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310" r:id="rId2"/>
    <p:sldId id="311" r:id="rId3"/>
    <p:sldId id="312" r:id="rId4"/>
    <p:sldId id="313" r:id="rId5"/>
    <p:sldId id="314" r:id="rId6"/>
    <p:sldId id="315" r:id="rId7"/>
    <p:sldId id="316" r:id="rId8"/>
    <p:sldId id="317" r:id="rId9"/>
    <p:sldId id="322" r:id="rId10"/>
    <p:sldId id="323" r:id="rId11"/>
    <p:sldId id="324" r:id="rId12"/>
    <p:sldId id="320" r:id="rId13"/>
    <p:sldId id="321" r:id="rId14"/>
    <p:sldId id="269" r:id="rId15"/>
    <p:sldId id="26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1" autoAdjust="0"/>
    <p:restoredTop sz="94660"/>
  </p:normalViewPr>
  <p:slideViewPr>
    <p:cSldViewPr snapToGrid="0" snapToObjects="1">
      <p:cViewPr>
        <p:scale>
          <a:sx n="70" d="100"/>
          <a:sy n="70" d="100"/>
        </p:scale>
        <p:origin x="-96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ster 2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98A3DE68-FD30-4FC9-9C86-648151EC07D9}"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8A3DE68-FD30-4FC9-9C86-648151EC07D9}"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4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A3DE68-FD30-4FC9-9C86-648151EC07D9}"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5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4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5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5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5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28600" y="1600200"/>
            <a:ext cx="8610600" cy="4800600"/>
          </a:xfrm>
          <a:prstGeom prst="rect">
            <a:avLst/>
          </a:prstGeom>
        </p:spPr>
        <p:txBody>
          <a:bodyPr>
            <a:normAutofit/>
          </a:bodyPr>
          <a:lstStyle>
            <a:lvl1pPr>
              <a:defRPr sz="2000"/>
            </a:lvl1pPr>
            <a:lvl2pPr>
              <a:defRPr sz="1800"/>
            </a:lvl2pPr>
            <a:lvl3pPr>
              <a:defRPr sz="18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62000" y="3048000"/>
            <a:ext cx="7772400" cy="1362075"/>
          </a:xfrm>
          <a:prstGeom prst="rect">
            <a:avLst/>
          </a:prstGeom>
        </p:spPr>
        <p:txBody>
          <a:bodyPr anchor="t"/>
          <a:lstStyle>
            <a:lvl1pPr algn="ctr">
              <a:defRPr sz="3600" b="1" cap="none" baseline="0"/>
            </a:lvl1pPr>
          </a:lstStyle>
          <a:p>
            <a:r>
              <a:rPr lang="en-US" smtClean="0"/>
              <a:t>Click to edit Master title style</a:t>
            </a:r>
            <a:endParaRPr lang="en-US" dirty="0"/>
          </a:p>
        </p:txBody>
      </p:sp>
      <p:sp>
        <p:nvSpPr>
          <p:cNvPr id="8" name="Text Placeholder 2"/>
          <p:cNvSpPr>
            <a:spLocks noGrp="1"/>
          </p:cNvSpPr>
          <p:nvPr>
            <p:ph type="body" idx="1"/>
          </p:nvPr>
        </p:nvSpPr>
        <p:spPr>
          <a:xfrm>
            <a:off x="762000" y="4965700"/>
            <a:ext cx="7772400" cy="368300"/>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98A3DE68-FD30-4FC9-9C86-648151EC07D9}" type="slidenum">
              <a:rPr lang="en-US" smtClean="0"/>
              <a:t>‹#›</a:t>
            </a:fld>
            <a:endParaRPr lang="en-US" dirty="0"/>
          </a:p>
        </p:txBody>
      </p:sp>
      <p:sp>
        <p:nvSpPr>
          <p:cNvPr id="7" name="Text Placeholder 8"/>
          <p:cNvSpPr>
            <a:spLocks noGrp="1"/>
          </p:cNvSpPr>
          <p:nvPr>
            <p:ph type="body" sz="quarter" idx="13"/>
          </p:nvPr>
        </p:nvSpPr>
        <p:spPr>
          <a:xfrm>
            <a:off x="1143000" y="1295400"/>
            <a:ext cx="7696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417637"/>
            <a:ext cx="3581400" cy="51355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105400" y="1417637"/>
            <a:ext cx="3581400" cy="52117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98A3DE68-FD30-4FC9-9C86-648151EC07D9}" type="slidenum">
              <a:rPr lang="en-US" smtClean="0"/>
              <a:t>‹#›</a:t>
            </a:fld>
            <a:endParaRPr lang="en-US" dirty="0"/>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1143000" y="1295400"/>
            <a:ext cx="4267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9"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smtClean="0"/>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98A3DE68-FD30-4FC9-9C86-648151EC07D9}" type="slidenum">
              <a:rPr lang="en-US" smtClean="0"/>
              <a:t>‹#›</a:t>
            </a:fld>
            <a:endParaRPr lang="en-US" dirty="0"/>
          </a:p>
        </p:txBody>
      </p:sp>
      <p:sp>
        <p:nvSpPr>
          <p:cNvPr id="11" name="Content Placeholder 3"/>
          <p:cNvSpPr>
            <a:spLocks noGrp="1"/>
          </p:cNvSpPr>
          <p:nvPr>
            <p:ph sz="half" idx="2"/>
          </p:nvPr>
        </p:nvSpPr>
        <p:spPr>
          <a:xfrm>
            <a:off x="5562600" y="1295400"/>
            <a:ext cx="3352800" cy="5334000"/>
          </a:xfrm>
          <a:prstGeom prst="rect">
            <a:avLst/>
          </a:prstGeo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8A3DE68-FD30-4FC9-9C86-648151EC07D9}"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387475"/>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ransition spd="slow">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8A3DE68-FD30-4FC9-9C86-648151EC07D9}" type="slidenum">
              <a:rPr lang="en-US" smtClean="0"/>
              <a:t>‹#›</a:t>
            </a:fld>
            <a:endParaRPr lang="en-US" dirty="0"/>
          </a:p>
        </p:txBody>
      </p:sp>
      <p:sp>
        <p:nvSpPr>
          <p:cNvPr id="5" name="Text Placeholder 4"/>
          <p:cNvSpPr>
            <a:spLocks noGrp="1"/>
          </p:cNvSpPr>
          <p:nvPr>
            <p:ph type="body" sz="quarter" idx="11"/>
          </p:nvPr>
        </p:nvSpPr>
        <p:spPr>
          <a:xfrm>
            <a:off x="228600" y="1219200"/>
            <a:ext cx="8686800" cy="5105400"/>
          </a:xfrm>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smtClean="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98A3DE68-FD30-4FC9-9C86-648151EC07D9}" type="slidenum">
              <a:rPr lang="en-US" smtClean="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70" cstate="email">
            <a:extLst>
              <a:ext uri="{28A0092B-C50C-407E-A947-70E740481C1C}">
                <a14:useLocalDpi xmlns:a14="http://schemas.microsoft.com/office/drawing/2010/main" val="0"/>
              </a:ext>
            </a:extLst>
          </a:blip>
          <a:srcRect b="84581"/>
          <a:stretch/>
        </p:blipFill>
        <p:spPr>
          <a:xfrm>
            <a:off x="-3412" y="0"/>
            <a:ext cx="9144000" cy="990600"/>
          </a:xfrm>
          <a:prstGeom prst="rect">
            <a:avLst/>
          </a:prstGeom>
        </p:spPr>
      </p:pic>
      <p:sp>
        <p:nvSpPr>
          <p:cNvPr id="2"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98A3DE68-FD30-4FC9-9C86-648151EC07D9}" type="slidenum">
              <a:rPr lang="en-US" smtClean="0"/>
              <a:t>‹#›</a:t>
            </a:fld>
            <a:endParaRPr lang="en-US" dirty="0"/>
          </a:p>
        </p:txBody>
      </p:sp>
      <p:pic>
        <p:nvPicPr>
          <p:cNvPr id="5" name="Picture 4"/>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179674" y="6400800"/>
            <a:ext cx="1115726" cy="342900"/>
          </a:xfrm>
          <a:prstGeom prst="rect">
            <a:avLst/>
          </a:prstGeom>
        </p:spPr>
      </p:pic>
      <p:sp>
        <p:nvSpPr>
          <p:cNvPr id="8" name="TextBox 7"/>
          <p:cNvSpPr txBox="1"/>
          <p:nvPr/>
        </p:nvSpPr>
        <p:spPr>
          <a:xfrm>
            <a:off x="6553200" y="6553200"/>
            <a:ext cx="2819400" cy="230832"/>
          </a:xfrm>
          <a:prstGeom prst="rect">
            <a:avLst/>
          </a:prstGeom>
          <a:noFill/>
        </p:spPr>
        <p:txBody>
          <a:bodyPr wrap="square" rtlCol="0">
            <a:spAutoFit/>
          </a:bodyPr>
          <a:lstStyle/>
          <a:p>
            <a:r>
              <a:rPr lang="en-US" sz="900" b="1" dirty="0" smtClean="0"/>
              <a:t>Automotive </a:t>
            </a:r>
            <a:r>
              <a:rPr lang="en-US" sz="900" b="1" dirty="0" smtClean="0">
                <a:solidFill>
                  <a:srgbClr val="C00000"/>
                </a:solidFill>
              </a:rPr>
              <a:t>|</a:t>
            </a:r>
            <a:r>
              <a:rPr lang="en-US" sz="900" b="1" dirty="0" smtClean="0"/>
              <a:t> Commercial </a:t>
            </a:r>
            <a:r>
              <a:rPr lang="en-US" sz="900" b="1" dirty="0" smtClean="0">
                <a:solidFill>
                  <a:srgbClr val="C00000"/>
                </a:solidFill>
              </a:rPr>
              <a:t>|</a:t>
            </a:r>
            <a:r>
              <a:rPr lang="en-US" sz="900" b="1" dirty="0" smtClean="0"/>
              <a:t> Industrial</a:t>
            </a:r>
            <a:endParaRPr lang="en-US" sz="900" b="1"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 id="2147483782" r:id="rId54"/>
    <p:sldLayoutId id="2147483783" r:id="rId55"/>
    <p:sldLayoutId id="2147483675" r:id="rId56"/>
    <p:sldLayoutId id="2147483676" r:id="rId57"/>
    <p:sldLayoutId id="2147483677" r:id="rId58"/>
    <p:sldLayoutId id="2147483678" r:id="rId59"/>
    <p:sldLayoutId id="2147483679" r:id="rId60"/>
    <p:sldLayoutId id="2147483680" r:id="rId61"/>
    <p:sldLayoutId id="2147483681" r:id="rId62"/>
    <p:sldLayoutId id="2147483682" r:id="rId63"/>
    <p:sldLayoutId id="2147483683" r:id="rId64"/>
    <p:sldLayoutId id="2147483684" r:id="rId65"/>
    <p:sldLayoutId id="2147483685" r:id="rId66"/>
    <p:sldLayoutId id="2147483686" r:id="rId67"/>
    <p:sldLayoutId id="2147483784" r:id="rId68"/>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B31B34"/>
        </a:buClr>
        <a:buSzPct val="90000"/>
        <a:buFont typeface="Wingdings" pitchFamily="2" charset="2"/>
        <a:buChar char="§"/>
        <a:defRPr sz="1600" b="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276600" y="5555236"/>
            <a:ext cx="4876800" cy="1130408"/>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B31B34"/>
              </a:buClr>
              <a:buSzPct val="90000"/>
              <a:buFont typeface="Wingdings" pitchFamily="2" charset="2"/>
              <a:buNone/>
              <a:defRPr sz="1600" b="0" kern="1200">
                <a:solidFill>
                  <a:schemeClr val="tx1">
                    <a:tint val="75000"/>
                  </a:schemeClr>
                </a:solidFill>
                <a:latin typeface="Arial" pitchFamily="34" charset="0"/>
                <a:ea typeface="+mn-ea"/>
                <a:cs typeface="+mn-cs"/>
              </a:defRPr>
            </a:lvl1pPr>
            <a:lvl2pPr marL="457200" indent="0" algn="ctr" defTabSz="914400" rtl="0" eaLnBrk="1" latinLnBrk="0" hangingPunct="1">
              <a:spcBef>
                <a:spcPct val="20000"/>
              </a:spcBef>
              <a:buClr>
                <a:srgbClr val="B31B34"/>
              </a:buClr>
              <a:buSzPct val="90000"/>
              <a:buFont typeface="Wingdings" pitchFamily="2" charset="2"/>
              <a:buNone/>
              <a:defRPr sz="1400" b="0" kern="1200">
                <a:solidFill>
                  <a:schemeClr val="tx1">
                    <a:tint val="75000"/>
                  </a:schemeClr>
                </a:solidFill>
                <a:latin typeface="Arial" pitchFamily="34" charset="0"/>
                <a:ea typeface="+mn-ea"/>
                <a:cs typeface="+mn-cs"/>
              </a:defRPr>
            </a:lvl2pPr>
            <a:lvl3pPr marL="914400" indent="0" algn="ctr" defTabSz="914400" rtl="0" eaLnBrk="1" latinLnBrk="0" hangingPunct="1">
              <a:spcBef>
                <a:spcPct val="20000"/>
              </a:spcBef>
              <a:buClr>
                <a:srgbClr val="B31B34"/>
              </a:buClr>
              <a:buSzPct val="90000"/>
              <a:buFont typeface="Wingdings" pitchFamily="2" charset="2"/>
              <a:buNone/>
              <a:defRPr sz="1400" b="0" kern="1200">
                <a:solidFill>
                  <a:schemeClr val="tx1">
                    <a:tint val="75000"/>
                  </a:schemeClr>
                </a:solidFill>
                <a:latin typeface="Arial"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b="1" dirty="0" smtClean="0">
                <a:solidFill>
                  <a:schemeClr val="bg1"/>
                </a:solidFill>
                <a:cs typeface="Arial" panose="020B0604020202020204" pitchFamily="34" charset="0"/>
              </a:rPr>
              <a:t>Filing a Warranty Claim  </a:t>
            </a:r>
          </a:p>
          <a:p>
            <a:pPr algn="r"/>
            <a:r>
              <a:rPr lang="en-US" dirty="0" smtClean="0">
                <a:solidFill>
                  <a:schemeClr val="bg1"/>
                </a:solidFill>
                <a:cs typeface="Arial" panose="020B0604020202020204" pitchFamily="34" charset="0"/>
              </a:rPr>
              <a:t>On-Line Claim Filing</a:t>
            </a:r>
            <a:endParaRPr lang="en-US" dirty="0">
              <a:solidFill>
                <a:schemeClr val="bg1"/>
              </a:solidFill>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16200" y="4724400"/>
            <a:ext cx="3877847" cy="754636"/>
          </a:xfrm>
          <a:prstGeom prst="rect">
            <a:avLst/>
          </a:prstGeom>
        </p:spPr>
      </p:pic>
    </p:spTree>
    <p:extLst>
      <p:ext uri="{BB962C8B-B14F-4D97-AF65-F5344CB8AC3E}">
        <p14:creationId xmlns:p14="http://schemas.microsoft.com/office/powerpoint/2010/main" val="336418047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68738" y="1173950"/>
            <a:ext cx="477743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197290" y="1207836"/>
            <a:ext cx="4622611"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577" y="1603726"/>
            <a:ext cx="3502295" cy="4832092"/>
          </a:xfrm>
          <a:prstGeom prst="rect">
            <a:avLst/>
          </a:prstGeom>
          <a:noFill/>
        </p:spPr>
        <p:txBody>
          <a:bodyPr wrap="square" rtlCol="0">
            <a:spAutoFit/>
          </a:bodyPr>
          <a:lstStyle/>
          <a:p>
            <a:pPr marL="182880" indent="-182880">
              <a:buFont typeface="Arial" pitchFamily="34" charset="0"/>
              <a:buChar char="•"/>
            </a:pPr>
            <a:r>
              <a:rPr lang="en-US" sz="1400" b="1" dirty="0" smtClean="0"/>
              <a:t>Enter your labor rate</a:t>
            </a:r>
          </a:p>
          <a:p>
            <a:pPr marL="640080" lvl="1" indent="-182880">
              <a:buFont typeface="Arial" pitchFamily="34" charset="0"/>
              <a:buChar char="•"/>
            </a:pPr>
            <a:r>
              <a:rPr lang="en-US" sz="1400" dirty="0" smtClean="0"/>
              <a:t>Total hours x Rate is auto calculated</a:t>
            </a:r>
          </a:p>
          <a:p>
            <a:pPr marL="640080" lvl="1" indent="-182880">
              <a:buFont typeface="Arial" pitchFamily="34" charset="0"/>
              <a:buChar char="•"/>
            </a:pPr>
            <a:endParaRPr lang="en-US" sz="1400" dirty="0" smtClean="0"/>
          </a:p>
          <a:p>
            <a:pPr marL="640080" lvl="1" indent="-182880">
              <a:buFont typeface="Arial" pitchFamily="34" charset="0"/>
              <a:buChar char="•"/>
            </a:pPr>
            <a:endParaRPr lang="en-US" sz="1400" dirty="0" smtClean="0"/>
          </a:p>
          <a:p>
            <a:pPr marL="640080" lvl="1" indent="-182880">
              <a:buFont typeface="Arial" pitchFamily="34" charset="0"/>
              <a:buChar char="•"/>
            </a:pPr>
            <a:endParaRPr lang="en-US" sz="1400" dirty="0" smtClean="0"/>
          </a:p>
          <a:p>
            <a:pPr marL="640080" lvl="1" indent="-182880">
              <a:buFont typeface="Arial" pitchFamily="34" charset="0"/>
              <a:buChar char="•"/>
            </a:pPr>
            <a:endParaRPr lang="en-US" sz="1400" dirty="0"/>
          </a:p>
          <a:p>
            <a:pPr marL="640080" lvl="1" indent="-182880">
              <a:buFont typeface="Arial" pitchFamily="34" charset="0"/>
              <a:buChar char="•"/>
            </a:pPr>
            <a:endParaRPr lang="en-US" sz="1400" dirty="0" smtClean="0"/>
          </a:p>
          <a:p>
            <a:pPr marL="182880" indent="-182880">
              <a:buFont typeface="Arial" pitchFamily="34" charset="0"/>
              <a:buChar char="•"/>
            </a:pPr>
            <a:r>
              <a:rPr lang="en-US" sz="1400" b="1" dirty="0" smtClean="0"/>
              <a:t>Calculate Mileage</a:t>
            </a:r>
          </a:p>
          <a:p>
            <a:pPr marL="640080" lvl="1" indent="-182880">
              <a:buFont typeface="Arial" pitchFamily="34" charset="0"/>
              <a:buChar char="•"/>
            </a:pPr>
            <a:r>
              <a:rPr lang="en-US" sz="1400" dirty="0" smtClean="0"/>
              <a:t>Click on the button, this will auto-calculate the mileage</a:t>
            </a:r>
          </a:p>
          <a:p>
            <a:pPr lvl="1"/>
            <a:endParaRPr lang="en-US" sz="1400" dirty="0"/>
          </a:p>
          <a:p>
            <a:pPr marL="640080" lvl="1" indent="-182880">
              <a:buFont typeface="Arial" pitchFamily="34" charset="0"/>
              <a:buChar char="•"/>
            </a:pPr>
            <a:endParaRPr lang="en-US" sz="1400" dirty="0" smtClean="0"/>
          </a:p>
          <a:p>
            <a:pPr marL="182880" indent="-182880">
              <a:buFont typeface="Arial" pitchFamily="34" charset="0"/>
              <a:buChar char="•"/>
            </a:pPr>
            <a:r>
              <a:rPr lang="en-US" sz="1400" b="1" dirty="0" smtClean="0"/>
              <a:t>Freight Cost</a:t>
            </a:r>
          </a:p>
          <a:p>
            <a:pPr marL="640080" lvl="1" indent="-182880">
              <a:buFont typeface="Arial" pitchFamily="34" charset="0"/>
              <a:buChar char="•"/>
            </a:pPr>
            <a:r>
              <a:rPr lang="en-US" sz="1400" dirty="0" smtClean="0"/>
              <a:t>Enter freight cost if applicable</a:t>
            </a:r>
          </a:p>
          <a:p>
            <a:pPr marL="640080" lvl="1" indent="-182880">
              <a:buFont typeface="Arial" pitchFamily="34" charset="0"/>
              <a:buChar char="•"/>
            </a:pPr>
            <a:r>
              <a:rPr lang="en-US" sz="1400" dirty="0" smtClean="0"/>
              <a:t>Your total claim is shown here</a:t>
            </a:r>
          </a:p>
          <a:p>
            <a:pPr marL="640080" lvl="1" indent="-182880">
              <a:buFont typeface="Arial" pitchFamily="34" charset="0"/>
              <a:buChar char="•"/>
            </a:pPr>
            <a:endParaRPr lang="en-US" sz="1400" dirty="0"/>
          </a:p>
          <a:p>
            <a:pPr marL="640080" lvl="1" indent="-182880">
              <a:buFont typeface="Arial" pitchFamily="34" charset="0"/>
              <a:buChar char="•"/>
            </a:pPr>
            <a:endParaRPr lang="en-US" sz="1400" dirty="0"/>
          </a:p>
          <a:p>
            <a:pPr marL="640080" lvl="1" indent="-182880">
              <a:buFont typeface="Arial" pitchFamily="34" charset="0"/>
              <a:buChar char="•"/>
            </a:pPr>
            <a:endParaRPr lang="en-US" sz="1400" dirty="0" smtClean="0"/>
          </a:p>
          <a:p>
            <a:pPr marL="182880" indent="-182880">
              <a:buFont typeface="Arial" pitchFamily="34" charset="0"/>
              <a:buChar char="•"/>
            </a:pPr>
            <a:r>
              <a:rPr lang="en-US" sz="1400" b="1" dirty="0" smtClean="0"/>
              <a:t>Submit your claim</a:t>
            </a:r>
            <a:endParaRPr lang="en-US" sz="1400" b="1" dirty="0"/>
          </a:p>
          <a:p>
            <a:pPr marL="640080" lvl="1" indent="-182880">
              <a:buFont typeface="Arial" pitchFamily="34" charset="0"/>
              <a:buChar char="•"/>
            </a:pPr>
            <a:r>
              <a:rPr lang="en-US" sz="1400" dirty="0" smtClean="0"/>
              <a:t>Click on the </a:t>
            </a:r>
            <a:r>
              <a:rPr lang="en-US" sz="1400" b="1" i="1" dirty="0" smtClean="0">
                <a:solidFill>
                  <a:srgbClr val="C00000"/>
                </a:solidFill>
              </a:rPr>
              <a:t>Submit for Approval</a:t>
            </a:r>
            <a:r>
              <a:rPr lang="en-US" sz="1400" dirty="0" smtClean="0">
                <a:solidFill>
                  <a:srgbClr val="C00000"/>
                </a:solidFill>
              </a:rPr>
              <a:t> </a:t>
            </a:r>
            <a:r>
              <a:rPr lang="en-US" sz="1400" dirty="0" smtClean="0"/>
              <a:t>button</a:t>
            </a:r>
            <a:endParaRPr lang="en-US" sz="1400" dirty="0"/>
          </a:p>
        </p:txBody>
      </p:sp>
      <p:cxnSp>
        <p:nvCxnSpPr>
          <p:cNvPr id="15" name="Straight Arrow Connector 14"/>
          <p:cNvCxnSpPr/>
          <p:nvPr/>
        </p:nvCxnSpPr>
        <p:spPr>
          <a:xfrm>
            <a:off x="6828785" y="1207836"/>
            <a:ext cx="0" cy="133354"/>
          </a:xfrm>
          <a:prstGeom prst="straightConnector1">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13724" y="1069491"/>
            <a:ext cx="3380376" cy="307777"/>
          </a:xfrm>
          <a:prstGeom prst="rect">
            <a:avLst/>
          </a:prstGeom>
          <a:noFill/>
        </p:spPr>
        <p:txBody>
          <a:bodyPr wrap="square" rtlCol="0">
            <a:spAutoFit/>
          </a:bodyPr>
          <a:lstStyle/>
          <a:p>
            <a:r>
              <a:rPr lang="en-US" sz="1400" b="1" dirty="0" smtClean="0"/>
              <a:t>Repair Expense Tab</a:t>
            </a:r>
            <a:endParaRPr lang="en-US" sz="1400" b="1" dirty="0"/>
          </a:p>
        </p:txBody>
      </p:sp>
      <p:sp>
        <p:nvSpPr>
          <p:cNvPr id="16" name="Rectangle 15"/>
          <p:cNvSpPr/>
          <p:nvPr/>
        </p:nvSpPr>
        <p:spPr>
          <a:xfrm>
            <a:off x="7553569" y="2436043"/>
            <a:ext cx="818677" cy="50349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4538" y="3177505"/>
            <a:ext cx="4846320" cy="104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94539" y="4676041"/>
            <a:ext cx="4846320" cy="51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94539" y="5914645"/>
            <a:ext cx="4846319" cy="46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706058" y="6100171"/>
            <a:ext cx="900545" cy="234881"/>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340858" y="3335820"/>
            <a:ext cx="676593" cy="234881"/>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28145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68738" y="1433262"/>
            <a:ext cx="477743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238233" y="1426204"/>
            <a:ext cx="4581668"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577" y="1903982"/>
            <a:ext cx="3502295" cy="3539430"/>
          </a:xfrm>
          <a:prstGeom prst="rect">
            <a:avLst/>
          </a:prstGeom>
          <a:noFill/>
        </p:spPr>
        <p:txBody>
          <a:bodyPr wrap="square" rtlCol="0">
            <a:spAutoFit/>
          </a:bodyPr>
          <a:lstStyle/>
          <a:p>
            <a:pPr marL="640080" lvl="1" indent="-182880">
              <a:buFont typeface="Arial" pitchFamily="34" charset="0"/>
              <a:buChar char="•"/>
            </a:pPr>
            <a:endParaRPr lang="en-US" sz="1400" dirty="0" smtClean="0"/>
          </a:p>
          <a:p>
            <a:pPr marL="640080" lvl="1" indent="-182880">
              <a:buFont typeface="Arial" pitchFamily="34" charset="0"/>
              <a:buChar char="•"/>
            </a:pPr>
            <a:endParaRPr lang="en-US" sz="1400" dirty="0"/>
          </a:p>
          <a:p>
            <a:pPr marL="640080" lvl="1" indent="-182880">
              <a:buFont typeface="Arial" pitchFamily="34" charset="0"/>
              <a:buChar char="•"/>
            </a:pPr>
            <a:endParaRPr lang="en-US" sz="1400" dirty="0" smtClean="0"/>
          </a:p>
          <a:p>
            <a:pPr marL="640080" lvl="1" indent="-182880">
              <a:buFont typeface="Arial" pitchFamily="34" charset="0"/>
              <a:buChar char="•"/>
            </a:pPr>
            <a:endParaRPr lang="en-US" sz="1400" dirty="0"/>
          </a:p>
          <a:p>
            <a:pPr marL="640080" lvl="1" indent="-182880">
              <a:buFont typeface="Arial" pitchFamily="34" charset="0"/>
              <a:buChar char="•"/>
            </a:pPr>
            <a:endParaRPr lang="en-US" sz="1400" dirty="0" smtClean="0"/>
          </a:p>
          <a:p>
            <a:pPr marL="640080" lvl="1" indent="-182880">
              <a:buFont typeface="Arial" pitchFamily="34" charset="0"/>
              <a:buChar char="•"/>
            </a:pPr>
            <a:endParaRPr lang="en-US" sz="1400" dirty="0"/>
          </a:p>
          <a:p>
            <a:pPr marL="640080" lvl="1" indent="-182880">
              <a:buFont typeface="Arial" pitchFamily="34" charset="0"/>
              <a:buChar char="•"/>
            </a:pPr>
            <a:endParaRPr lang="en-US" sz="1400" dirty="0" smtClean="0"/>
          </a:p>
          <a:p>
            <a:pPr marL="182880" indent="-182880">
              <a:buFont typeface="Arial" pitchFamily="34" charset="0"/>
              <a:buChar char="•"/>
            </a:pPr>
            <a:r>
              <a:rPr lang="en-US" sz="1400" b="1" dirty="0" smtClean="0"/>
              <a:t>Save as Draft</a:t>
            </a:r>
            <a:endParaRPr lang="en-US" sz="1400" b="1" dirty="0"/>
          </a:p>
          <a:p>
            <a:pPr marL="640080" lvl="1" indent="-182880">
              <a:buFont typeface="Arial" pitchFamily="34" charset="0"/>
              <a:buChar char="•"/>
            </a:pPr>
            <a:r>
              <a:rPr lang="en-US" sz="1400" dirty="0"/>
              <a:t>If some of the data required to complete the claim is not readily available, chose </a:t>
            </a:r>
            <a:r>
              <a:rPr lang="en-US" sz="1400" b="1" i="1" dirty="0">
                <a:solidFill>
                  <a:srgbClr val="C00000"/>
                </a:solidFill>
              </a:rPr>
              <a:t>Save as Draft</a:t>
            </a:r>
            <a:r>
              <a:rPr lang="en-US" sz="1400" dirty="0"/>
              <a:t>. This will save the data that has been entered as a Draft which can be re-opened from the </a:t>
            </a:r>
            <a:r>
              <a:rPr lang="en-US" sz="1400" b="1" i="1" dirty="0"/>
              <a:t>Manage Warranty Claims</a:t>
            </a:r>
            <a:r>
              <a:rPr lang="en-US" sz="1400" dirty="0"/>
              <a:t> screen to be completed </a:t>
            </a:r>
            <a:r>
              <a:rPr lang="en-US" sz="1400" dirty="0" smtClean="0"/>
              <a:t>and submitted at </a:t>
            </a:r>
            <a:r>
              <a:rPr lang="en-US" sz="1400" dirty="0"/>
              <a:t>a later time.</a:t>
            </a:r>
          </a:p>
        </p:txBody>
      </p:sp>
      <p:cxnSp>
        <p:nvCxnSpPr>
          <p:cNvPr id="15" name="Straight Arrow Connector 14"/>
          <p:cNvCxnSpPr/>
          <p:nvPr/>
        </p:nvCxnSpPr>
        <p:spPr>
          <a:xfrm>
            <a:off x="6828785" y="1426204"/>
            <a:ext cx="0" cy="133354"/>
          </a:xfrm>
          <a:prstGeom prst="straightConnector1">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13724" y="1287859"/>
            <a:ext cx="3380376" cy="307777"/>
          </a:xfrm>
          <a:prstGeom prst="rect">
            <a:avLst/>
          </a:prstGeom>
          <a:noFill/>
        </p:spPr>
        <p:txBody>
          <a:bodyPr wrap="square" rtlCol="0">
            <a:spAutoFit/>
          </a:bodyPr>
          <a:lstStyle/>
          <a:p>
            <a:r>
              <a:rPr lang="en-US" sz="1400" b="1" dirty="0" smtClean="0"/>
              <a:t>Repair Expense Tab</a:t>
            </a:r>
            <a:endParaRPr lang="en-US" sz="1400" b="1" dirty="0"/>
          </a:p>
        </p:txBody>
      </p:sp>
      <p:pic>
        <p:nvPicPr>
          <p:cNvPr id="205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4539" y="3387847"/>
            <a:ext cx="4846319" cy="46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947194" y="3556963"/>
            <a:ext cx="704181" cy="234881"/>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91255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aniel Wilson\Documents\Warranty Site Screens\Add Warranty Claim 1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148282"/>
            <a:ext cx="6400800" cy="61214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290872"/>
            <a:ext cx="2667000" cy="1600438"/>
          </a:xfrm>
          <a:prstGeom prst="rect">
            <a:avLst/>
          </a:prstGeom>
          <a:noFill/>
        </p:spPr>
        <p:txBody>
          <a:bodyPr wrap="square" rtlCol="0">
            <a:spAutoFit/>
          </a:bodyPr>
          <a:lstStyle/>
          <a:p>
            <a:pPr marL="182880" indent="-182880">
              <a:buFont typeface="Arial" pitchFamily="34" charset="0"/>
              <a:buChar char="•"/>
            </a:pPr>
            <a:r>
              <a:rPr lang="en-US" sz="1400" dirty="0" smtClean="0"/>
              <a:t>After clicking the </a:t>
            </a:r>
            <a:r>
              <a:rPr lang="en-US" sz="1400" i="1" dirty="0" smtClean="0"/>
              <a:t>Submit for Approval</a:t>
            </a:r>
            <a:r>
              <a:rPr lang="en-US" sz="1400" dirty="0" smtClean="0"/>
              <a:t> button, if all of the data is complete and correct, the system will accept the claim, assign a C</a:t>
            </a:r>
            <a:r>
              <a:rPr lang="en-US" sz="1400" i="1" dirty="0" smtClean="0"/>
              <a:t>laim </a:t>
            </a:r>
            <a:r>
              <a:rPr lang="en-US" sz="1400" i="1" dirty="0"/>
              <a:t>N</a:t>
            </a:r>
            <a:r>
              <a:rPr lang="en-US" sz="1400" i="1" dirty="0" smtClean="0"/>
              <a:t>umber</a:t>
            </a:r>
            <a:r>
              <a:rPr lang="en-US" sz="1400" dirty="0" smtClean="0"/>
              <a:t>, and update the status of the warranty claim to </a:t>
            </a:r>
            <a:r>
              <a:rPr lang="en-US" sz="1400" i="1" dirty="0" smtClean="0"/>
              <a:t>pending</a:t>
            </a:r>
            <a:r>
              <a:rPr lang="en-US" sz="1400" dirty="0" smtClean="0"/>
              <a:t>.</a:t>
            </a:r>
          </a:p>
        </p:txBody>
      </p:sp>
      <p:sp>
        <p:nvSpPr>
          <p:cNvPr id="4" name="Oval 3"/>
          <p:cNvSpPr/>
          <p:nvPr/>
        </p:nvSpPr>
        <p:spPr>
          <a:xfrm>
            <a:off x="6875710" y="2362200"/>
            <a:ext cx="1353889"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31603" y="2362200"/>
            <a:ext cx="1306734"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5720" y="5802314"/>
            <a:ext cx="4312920" cy="26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56729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165383"/>
            <a:ext cx="6400800" cy="638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317644"/>
            <a:ext cx="2667000" cy="2677656"/>
          </a:xfrm>
          <a:prstGeom prst="rect">
            <a:avLst/>
          </a:prstGeom>
          <a:noFill/>
        </p:spPr>
        <p:txBody>
          <a:bodyPr wrap="square" rtlCol="0">
            <a:spAutoFit/>
          </a:bodyPr>
          <a:lstStyle/>
          <a:p>
            <a:pPr marL="182880" indent="-182880">
              <a:buFont typeface="Arial" pitchFamily="34" charset="0"/>
              <a:buChar char="•"/>
            </a:pPr>
            <a:r>
              <a:rPr lang="en-US" sz="1400" dirty="0" smtClean="0"/>
              <a:t>After clicking the </a:t>
            </a:r>
            <a:r>
              <a:rPr lang="en-US" sz="1400" i="1" dirty="0" smtClean="0"/>
              <a:t>Submit for Approval</a:t>
            </a:r>
            <a:r>
              <a:rPr lang="en-US" sz="1400" dirty="0" smtClean="0"/>
              <a:t> button, if any of the required data is missing or any of the data that was input is incorrect (such as an invalid model or part number), the system will mark the tab(s) in red and the field that is incorrect in yellow. Make the appropriate corrections and click on the </a:t>
            </a:r>
            <a:r>
              <a:rPr lang="en-US" sz="1400" i="1" dirty="0" smtClean="0"/>
              <a:t>Submit for Approval</a:t>
            </a:r>
            <a:r>
              <a:rPr lang="en-US" sz="1400" dirty="0" smtClean="0"/>
              <a:t> button.</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96640" y="6193189"/>
            <a:ext cx="4312920" cy="26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52800" y="6233160"/>
            <a:ext cx="243840" cy="2069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909560" y="6256020"/>
            <a:ext cx="243840" cy="2069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82124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 Placeholder 1"/>
          <p:cNvSpPr>
            <a:spLocks noGrp="1"/>
          </p:cNvSpPr>
          <p:nvPr>
            <p:ph type="body" sz="quarter" idx="13"/>
          </p:nvPr>
        </p:nvSpPr>
        <p:spPr>
          <a:xfrm>
            <a:off x="304800" y="1143000"/>
            <a:ext cx="8458200" cy="5257800"/>
          </a:xfrm>
        </p:spPr>
        <p:txBody>
          <a:bodyPr>
            <a:normAutofit fontScale="40000" lnSpcReduction="20000"/>
          </a:bodyPr>
          <a:lstStyle/>
          <a:p>
            <a:pPr>
              <a:buNone/>
            </a:pPr>
            <a:r>
              <a:rPr lang="en-US" sz="5000" b="1" dirty="0" smtClean="0">
                <a:solidFill>
                  <a:srgbClr val="FF0000"/>
                </a:solidFill>
              </a:rPr>
              <a:t>Most</a:t>
            </a:r>
            <a:r>
              <a:rPr lang="en-US" sz="5000" b="1" dirty="0" smtClean="0"/>
              <a:t> </a:t>
            </a:r>
            <a:r>
              <a:rPr lang="en-US" sz="5000" b="1" dirty="0" smtClean="0">
                <a:solidFill>
                  <a:srgbClr val="FF0000"/>
                </a:solidFill>
              </a:rPr>
              <a:t>commonly made mistakes when filing warranty claim</a:t>
            </a:r>
          </a:p>
          <a:p>
            <a:pPr>
              <a:buNone/>
            </a:pPr>
            <a:endParaRPr lang="en-US" dirty="0" smtClean="0">
              <a:solidFill>
                <a:srgbClr val="FF0000"/>
              </a:solidFill>
            </a:endParaRPr>
          </a:p>
          <a:p>
            <a:r>
              <a:rPr lang="en-US" b="1" dirty="0" smtClean="0">
                <a:solidFill>
                  <a:srgbClr val="FF0000"/>
                </a:solidFill>
              </a:rPr>
              <a:t>FORM NOT FILLED OUT COMPLETELY</a:t>
            </a:r>
            <a:endParaRPr lang="en-US" dirty="0" smtClean="0">
              <a:solidFill>
                <a:srgbClr val="FF0000"/>
              </a:solidFill>
            </a:endParaRPr>
          </a:p>
          <a:p>
            <a:pPr lvl="1"/>
            <a:r>
              <a:rPr lang="en-US" b="1" dirty="0" smtClean="0">
                <a:solidFill>
                  <a:srgbClr val="FF0000"/>
                </a:solidFill>
              </a:rPr>
              <a:t>NO DATE OF PURCHASE</a:t>
            </a:r>
            <a:endParaRPr lang="en-US" dirty="0" smtClean="0">
              <a:solidFill>
                <a:srgbClr val="FF0000"/>
              </a:solidFill>
            </a:endParaRPr>
          </a:p>
          <a:p>
            <a:pPr lvl="1"/>
            <a:r>
              <a:rPr lang="en-US" b="1" dirty="0" smtClean="0"/>
              <a:t>NO SERIAL #</a:t>
            </a:r>
          </a:p>
          <a:p>
            <a:pPr lvl="1"/>
            <a:r>
              <a:rPr lang="en-US" b="1" dirty="0" smtClean="0">
                <a:solidFill>
                  <a:srgbClr val="FF0000"/>
                </a:solidFill>
              </a:rPr>
              <a:t>NATURE OF COMPLAINT OR CAUSE OF TROUBLE NOT FILLED IN</a:t>
            </a:r>
          </a:p>
          <a:p>
            <a:pPr lvl="1"/>
            <a:r>
              <a:rPr lang="en-US" b="1" dirty="0" smtClean="0"/>
              <a:t>NO MILEAGE LISTED---JUST A FLAT RATE INDICATED</a:t>
            </a:r>
            <a:endParaRPr lang="en-US" dirty="0" smtClean="0"/>
          </a:p>
          <a:p>
            <a:pPr>
              <a:buNone/>
            </a:pPr>
            <a:endParaRPr lang="en-US" dirty="0" smtClean="0"/>
          </a:p>
          <a:p>
            <a:r>
              <a:rPr lang="en-US" b="1" dirty="0" smtClean="0"/>
              <a:t> INCORRECT PRICING FOR EQUIPMENT OR PARTS USED.  </a:t>
            </a:r>
            <a:endParaRPr lang="en-US" dirty="0" smtClean="0"/>
          </a:p>
          <a:p>
            <a:pPr lvl="1"/>
            <a:r>
              <a:rPr lang="en-US" b="1" dirty="0" smtClean="0"/>
              <a:t>SHOULD BE WHAT THE DISTRIBUTOR PAID BALCRANK FOR THE PART, </a:t>
            </a:r>
            <a:endParaRPr lang="en-US" dirty="0" smtClean="0"/>
          </a:p>
          <a:p>
            <a:pPr lvl="1"/>
            <a:r>
              <a:rPr lang="en-US" b="1" dirty="0" smtClean="0"/>
              <a:t>NOT WHAT THEY CHARGE THE END USER.</a:t>
            </a:r>
            <a:endParaRPr lang="en-US" dirty="0" smtClean="0"/>
          </a:p>
          <a:p>
            <a:pPr>
              <a:buNone/>
            </a:pPr>
            <a:r>
              <a:rPr lang="en-US" b="1" dirty="0" smtClean="0"/>
              <a:t> </a:t>
            </a:r>
            <a:endParaRPr lang="en-US" dirty="0" smtClean="0"/>
          </a:p>
          <a:p>
            <a:r>
              <a:rPr lang="en-US" b="1" dirty="0" smtClean="0"/>
              <a:t>INSTEAD OF MILES TRAVELED THEY PUT DOWN THEIR HOURLY RATE</a:t>
            </a:r>
            <a:endParaRPr lang="en-US" dirty="0" smtClean="0"/>
          </a:p>
          <a:p>
            <a:pPr>
              <a:buNone/>
            </a:pPr>
            <a:r>
              <a:rPr lang="en-US" b="1" dirty="0" smtClean="0"/>
              <a:t>	FOR TRAVEL.  WE MUST HAVE ACTUAL MILEAGE TRAVELED ROUND-TRIP.</a:t>
            </a:r>
            <a:endParaRPr lang="en-US" dirty="0" smtClean="0"/>
          </a:p>
          <a:p>
            <a:pPr>
              <a:buNone/>
            </a:pPr>
            <a:r>
              <a:rPr lang="en-US" b="1" dirty="0" smtClean="0"/>
              <a:t> </a:t>
            </a:r>
            <a:endParaRPr lang="en-US" dirty="0" smtClean="0"/>
          </a:p>
          <a:p>
            <a:r>
              <a:rPr lang="en-US" b="1" dirty="0" smtClean="0">
                <a:solidFill>
                  <a:srgbClr val="FF0000"/>
                </a:solidFill>
              </a:rPr>
              <a:t>NOT FOLLOWING ALLOWABLE REPAIR TIMES CHART FOR LABOR HOURS</a:t>
            </a:r>
            <a:r>
              <a:rPr lang="en-US" b="1" dirty="0" smtClean="0"/>
              <a:t>.</a:t>
            </a:r>
            <a:endParaRPr lang="en-US" dirty="0" smtClean="0"/>
          </a:p>
          <a:p>
            <a:pPr>
              <a:buNone/>
            </a:pPr>
            <a:r>
              <a:rPr lang="en-US" b="1" dirty="0" smtClean="0"/>
              <a:t>	A LOT OF THE DISTRIBUTORS CHARGE EXCESSIVE HOURS FOR REPAIRS.</a:t>
            </a:r>
            <a:endParaRPr lang="en-US" dirty="0" smtClean="0"/>
          </a:p>
          <a:p>
            <a:pPr>
              <a:buNone/>
            </a:pPr>
            <a:r>
              <a:rPr lang="en-US" b="1" dirty="0" smtClean="0"/>
              <a:t> </a:t>
            </a:r>
            <a:endParaRPr lang="en-US" dirty="0" smtClean="0"/>
          </a:p>
          <a:p>
            <a:r>
              <a:rPr lang="en-US" b="1" dirty="0" smtClean="0"/>
              <a:t>AUTOMATIC AND MANUAL TIPS:  WE DO NOT ALLOW LABOR AND MILEAGE!!</a:t>
            </a:r>
            <a:endParaRPr lang="en-US" dirty="0" smtClean="0"/>
          </a:p>
          <a:p>
            <a:pPr>
              <a:buNone/>
            </a:pPr>
            <a:r>
              <a:rPr lang="en-US" b="1" dirty="0" smtClean="0"/>
              <a:t>	WE ONLY PAY THE TIP ITSELF AND ANY FREIGHT TO SHIP THE TIP TO END</a:t>
            </a:r>
            <a:endParaRPr lang="en-US" dirty="0" smtClean="0"/>
          </a:p>
          <a:p>
            <a:pPr>
              <a:buNone/>
            </a:pPr>
            <a:r>
              <a:rPr lang="en-US" b="1" dirty="0" smtClean="0"/>
              <a:t>	USER.</a:t>
            </a:r>
            <a:endParaRPr lang="en-US" dirty="0" smtClean="0"/>
          </a:p>
          <a:p>
            <a:pPr>
              <a:buNone/>
            </a:pPr>
            <a:r>
              <a:rPr lang="en-US" b="1" dirty="0" smtClean="0"/>
              <a:t> </a:t>
            </a:r>
            <a:endParaRPr lang="en-US" dirty="0" smtClean="0"/>
          </a:p>
          <a:p>
            <a:r>
              <a:rPr lang="en-US" b="1" dirty="0" smtClean="0"/>
              <a:t>NOT INDICATING ON CLAIM FORM IF CUSTOMER IS UNDER AN MEP PROGRAM (ex. Bridgestone).</a:t>
            </a:r>
            <a:endParaRPr lang="en-US" dirty="0" smtClean="0"/>
          </a:p>
          <a:p>
            <a:pPr>
              <a:buNone/>
            </a:pPr>
            <a:r>
              <a:rPr lang="en-US" b="1" dirty="0" smtClean="0"/>
              <a:t> </a:t>
            </a:r>
            <a:endParaRPr lang="en-US" dirty="0" smtClean="0"/>
          </a:p>
          <a:p>
            <a:r>
              <a:rPr lang="en-US" b="1" dirty="0" smtClean="0">
                <a:solidFill>
                  <a:srgbClr val="FF0000"/>
                </a:solidFill>
              </a:rPr>
              <a:t>NOT RETURNING PARTS WITHIN 45 DAYS OF REQUEST FOR RETURN.</a:t>
            </a:r>
          </a:p>
          <a:p>
            <a:pPr>
              <a:buNone/>
            </a:pPr>
            <a:endParaRPr lang="en-US" b="1" dirty="0">
              <a:solidFill>
                <a:srgbClr val="FF0000"/>
              </a:solidFill>
            </a:endParaRPr>
          </a:p>
          <a:p>
            <a:r>
              <a:rPr lang="en-US" b="1" dirty="0" smtClean="0">
                <a:solidFill>
                  <a:srgbClr val="FF0000"/>
                </a:solidFill>
              </a:rPr>
              <a:t> THROWING AWAY PARTS THAT ARE REQUESTED TO BE RETURNED.</a:t>
            </a:r>
            <a:endParaRPr lang="en-US" b="1" dirty="0">
              <a:solidFill>
                <a:srgbClr val="FF0000"/>
              </a:solidFill>
            </a:endParaRPr>
          </a:p>
          <a:p>
            <a:pPr>
              <a:buNone/>
            </a:pPr>
            <a:r>
              <a:rPr lang="en-US" b="1" dirty="0" smtClean="0"/>
              <a:t> </a:t>
            </a:r>
            <a:endParaRPr lang="en-US" dirty="0" smtClean="0"/>
          </a:p>
          <a:p>
            <a:r>
              <a:rPr lang="en-US" b="1" dirty="0" smtClean="0"/>
              <a:t>NOT USING OUR RATE OF $1.25/MILE.  OFTEN TIMES THEY PUT WHAT THEY</a:t>
            </a:r>
            <a:endParaRPr lang="en-US" dirty="0" smtClean="0"/>
          </a:p>
          <a:p>
            <a:pPr>
              <a:buNone/>
            </a:pPr>
            <a:r>
              <a:rPr lang="en-US" b="1" dirty="0" smtClean="0"/>
              <a:t>	CHARGE THEIR CUSTOMER.</a:t>
            </a:r>
            <a:endParaRPr lang="en-US" dirty="0" smtClean="0"/>
          </a:p>
          <a:p>
            <a:pPr>
              <a:buNone/>
            </a:pPr>
            <a:r>
              <a:rPr lang="en-US" b="1" dirty="0" smtClean="0"/>
              <a:t> </a:t>
            </a:r>
            <a:endParaRPr lang="en-US" dirty="0" smtClean="0"/>
          </a:p>
          <a:p>
            <a:r>
              <a:rPr lang="en-US" b="1" dirty="0" smtClean="0"/>
              <a:t>NOT RESPONDING TO REQUEST FOR MORE INFORMATION OR PARTS </a:t>
            </a:r>
            <a:endParaRPr lang="en-US" dirty="0" smtClean="0"/>
          </a:p>
          <a:p>
            <a:pPr>
              <a:buNone/>
            </a:pPr>
            <a:r>
              <a:rPr lang="en-US" b="1" dirty="0" smtClean="0"/>
              <a:t>	WITHIN THE 45 DAY TIME LIMIT. </a:t>
            </a:r>
            <a:endParaRPr lang="en-US" dirty="0"/>
          </a:p>
        </p:txBody>
      </p:sp>
      <p:sp>
        <p:nvSpPr>
          <p:cNvPr id="4" name="Rectangle 2"/>
          <p:cNvSpPr>
            <a:spLocks noGrp="1" noChangeArrowheads="1"/>
          </p:cNvSpPr>
          <p:nvPr>
            <p:ph type="body" sz="quarter" idx="14"/>
          </p:nvPr>
        </p:nvSpPr>
        <p:spPr>
          <a:xfrm>
            <a:off x="304800" y="179388"/>
            <a:ext cx="8686800" cy="963613"/>
          </a:xfrm>
        </p:spPr>
        <p:txBody>
          <a:bodyPr>
            <a:normAutofit/>
          </a:bodyPr>
          <a:lstStyle/>
          <a:p>
            <a:r>
              <a:rPr lang="en-US" dirty="0" smtClean="0"/>
              <a:t>Warranty </a:t>
            </a:r>
            <a:r>
              <a:rPr lang="en-US" b="0" dirty="0" smtClean="0"/>
              <a:t>Policy / Procedures</a:t>
            </a:r>
            <a:endParaRPr lang="en-US" b="0" dirty="0"/>
          </a:p>
        </p:txBody>
      </p:sp>
      <p:sp>
        <p:nvSpPr>
          <p:cNvPr id="3150" name="Rectangle 78"/>
          <p:cNvSpPr>
            <a:spLocks noChangeArrowheads="1"/>
          </p:cNvSpPr>
          <p:nvPr/>
        </p:nvSpPr>
        <p:spPr bwMode="auto">
          <a:xfrm>
            <a:off x="1" y="89974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0849166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0"/>
            <a:ext cx="9092821" cy="990600"/>
          </a:xfrm>
        </p:spPr>
        <p:txBody>
          <a:bodyPr>
            <a:normAutofit/>
          </a:bodyPr>
          <a:lstStyle/>
          <a:p>
            <a:r>
              <a:rPr lang="en-US" sz="2000" dirty="0" smtClean="0"/>
              <a:t>Suggested </a:t>
            </a:r>
            <a:r>
              <a:rPr lang="en-US" sz="2000" dirty="0" smtClean="0"/>
              <a:t>ways </a:t>
            </a:r>
            <a:r>
              <a:rPr lang="en-US" sz="2000" dirty="0" smtClean="0"/>
              <a:t>to represent warranty to your end-user customer?</a:t>
            </a:r>
            <a:endParaRPr lang="en-US" sz="2000" dirty="0"/>
          </a:p>
        </p:txBody>
      </p:sp>
      <p:sp>
        <p:nvSpPr>
          <p:cNvPr id="3" name="Text Placeholder 2"/>
          <p:cNvSpPr>
            <a:spLocks noGrp="1"/>
          </p:cNvSpPr>
          <p:nvPr>
            <p:ph type="body" sz="quarter" idx="11"/>
          </p:nvPr>
        </p:nvSpPr>
        <p:spPr/>
        <p:txBody>
          <a:bodyPr>
            <a:normAutofit/>
          </a:bodyPr>
          <a:lstStyle/>
          <a:p>
            <a:pPr marL="0" indent="0">
              <a:buNone/>
            </a:pPr>
            <a:r>
              <a:rPr lang="en-US" b="1" dirty="0" smtClean="0"/>
              <a:t>Below are suggestions that might make handling potential warranties easier:</a:t>
            </a:r>
          </a:p>
          <a:p>
            <a:r>
              <a:rPr lang="en-US" dirty="0" smtClean="0"/>
              <a:t>If </a:t>
            </a:r>
            <a:r>
              <a:rPr lang="en-US" dirty="0" smtClean="0"/>
              <a:t>called for service during the warranty period, never call it a warranty service </a:t>
            </a:r>
            <a:r>
              <a:rPr lang="en-US" dirty="0" smtClean="0"/>
              <a:t>call because if you do refer to it as (warranty) your customer will expect it to be done at no-charge regardless if it is warranty or not.  </a:t>
            </a:r>
            <a:endParaRPr lang="en-US" dirty="0" smtClean="0"/>
          </a:p>
          <a:p>
            <a:r>
              <a:rPr lang="en-US" dirty="0" smtClean="0"/>
              <a:t>Notify </a:t>
            </a:r>
            <a:r>
              <a:rPr lang="en-US" dirty="0" smtClean="0"/>
              <a:t>your </a:t>
            </a:r>
            <a:r>
              <a:rPr lang="en-US" dirty="0" smtClean="0"/>
              <a:t>customer </a:t>
            </a:r>
            <a:r>
              <a:rPr lang="en-US" dirty="0" smtClean="0"/>
              <a:t>upfront </a:t>
            </a:r>
            <a:r>
              <a:rPr lang="en-US" dirty="0" smtClean="0"/>
              <a:t>that you will be billing them for </a:t>
            </a:r>
            <a:r>
              <a:rPr lang="en-US" dirty="0" smtClean="0"/>
              <a:t>the service call and if warranty is </a:t>
            </a:r>
            <a:r>
              <a:rPr lang="en-US" dirty="0" smtClean="0"/>
              <a:t>approved after factory </a:t>
            </a:r>
            <a:r>
              <a:rPr lang="en-US" dirty="0" err="1" smtClean="0"/>
              <a:t>dignosis</a:t>
            </a:r>
            <a:r>
              <a:rPr lang="en-US" dirty="0" smtClean="0"/>
              <a:t>, </a:t>
            </a:r>
            <a:r>
              <a:rPr lang="en-US" dirty="0" smtClean="0"/>
              <a:t>the bill will be reversed.</a:t>
            </a:r>
          </a:p>
          <a:p>
            <a:r>
              <a:rPr lang="en-US" dirty="0" smtClean="0"/>
              <a:t>After initial installation, when training on equipment operation, also cover </a:t>
            </a:r>
            <a:r>
              <a:rPr lang="en-US" dirty="0" smtClean="0"/>
              <a:t>warranty </a:t>
            </a:r>
            <a:r>
              <a:rPr lang="en-US" dirty="0" smtClean="0"/>
              <a:t>coverage, procedures and clarify </a:t>
            </a:r>
            <a:r>
              <a:rPr lang="en-US" dirty="0" smtClean="0"/>
              <a:t>expectations of use and maintenance.</a:t>
            </a:r>
            <a:endParaRPr lang="en-US" dirty="0" smtClean="0"/>
          </a:p>
          <a:p>
            <a:r>
              <a:rPr lang="en-US" dirty="0" smtClean="0"/>
              <a:t>When installing equipment, be aware of potential problems that could cause product failure i.e. Contaminated air, high moisture content, abusive environment or </a:t>
            </a:r>
            <a:r>
              <a:rPr lang="en-US" dirty="0" smtClean="0"/>
              <a:t>employee and bring these to the attention of the customer.</a:t>
            </a:r>
            <a:endParaRPr lang="en-US" dirty="0" smtClean="0"/>
          </a:p>
          <a:p>
            <a:r>
              <a:rPr lang="en-US" dirty="0"/>
              <a:t>E</a:t>
            </a:r>
            <a:r>
              <a:rPr lang="en-US" dirty="0" smtClean="0"/>
              <a:t>nsure </a:t>
            </a:r>
            <a:r>
              <a:rPr lang="en-US" dirty="0" smtClean="0"/>
              <a:t>your customer knows what is covered and what is not.  Warranty covers defects in workmanship and materials.  Items not covered under warranty are listed in our distributor handbook.</a:t>
            </a:r>
          </a:p>
          <a:p>
            <a:r>
              <a:rPr lang="en-US" dirty="0" smtClean="0"/>
              <a:t>Make sure you do not commit yourself to warranty coverage until confirmed by Balcrank.  </a:t>
            </a:r>
            <a:r>
              <a:rPr lang="en-US" dirty="0" smtClean="0"/>
              <a:t>Many times</a:t>
            </a:r>
            <a:r>
              <a:rPr lang="en-US" dirty="0" smtClean="0"/>
              <a:t>, you will not be aware of what failed and why until the product is </a:t>
            </a:r>
            <a:r>
              <a:rPr lang="en-US" dirty="0" smtClean="0"/>
              <a:t>disassembled and tested at the factory.</a:t>
            </a:r>
            <a:endParaRPr lang="en-US" dirty="0"/>
          </a:p>
        </p:txBody>
      </p:sp>
    </p:spTree>
    <p:extLst>
      <p:ext uri="{BB962C8B-B14F-4D97-AF65-F5344CB8AC3E}">
        <p14:creationId xmlns:p14="http://schemas.microsoft.com/office/powerpoint/2010/main" val="401051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00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t>
            </a:r>
            <a:r>
              <a:rPr lang="en-US" b="0" dirty="0" smtClean="0"/>
              <a:t>Quality Expectation</a:t>
            </a:r>
            <a:endParaRPr lang="en-US" b="0" dirty="0"/>
          </a:p>
        </p:txBody>
      </p:sp>
      <p:sp>
        <p:nvSpPr>
          <p:cNvPr id="3" name="Text Placeholder 2"/>
          <p:cNvSpPr>
            <a:spLocks noGrp="1"/>
          </p:cNvSpPr>
          <p:nvPr>
            <p:ph type="body" sz="quarter" idx="11"/>
          </p:nvPr>
        </p:nvSpPr>
        <p:spPr/>
        <p:txBody>
          <a:bodyPr>
            <a:normAutofit/>
          </a:bodyPr>
          <a:lstStyle/>
          <a:p>
            <a:pPr marL="0" indent="0">
              <a:buNone/>
            </a:pPr>
            <a:endParaRPr lang="en-US" dirty="0"/>
          </a:p>
          <a:p>
            <a:r>
              <a:rPr lang="en-US" dirty="0" smtClean="0"/>
              <a:t>Balcrank manufactures high quality products that if the recommended installation is </a:t>
            </a:r>
            <a:r>
              <a:rPr lang="en-US" dirty="0" smtClean="0"/>
              <a:t>followed, </a:t>
            </a:r>
            <a:r>
              <a:rPr lang="en-US" dirty="0" smtClean="0"/>
              <a:t>will operate well beyond the warranty period</a:t>
            </a:r>
            <a:r>
              <a:rPr lang="en-US" dirty="0" smtClean="0"/>
              <a:t>. Before any new product is offered to our distributors, </a:t>
            </a:r>
            <a:r>
              <a:rPr lang="en-US" dirty="0" err="1" smtClean="0"/>
              <a:t>Balcrank</a:t>
            </a:r>
            <a:r>
              <a:rPr lang="en-US" dirty="0" smtClean="0"/>
              <a:t> has put those products through extensive testing.</a:t>
            </a:r>
            <a:endParaRPr lang="en-US" dirty="0" smtClean="0"/>
          </a:p>
          <a:p>
            <a:r>
              <a:rPr lang="en-US" dirty="0" smtClean="0"/>
              <a:t>Recommended installation includes evaluating the air supply to be sure it is free of water, dirt and debris which can be a result of the piping </a:t>
            </a:r>
            <a:r>
              <a:rPr lang="en-US" smtClean="0"/>
              <a:t>installation or </a:t>
            </a:r>
            <a:r>
              <a:rPr lang="en-US" dirty="0" smtClean="0"/>
              <a:t>air compressor maintenance. </a:t>
            </a:r>
            <a:r>
              <a:rPr lang="en-US" dirty="0" err="1" smtClean="0"/>
              <a:t>Balcrank</a:t>
            </a:r>
            <a:r>
              <a:rPr lang="en-US" dirty="0" smtClean="0"/>
              <a:t> </a:t>
            </a:r>
            <a:r>
              <a:rPr lang="en-US" dirty="0" smtClean="0"/>
              <a:t>cannot be held responsible for faulty installation and lack of maintenance procedures that cause damage to the equipment resulting in </a:t>
            </a:r>
            <a:r>
              <a:rPr lang="en-US" dirty="0" smtClean="0"/>
              <a:t>premature failure</a:t>
            </a:r>
            <a:r>
              <a:rPr lang="en-US" dirty="0" smtClean="0"/>
              <a:t>.  </a:t>
            </a:r>
          </a:p>
          <a:p>
            <a:r>
              <a:rPr lang="en-US" dirty="0" smtClean="0"/>
              <a:t>During the installation, </a:t>
            </a:r>
            <a:r>
              <a:rPr lang="en-US" dirty="0" err="1" smtClean="0"/>
              <a:t>Balcrank</a:t>
            </a:r>
            <a:r>
              <a:rPr lang="en-US" dirty="0" smtClean="0"/>
              <a:t> will not be on site. We rely on the installing distributor to ensure the proper installation guidelines are followed and the customer has been trained regarding the proper maintenance of the equipment. We also rely on the installer to ensure the end-user customer fully understands the equipment warranty.</a:t>
            </a:r>
            <a:endParaRPr lang="en-US" dirty="0" smtClean="0"/>
          </a:p>
        </p:txBody>
      </p:sp>
    </p:spTree>
    <p:extLst>
      <p:ext uri="{BB962C8B-B14F-4D97-AF65-F5344CB8AC3E}">
        <p14:creationId xmlns:p14="http://schemas.microsoft.com/office/powerpoint/2010/main" val="2706989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152400"/>
            <a:ext cx="6400800" cy="475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155700"/>
            <a:ext cx="2514600" cy="1384995"/>
          </a:xfrm>
          <a:prstGeom prst="rect">
            <a:avLst/>
          </a:prstGeom>
          <a:noFill/>
        </p:spPr>
        <p:txBody>
          <a:bodyPr wrap="square" rtlCol="0">
            <a:spAutoFit/>
          </a:bodyPr>
          <a:lstStyle/>
          <a:p>
            <a:pPr marL="274320" indent="-274320">
              <a:buFont typeface="+mj-lt"/>
              <a:buAutoNum type="arabicPeriod"/>
            </a:pPr>
            <a:r>
              <a:rPr lang="en-US" sz="1400" dirty="0" smtClean="0"/>
              <a:t>Upon successful login, the screen to the right appears.</a:t>
            </a:r>
          </a:p>
          <a:p>
            <a:pPr marL="274320" indent="-274320">
              <a:buFont typeface="+mj-lt"/>
              <a:buAutoNum type="arabicPeriod"/>
            </a:pPr>
            <a:r>
              <a:rPr lang="en-US" sz="1400" dirty="0" smtClean="0"/>
              <a:t>To start a new warranty claim or check the status of an existing claim, click on </a:t>
            </a:r>
            <a:r>
              <a:rPr lang="en-US" sz="1400" i="1" dirty="0" smtClean="0"/>
              <a:t>Manage Warranty Claims</a:t>
            </a:r>
            <a:r>
              <a:rPr lang="en-US" sz="1400" dirty="0" smtClean="0"/>
              <a:t>.</a:t>
            </a:r>
            <a:endParaRPr lang="en-US" sz="1400" dirty="0"/>
          </a:p>
        </p:txBody>
      </p:sp>
      <p:cxnSp>
        <p:nvCxnSpPr>
          <p:cNvPr id="6" name="Straight Arrow Connector 5"/>
          <p:cNvCxnSpPr/>
          <p:nvPr/>
        </p:nvCxnSpPr>
        <p:spPr>
          <a:xfrm>
            <a:off x="2286000" y="1371600"/>
            <a:ext cx="838200" cy="13017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49980" y="3699194"/>
            <a:ext cx="4312920" cy="26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40747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niel Wilson\Documents\Warranty Site Screens\Manage Warranty Claim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152400"/>
            <a:ext cx="6400800" cy="58829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185550"/>
            <a:ext cx="2514600" cy="4832092"/>
          </a:xfrm>
          <a:prstGeom prst="rect">
            <a:avLst/>
          </a:prstGeom>
          <a:noFill/>
        </p:spPr>
        <p:txBody>
          <a:bodyPr wrap="square" rtlCol="0">
            <a:spAutoFit/>
          </a:bodyPr>
          <a:lstStyle/>
          <a:p>
            <a:pPr marL="274320" indent="-274320">
              <a:buFont typeface="+mj-lt"/>
              <a:buAutoNum type="arabicPeriod"/>
            </a:pPr>
            <a:r>
              <a:rPr lang="en-US" sz="1400" dirty="0" smtClean="0"/>
              <a:t>The </a:t>
            </a:r>
            <a:r>
              <a:rPr lang="en-US" sz="1400" i="1" dirty="0" smtClean="0"/>
              <a:t>Manage </a:t>
            </a:r>
            <a:r>
              <a:rPr lang="en-US" sz="1400" i="1" dirty="0"/>
              <a:t>W</a:t>
            </a:r>
            <a:r>
              <a:rPr lang="en-US" sz="1400" i="1" dirty="0" smtClean="0"/>
              <a:t>arranty Claims</a:t>
            </a:r>
            <a:r>
              <a:rPr lang="en-US" sz="1400" dirty="0" smtClean="0"/>
              <a:t> screen shows all claims that have previously been filed. These can be sorted by clicking on the headers:</a:t>
            </a:r>
          </a:p>
          <a:p>
            <a:pPr marL="731520" lvl="1" indent="-274320">
              <a:buFont typeface="+mj-lt"/>
              <a:buAutoNum type="alphaLcPeriod"/>
            </a:pPr>
            <a:r>
              <a:rPr lang="en-US" sz="1400" dirty="0" smtClean="0"/>
              <a:t>Claim Number</a:t>
            </a:r>
          </a:p>
          <a:p>
            <a:pPr marL="731520" lvl="1" indent="-274320">
              <a:buFont typeface="+mj-lt"/>
              <a:buAutoNum type="alphaLcPeriod"/>
            </a:pPr>
            <a:r>
              <a:rPr lang="en-US" sz="1400" dirty="0" smtClean="0"/>
              <a:t>Work Order</a:t>
            </a:r>
          </a:p>
          <a:p>
            <a:pPr marL="731520" lvl="1" indent="-274320">
              <a:buFont typeface="+mj-lt"/>
              <a:buAutoNum type="alphaLcPeriod"/>
            </a:pPr>
            <a:r>
              <a:rPr lang="en-US" sz="1400" dirty="0" smtClean="0"/>
              <a:t>Service Company</a:t>
            </a:r>
          </a:p>
          <a:p>
            <a:pPr marL="731520" lvl="1" indent="-274320">
              <a:buFont typeface="+mj-lt"/>
              <a:buAutoNum type="alphaLcPeriod"/>
            </a:pPr>
            <a:r>
              <a:rPr lang="en-US" sz="1400" dirty="0" smtClean="0"/>
              <a:t>Date Submitted</a:t>
            </a:r>
          </a:p>
          <a:p>
            <a:pPr marL="731520" lvl="1" indent="-274320">
              <a:buFont typeface="+mj-lt"/>
              <a:buAutoNum type="alphaLcPeriod"/>
            </a:pPr>
            <a:r>
              <a:rPr lang="en-US" sz="1400" dirty="0" smtClean="0"/>
              <a:t>Date Serviced</a:t>
            </a:r>
          </a:p>
          <a:p>
            <a:pPr marL="731520" lvl="1" indent="-274320">
              <a:buFont typeface="+mj-lt"/>
              <a:buAutoNum type="alphaLcPeriod"/>
            </a:pPr>
            <a:r>
              <a:rPr lang="en-US" sz="1400" dirty="0" smtClean="0"/>
              <a:t>Total Cost</a:t>
            </a:r>
          </a:p>
          <a:p>
            <a:pPr marL="731520" lvl="1" indent="-274320">
              <a:buFont typeface="+mj-lt"/>
              <a:buAutoNum type="alphaLcPeriod"/>
            </a:pPr>
            <a:r>
              <a:rPr lang="en-US" sz="1400" dirty="0" smtClean="0"/>
              <a:t>Status</a:t>
            </a:r>
          </a:p>
          <a:p>
            <a:pPr lvl="1"/>
            <a:endParaRPr lang="en-US" sz="1400" dirty="0" smtClean="0"/>
          </a:p>
          <a:p>
            <a:pPr marL="274320" indent="-274320">
              <a:buFont typeface="+mj-lt"/>
              <a:buAutoNum type="arabicPeriod"/>
            </a:pPr>
            <a:r>
              <a:rPr lang="en-US" sz="1400" dirty="0" smtClean="0"/>
              <a:t>To create a new claim, click on the </a:t>
            </a:r>
            <a:r>
              <a:rPr lang="en-US" sz="1400" i="1" dirty="0" smtClean="0"/>
              <a:t>Add Warranty Claim</a:t>
            </a:r>
            <a:r>
              <a:rPr lang="en-US" sz="1400" dirty="0" smtClean="0"/>
              <a:t> button.</a:t>
            </a:r>
          </a:p>
          <a:p>
            <a:pPr marL="342900" indent="-342900">
              <a:buFont typeface="+mj-lt"/>
              <a:buAutoNum type="arabicPeriod"/>
            </a:pPr>
            <a:endParaRPr lang="en-US" sz="1400" dirty="0"/>
          </a:p>
          <a:p>
            <a:r>
              <a:rPr lang="en-US" sz="1400" b="1" dirty="0" smtClean="0"/>
              <a:t>Note: </a:t>
            </a:r>
            <a:r>
              <a:rPr lang="en-US" sz="1400" dirty="0" smtClean="0"/>
              <a:t> A claim that has previously been filed can be viewed by clicking on the warranty claim number.</a:t>
            </a:r>
          </a:p>
        </p:txBody>
      </p:sp>
      <p:cxnSp>
        <p:nvCxnSpPr>
          <p:cNvPr id="6" name="Straight Arrow Connector 5"/>
          <p:cNvCxnSpPr/>
          <p:nvPr/>
        </p:nvCxnSpPr>
        <p:spPr>
          <a:xfrm flipV="1">
            <a:off x="2208810" y="2691442"/>
            <a:ext cx="2682367" cy="163925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93900" y="4197928"/>
            <a:ext cx="2189911" cy="99158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4740" y="5588954"/>
            <a:ext cx="4312920" cy="26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01260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152400"/>
            <a:ext cx="6400800" cy="520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211775"/>
            <a:ext cx="2590800" cy="2677656"/>
          </a:xfrm>
          <a:prstGeom prst="rect">
            <a:avLst/>
          </a:prstGeom>
          <a:noFill/>
        </p:spPr>
        <p:txBody>
          <a:bodyPr wrap="square" rtlCol="0">
            <a:spAutoFit/>
          </a:bodyPr>
          <a:lstStyle/>
          <a:p>
            <a:pPr marL="274320" indent="-274320">
              <a:buFont typeface="+mj-lt"/>
              <a:buAutoNum type="arabicPeriod"/>
            </a:pPr>
            <a:r>
              <a:rPr lang="en-US" sz="1400" dirty="0" smtClean="0"/>
              <a:t>After clicking on the </a:t>
            </a:r>
            <a:r>
              <a:rPr lang="en-US" sz="1400" i="1" dirty="0" smtClean="0"/>
              <a:t>Add Warranty Claim</a:t>
            </a:r>
            <a:r>
              <a:rPr lang="en-US" sz="1400" dirty="0" smtClean="0"/>
              <a:t> button on the previous screen, the screen to the right appears. This is the online warranty claim form.</a:t>
            </a:r>
          </a:p>
          <a:p>
            <a:pPr marL="274320" indent="-274320">
              <a:buFont typeface="+mj-lt"/>
              <a:buAutoNum type="arabicPeriod"/>
            </a:pPr>
            <a:r>
              <a:rPr lang="en-US" sz="1400" dirty="0" smtClean="0"/>
              <a:t>There are six “tabs” along the top of the form, the first five have fields for data entry, the </a:t>
            </a:r>
            <a:r>
              <a:rPr lang="en-US" sz="1400" i="1" dirty="0" smtClean="0"/>
              <a:t>Approvals</a:t>
            </a:r>
            <a:r>
              <a:rPr lang="en-US" sz="1400" dirty="0" smtClean="0"/>
              <a:t> tab is for Balcrank use only. Fields marked in red are required.</a:t>
            </a:r>
          </a:p>
        </p:txBody>
      </p:sp>
      <p:cxnSp>
        <p:nvCxnSpPr>
          <p:cNvPr id="6" name="Straight Arrow Connector 5"/>
          <p:cNvCxnSpPr/>
          <p:nvPr/>
        </p:nvCxnSpPr>
        <p:spPr>
          <a:xfrm>
            <a:off x="2514600" y="2209800"/>
            <a:ext cx="4504531"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8200" y="2209800"/>
            <a:ext cx="0"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57800" y="2209800"/>
            <a:ext cx="0"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67400" y="2209800"/>
            <a:ext cx="0"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00800" y="2209800"/>
            <a:ext cx="0"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10400" y="2209800"/>
            <a:ext cx="0"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4740" y="5058846"/>
            <a:ext cx="4251960" cy="26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65055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152400"/>
            <a:ext cx="6400800" cy="520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648" y="1126547"/>
            <a:ext cx="2667000" cy="5262979"/>
          </a:xfrm>
          <a:prstGeom prst="rect">
            <a:avLst/>
          </a:prstGeom>
          <a:noFill/>
        </p:spPr>
        <p:txBody>
          <a:bodyPr wrap="square" rtlCol="0">
            <a:spAutoFit/>
          </a:bodyPr>
          <a:lstStyle/>
          <a:p>
            <a:pPr marL="182880" indent="-182880">
              <a:buFont typeface="Arial" pitchFamily="34" charset="0"/>
              <a:buChar char="•"/>
            </a:pPr>
            <a:r>
              <a:rPr lang="en-US" sz="1400" dirty="0" smtClean="0"/>
              <a:t>Service Call Tab</a:t>
            </a:r>
          </a:p>
          <a:p>
            <a:pPr marL="548640" lvl="1" indent="-182880">
              <a:buFont typeface="Arial" pitchFamily="34" charset="0"/>
              <a:buChar char="•"/>
            </a:pPr>
            <a:r>
              <a:rPr lang="en-US" sz="1400" dirty="0" smtClean="0"/>
              <a:t>Date Service Performed</a:t>
            </a:r>
          </a:p>
          <a:p>
            <a:pPr marL="1005840" lvl="2" indent="-182880">
              <a:buFont typeface="Arial" pitchFamily="34" charset="0"/>
              <a:buChar char="•"/>
            </a:pPr>
            <a:r>
              <a:rPr lang="en-US" sz="1400" dirty="0" smtClean="0"/>
              <a:t>Enter the date the warranty service was completed</a:t>
            </a:r>
          </a:p>
          <a:p>
            <a:pPr marL="548640" lvl="1" indent="-182880">
              <a:buFont typeface="Arial" pitchFamily="34" charset="0"/>
              <a:buChar char="•"/>
            </a:pPr>
            <a:r>
              <a:rPr lang="en-US" sz="1400" dirty="0" smtClean="0"/>
              <a:t>Purchase Order#</a:t>
            </a:r>
          </a:p>
          <a:p>
            <a:pPr marL="1005840" lvl="2" indent="-182880">
              <a:buFont typeface="Arial" pitchFamily="34" charset="0"/>
              <a:buChar char="•"/>
            </a:pPr>
            <a:r>
              <a:rPr lang="en-US" sz="1400" dirty="0" smtClean="0"/>
              <a:t>Enter the purchase order number that the item being serviced was originally purchased on.</a:t>
            </a:r>
          </a:p>
          <a:p>
            <a:pPr marL="548640" lvl="1" indent="-182880">
              <a:buFont typeface="Arial" pitchFamily="34" charset="0"/>
              <a:buChar char="•"/>
            </a:pPr>
            <a:r>
              <a:rPr lang="en-US" sz="1400" dirty="0" smtClean="0"/>
              <a:t>End User Name</a:t>
            </a:r>
          </a:p>
          <a:p>
            <a:pPr marL="1005840" lvl="2" indent="-182880">
              <a:buFont typeface="Arial" pitchFamily="34" charset="0"/>
              <a:buChar char="•"/>
            </a:pPr>
            <a:r>
              <a:rPr lang="en-US" sz="1400" dirty="0" smtClean="0"/>
              <a:t>The customers name/company</a:t>
            </a:r>
          </a:p>
          <a:p>
            <a:pPr marL="548640" lvl="1" indent="-182880">
              <a:buFont typeface="Arial" pitchFamily="34" charset="0"/>
              <a:buChar char="•"/>
            </a:pPr>
            <a:r>
              <a:rPr lang="en-US" sz="1400" dirty="0" smtClean="0"/>
              <a:t>Country</a:t>
            </a:r>
          </a:p>
          <a:p>
            <a:pPr marL="548640" lvl="1" indent="-182880">
              <a:buFont typeface="Arial" pitchFamily="34" charset="0"/>
              <a:buChar char="•"/>
            </a:pPr>
            <a:r>
              <a:rPr lang="en-US" sz="1400" dirty="0" smtClean="0"/>
              <a:t>Address</a:t>
            </a:r>
          </a:p>
          <a:p>
            <a:pPr marL="548640" lvl="1" indent="-182880">
              <a:buFont typeface="Arial" pitchFamily="34" charset="0"/>
              <a:buChar char="•"/>
            </a:pPr>
            <a:r>
              <a:rPr lang="en-US" sz="1400" dirty="0" smtClean="0"/>
              <a:t>City</a:t>
            </a:r>
          </a:p>
          <a:p>
            <a:pPr marL="548640" lvl="1" indent="-182880">
              <a:buFont typeface="Arial" pitchFamily="34" charset="0"/>
              <a:buChar char="•"/>
            </a:pPr>
            <a:r>
              <a:rPr lang="en-US" sz="1400" dirty="0" smtClean="0"/>
              <a:t>State</a:t>
            </a:r>
          </a:p>
          <a:p>
            <a:pPr marL="548640" lvl="1" indent="-182880">
              <a:buFont typeface="Arial" pitchFamily="34" charset="0"/>
              <a:buChar char="•"/>
            </a:pPr>
            <a:r>
              <a:rPr lang="en-US" sz="1400" dirty="0" smtClean="0"/>
              <a:t>Zip/Postal Code</a:t>
            </a:r>
          </a:p>
          <a:p>
            <a:pPr marL="548640" lvl="1" indent="-182880">
              <a:buFont typeface="Arial" pitchFamily="34" charset="0"/>
              <a:buChar char="•"/>
            </a:pPr>
            <a:r>
              <a:rPr lang="en-US" sz="1400" dirty="0" smtClean="0"/>
              <a:t>Phone</a:t>
            </a:r>
          </a:p>
          <a:p>
            <a:pPr marL="1005840" lvl="2" indent="-182880">
              <a:buFont typeface="Arial" pitchFamily="34" charset="0"/>
              <a:buChar char="•"/>
            </a:pPr>
            <a:r>
              <a:rPr lang="en-US" sz="1400" dirty="0" smtClean="0"/>
              <a:t>End use information</a:t>
            </a:r>
          </a:p>
        </p:txBody>
      </p:sp>
      <p:cxnSp>
        <p:nvCxnSpPr>
          <p:cNvPr id="6" name="Straight Arrow Connector 5"/>
          <p:cNvCxnSpPr/>
          <p:nvPr/>
        </p:nvCxnSpPr>
        <p:spPr>
          <a:xfrm>
            <a:off x="1705970" y="1281736"/>
            <a:ext cx="2942230"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8200" y="1281736"/>
            <a:ext cx="0" cy="107932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0288" y="5535971"/>
            <a:ext cx="3523672" cy="954107"/>
          </a:xfrm>
          <a:prstGeom prst="rect">
            <a:avLst/>
          </a:prstGeom>
          <a:noFill/>
        </p:spPr>
        <p:txBody>
          <a:bodyPr wrap="square" rtlCol="0">
            <a:spAutoFit/>
          </a:bodyPr>
          <a:lstStyle/>
          <a:p>
            <a:pPr marL="640080" lvl="1" indent="-182880">
              <a:buFont typeface="Arial" pitchFamily="34" charset="0"/>
              <a:buChar char="•"/>
            </a:pPr>
            <a:r>
              <a:rPr lang="en-US" sz="1400" dirty="0" smtClean="0"/>
              <a:t>Work Order Number</a:t>
            </a:r>
          </a:p>
          <a:p>
            <a:pPr marL="1097280" lvl="2" indent="-182880">
              <a:buFont typeface="Arial" pitchFamily="34" charset="0"/>
              <a:buChar char="•"/>
            </a:pPr>
            <a:r>
              <a:rPr lang="en-US" sz="1400" dirty="0" smtClean="0"/>
              <a:t>If Bridgestone is checked enter the case number from the service dispatch form.</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4740" y="5053482"/>
            <a:ext cx="4312920" cy="26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51878" y="5585950"/>
            <a:ext cx="3471081" cy="1231106"/>
          </a:xfrm>
          <a:prstGeom prst="rect">
            <a:avLst/>
          </a:prstGeom>
          <a:noFill/>
        </p:spPr>
        <p:txBody>
          <a:bodyPr wrap="square" rtlCol="0">
            <a:spAutoFit/>
          </a:bodyPr>
          <a:lstStyle/>
          <a:p>
            <a:pPr marL="548640" lvl="1" indent="-182880">
              <a:buFont typeface="Arial" pitchFamily="34" charset="0"/>
              <a:buChar char="•"/>
            </a:pPr>
            <a:r>
              <a:rPr lang="en-US" sz="1400" dirty="0"/>
              <a:t>Bridgestone</a:t>
            </a:r>
          </a:p>
          <a:p>
            <a:pPr marL="1005840" lvl="2" indent="-182880">
              <a:buFont typeface="Arial" pitchFamily="34" charset="0"/>
              <a:buChar char="•"/>
            </a:pPr>
            <a:r>
              <a:rPr lang="en-US" sz="1400" dirty="0"/>
              <a:t>Check if this claim pertains to a Bridgestone service dispatch.</a:t>
            </a:r>
          </a:p>
          <a:p>
            <a:endParaRPr lang="en-US" dirty="0"/>
          </a:p>
        </p:txBody>
      </p:sp>
    </p:spTree>
    <p:extLst>
      <p:ext uri="{BB962C8B-B14F-4D97-AF65-F5344CB8AC3E}">
        <p14:creationId xmlns:p14="http://schemas.microsoft.com/office/powerpoint/2010/main" val="371188861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niel Wilson\Documents\Warranty Site Screens\Add Warranty Claim 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152400"/>
            <a:ext cx="6400800" cy="615125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033516" y="1657620"/>
            <a:ext cx="3157608"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181600" y="1657620"/>
            <a:ext cx="9524" cy="100938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277224"/>
            <a:ext cx="2667000" cy="2246769"/>
          </a:xfrm>
          <a:prstGeom prst="rect">
            <a:avLst/>
          </a:prstGeom>
          <a:noFill/>
        </p:spPr>
        <p:txBody>
          <a:bodyPr wrap="square" rtlCol="0">
            <a:spAutoFit/>
          </a:bodyPr>
          <a:lstStyle/>
          <a:p>
            <a:pPr marL="182880" indent="-182880">
              <a:buFont typeface="Arial" pitchFamily="34" charset="0"/>
              <a:buChar char="•"/>
            </a:pPr>
            <a:r>
              <a:rPr lang="en-US" sz="1400" dirty="0" smtClean="0"/>
              <a:t>Service Center Tab</a:t>
            </a:r>
          </a:p>
          <a:p>
            <a:pPr marL="548640" lvl="1" indent="-182880">
              <a:buFont typeface="Arial" pitchFamily="34" charset="0"/>
              <a:buChar char="•"/>
            </a:pPr>
            <a:r>
              <a:rPr lang="en-US" sz="1400" dirty="0" smtClean="0"/>
              <a:t>This tab is auto-populated by the system with the servicing distributors information. If desired, an entry may be made in the </a:t>
            </a:r>
            <a:r>
              <a:rPr lang="en-US" sz="1400" i="1" dirty="0" smtClean="0"/>
              <a:t>Service Technician</a:t>
            </a:r>
            <a:r>
              <a:rPr lang="en-US" sz="1400" dirty="0" smtClean="0"/>
              <a:t> field to identify the technician that performed the service.</a:t>
            </a:r>
          </a:p>
        </p:txBody>
      </p:sp>
    </p:spTree>
    <p:extLst>
      <p:ext uri="{BB962C8B-B14F-4D97-AF65-F5344CB8AC3E}">
        <p14:creationId xmlns:p14="http://schemas.microsoft.com/office/powerpoint/2010/main" val="180240793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niel Wilson\Documents\Warranty Site Screens\Add Warranty Claim 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3508"/>
          <a:stretch/>
        </p:blipFill>
        <p:spPr bwMode="auto">
          <a:xfrm>
            <a:off x="2590800" y="152400"/>
            <a:ext cx="6400800" cy="53203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17912"/>
            <a:ext cx="2667000" cy="5632310"/>
          </a:xfrm>
          <a:prstGeom prst="rect">
            <a:avLst/>
          </a:prstGeom>
          <a:noFill/>
        </p:spPr>
        <p:txBody>
          <a:bodyPr wrap="square" rtlCol="0">
            <a:spAutoFit/>
          </a:bodyPr>
          <a:lstStyle/>
          <a:p>
            <a:pPr marL="182880" indent="-182880">
              <a:buFont typeface="Arial" pitchFamily="34" charset="0"/>
              <a:buChar char="•"/>
            </a:pPr>
            <a:r>
              <a:rPr lang="en-US" sz="1200" dirty="0" smtClean="0"/>
              <a:t>Equipment Tab</a:t>
            </a:r>
          </a:p>
          <a:p>
            <a:pPr marL="548640" lvl="1" indent="-182880">
              <a:buFont typeface="Arial" pitchFamily="34" charset="0"/>
              <a:buChar char="•"/>
            </a:pPr>
            <a:r>
              <a:rPr lang="en-US" sz="1200" dirty="0" smtClean="0"/>
              <a:t>Equipment Model Number</a:t>
            </a:r>
          </a:p>
          <a:p>
            <a:pPr marL="1005840" lvl="2" indent="-182880">
              <a:buFont typeface="Arial" pitchFamily="34" charset="0"/>
              <a:buChar char="•"/>
            </a:pPr>
            <a:r>
              <a:rPr lang="en-US" sz="1200" dirty="0" smtClean="0"/>
              <a:t>The model number of the equipment (i.e. pump, hose reel, control handle) that was serviced.</a:t>
            </a:r>
          </a:p>
          <a:p>
            <a:pPr marL="548640" lvl="1" indent="-182880">
              <a:buFont typeface="Arial" pitchFamily="34" charset="0"/>
              <a:buChar char="•"/>
            </a:pPr>
            <a:r>
              <a:rPr lang="en-US" sz="1200" dirty="0" smtClean="0"/>
              <a:t>Serial Number</a:t>
            </a:r>
          </a:p>
          <a:p>
            <a:pPr marL="1005840" lvl="2" indent="-182880">
              <a:buFont typeface="Arial" pitchFamily="34" charset="0"/>
              <a:buChar char="•"/>
            </a:pPr>
            <a:r>
              <a:rPr lang="en-US" sz="1200" dirty="0" smtClean="0"/>
              <a:t>Of the equipment</a:t>
            </a:r>
          </a:p>
          <a:p>
            <a:pPr marL="548640" lvl="1" indent="-182880">
              <a:buFont typeface="Arial" pitchFamily="34" charset="0"/>
              <a:buChar char="•"/>
            </a:pPr>
            <a:r>
              <a:rPr lang="en-US" sz="1200" dirty="0" smtClean="0"/>
              <a:t>Description</a:t>
            </a:r>
          </a:p>
          <a:p>
            <a:pPr marL="1005840" lvl="2" indent="-182880">
              <a:buFont typeface="Arial" pitchFamily="34" charset="0"/>
              <a:buChar char="•"/>
            </a:pPr>
            <a:r>
              <a:rPr lang="en-US" sz="1200" dirty="0" smtClean="0"/>
              <a:t>Auto-populated by the system.</a:t>
            </a:r>
          </a:p>
          <a:p>
            <a:pPr marL="548640" lvl="1" indent="-182880">
              <a:buFont typeface="Arial" pitchFamily="34" charset="0"/>
              <a:buChar char="•"/>
            </a:pPr>
            <a:r>
              <a:rPr lang="en-US" sz="1200" dirty="0" smtClean="0"/>
              <a:t>Date Installed</a:t>
            </a:r>
          </a:p>
          <a:p>
            <a:pPr marL="1005840" lvl="2" indent="-182880">
              <a:buFont typeface="Arial" pitchFamily="34" charset="0"/>
              <a:buChar char="•"/>
            </a:pPr>
            <a:r>
              <a:rPr lang="en-US" sz="1200" dirty="0" smtClean="0"/>
              <a:t>The date that the equipment was originally installed.</a:t>
            </a:r>
          </a:p>
          <a:p>
            <a:pPr marL="548640" lvl="1" indent="-182880">
              <a:buFont typeface="Arial" pitchFamily="34" charset="0"/>
              <a:buChar char="•"/>
            </a:pPr>
            <a:r>
              <a:rPr lang="en-US" sz="1200" dirty="0" smtClean="0"/>
              <a:t>Air pressure</a:t>
            </a:r>
          </a:p>
          <a:p>
            <a:pPr marL="548640" lvl="1" indent="-182880">
              <a:buFont typeface="Arial" pitchFamily="34" charset="0"/>
              <a:buChar char="•"/>
            </a:pPr>
            <a:r>
              <a:rPr lang="en-US" sz="1200" dirty="0" smtClean="0"/>
              <a:t>Fluid pressure</a:t>
            </a:r>
          </a:p>
          <a:p>
            <a:pPr marL="548640" lvl="1" indent="-182880">
              <a:buFont typeface="Arial" pitchFamily="34" charset="0"/>
              <a:buChar char="•"/>
            </a:pPr>
            <a:r>
              <a:rPr lang="en-US" sz="1200" dirty="0" smtClean="0"/>
              <a:t>Fluid Type</a:t>
            </a:r>
          </a:p>
          <a:p>
            <a:pPr marL="548640" lvl="1" indent="-182880">
              <a:buFont typeface="Arial" pitchFamily="34" charset="0"/>
              <a:buChar char="•"/>
            </a:pPr>
            <a:r>
              <a:rPr lang="en-US" sz="1200" dirty="0" smtClean="0"/>
              <a:t>Pressure Relief Valve (PRV)</a:t>
            </a:r>
          </a:p>
          <a:p>
            <a:pPr marL="1005840" lvl="2" indent="-182880">
              <a:buFont typeface="Arial" pitchFamily="34" charset="0"/>
              <a:buChar char="•"/>
            </a:pPr>
            <a:r>
              <a:rPr lang="en-US" sz="1200" dirty="0" smtClean="0"/>
              <a:t>Check if PRV was used.</a:t>
            </a:r>
          </a:p>
          <a:p>
            <a:pPr marL="548640" lvl="1" indent="-182880">
              <a:buFont typeface="Arial" pitchFamily="34" charset="0"/>
              <a:buChar char="•"/>
            </a:pPr>
            <a:r>
              <a:rPr lang="en-US" sz="1200" dirty="0" smtClean="0"/>
              <a:t>Filter Regulator/Lubricator</a:t>
            </a:r>
          </a:p>
          <a:p>
            <a:pPr marL="1005840" lvl="2" indent="-182880">
              <a:buFont typeface="Arial" pitchFamily="34" charset="0"/>
              <a:buChar char="•"/>
            </a:pPr>
            <a:r>
              <a:rPr lang="en-US" sz="1200" dirty="0" smtClean="0"/>
              <a:t>Check if FRL was used.</a:t>
            </a:r>
          </a:p>
          <a:p>
            <a:pPr marL="548640" lvl="1" indent="-182880">
              <a:buFont typeface="Arial" pitchFamily="34" charset="0"/>
              <a:buChar char="•"/>
            </a:pPr>
            <a:r>
              <a:rPr lang="en-US" sz="1200" dirty="0" smtClean="0"/>
              <a:t>Description of Work</a:t>
            </a:r>
          </a:p>
          <a:p>
            <a:pPr marL="1005840" lvl="2" indent="-182880">
              <a:buFont typeface="Arial" pitchFamily="34" charset="0"/>
              <a:buChar char="•"/>
            </a:pPr>
            <a:r>
              <a:rPr lang="en-US" sz="1200" dirty="0" smtClean="0"/>
              <a:t>Describe the service that was performed.</a:t>
            </a:r>
          </a:p>
          <a:p>
            <a:pPr marL="822960" lvl="2"/>
            <a:endParaRPr lang="en-US" sz="1200" dirty="0" smtClean="0"/>
          </a:p>
        </p:txBody>
      </p:sp>
      <p:cxnSp>
        <p:nvCxnSpPr>
          <p:cNvPr id="7" name="Straight Arrow Connector 6"/>
          <p:cNvCxnSpPr/>
          <p:nvPr/>
        </p:nvCxnSpPr>
        <p:spPr>
          <a:xfrm>
            <a:off x="2371724" y="2590800"/>
            <a:ext cx="3429000"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91200" y="2590800"/>
            <a:ext cx="0"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1180" y="5649331"/>
            <a:ext cx="3643953" cy="738664"/>
          </a:xfrm>
          <a:prstGeom prst="rect">
            <a:avLst/>
          </a:prstGeom>
          <a:noFill/>
        </p:spPr>
        <p:txBody>
          <a:bodyPr wrap="square" rtlCol="0">
            <a:spAutoFit/>
          </a:bodyPr>
          <a:lstStyle/>
          <a:p>
            <a:pPr marL="548640" lvl="1" indent="-182880">
              <a:buFont typeface="Arial" pitchFamily="34" charset="0"/>
              <a:buChar char="•"/>
            </a:pPr>
            <a:r>
              <a:rPr lang="en-US" sz="1200" dirty="0"/>
              <a:t>Cause of Trouble</a:t>
            </a:r>
          </a:p>
          <a:p>
            <a:pPr marL="1005840" lvl="2" indent="-182880">
              <a:buFont typeface="Arial" pitchFamily="34" charset="0"/>
              <a:buChar char="•"/>
            </a:pPr>
            <a:r>
              <a:rPr lang="en-US" sz="1200" dirty="0"/>
              <a:t>Describe the cause of the failure.</a:t>
            </a:r>
          </a:p>
          <a:p>
            <a:endParaRPr lang="en-US" dirty="0"/>
          </a:p>
        </p:txBody>
      </p:sp>
    </p:spTree>
    <p:extLst>
      <p:ext uri="{BB962C8B-B14F-4D97-AF65-F5344CB8AC3E}">
        <p14:creationId xmlns:p14="http://schemas.microsoft.com/office/powerpoint/2010/main" val="64317875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aniel Wilson\Documents\Warranty Site Screens\Add Warranty Claim 1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152400"/>
            <a:ext cx="6400800" cy="61512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362200" y="2590800"/>
            <a:ext cx="4048124"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400800" y="2590800"/>
            <a:ext cx="0"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236280"/>
            <a:ext cx="2667000" cy="2462213"/>
          </a:xfrm>
          <a:prstGeom prst="rect">
            <a:avLst/>
          </a:prstGeom>
          <a:noFill/>
        </p:spPr>
        <p:txBody>
          <a:bodyPr wrap="square" rtlCol="0">
            <a:spAutoFit/>
          </a:bodyPr>
          <a:lstStyle/>
          <a:p>
            <a:pPr marL="182880" indent="-182880">
              <a:buFont typeface="Arial" pitchFamily="34" charset="0"/>
              <a:buChar char="•"/>
            </a:pPr>
            <a:r>
              <a:rPr lang="en-US" sz="1400" dirty="0" smtClean="0"/>
              <a:t>Parts Used Tab</a:t>
            </a:r>
          </a:p>
          <a:p>
            <a:pPr marL="548640" lvl="1" indent="-182880">
              <a:buFont typeface="Arial" pitchFamily="34" charset="0"/>
              <a:buChar char="•"/>
            </a:pPr>
            <a:r>
              <a:rPr lang="en-US" sz="1400" dirty="0" smtClean="0"/>
              <a:t>Part Number</a:t>
            </a:r>
          </a:p>
          <a:p>
            <a:pPr marL="1005840" lvl="2" indent="-182880">
              <a:buFont typeface="Arial" pitchFamily="34" charset="0"/>
              <a:buChar char="•"/>
            </a:pPr>
            <a:r>
              <a:rPr lang="en-US" sz="1400" dirty="0" smtClean="0"/>
              <a:t>Enter the part number for all parts that were required to complete the service work.</a:t>
            </a:r>
          </a:p>
          <a:p>
            <a:pPr marL="548640" lvl="1" indent="-182880">
              <a:buFont typeface="Arial" pitchFamily="34" charset="0"/>
              <a:buChar char="•"/>
            </a:pPr>
            <a:r>
              <a:rPr lang="en-US" sz="1400" dirty="0" smtClean="0"/>
              <a:t>Net Price</a:t>
            </a:r>
          </a:p>
          <a:p>
            <a:pPr marL="1005840" lvl="2" indent="-182880">
              <a:buFont typeface="Arial" pitchFamily="34" charset="0"/>
              <a:buChar char="•"/>
            </a:pPr>
            <a:r>
              <a:rPr lang="en-US" sz="1400" dirty="0" smtClean="0"/>
              <a:t>Of the part</a:t>
            </a:r>
          </a:p>
          <a:p>
            <a:pPr marL="548640" lvl="1" indent="-182880">
              <a:buFont typeface="Arial" pitchFamily="34" charset="0"/>
              <a:buChar char="•"/>
            </a:pPr>
            <a:r>
              <a:rPr lang="en-US" sz="1400" dirty="0" smtClean="0"/>
              <a:t>Quantity</a:t>
            </a:r>
          </a:p>
          <a:p>
            <a:pPr marL="1005840" lvl="2" indent="-182880">
              <a:buFont typeface="Arial" pitchFamily="34" charset="0"/>
              <a:buChar char="•"/>
            </a:pPr>
            <a:r>
              <a:rPr lang="en-US" sz="1400" dirty="0" smtClean="0"/>
              <a:t>Of the part</a:t>
            </a:r>
          </a:p>
        </p:txBody>
      </p:sp>
      <p:sp>
        <p:nvSpPr>
          <p:cNvPr id="10" name="TextBox 9"/>
          <p:cNvSpPr txBox="1"/>
          <p:nvPr/>
        </p:nvSpPr>
        <p:spPr>
          <a:xfrm>
            <a:off x="9525" y="4153488"/>
            <a:ext cx="2667000" cy="954107"/>
          </a:xfrm>
          <a:prstGeom prst="rect">
            <a:avLst/>
          </a:prstGeom>
          <a:noFill/>
        </p:spPr>
        <p:txBody>
          <a:bodyPr wrap="square" rtlCol="0">
            <a:spAutoFit/>
          </a:bodyPr>
          <a:lstStyle/>
          <a:p>
            <a:pPr marL="182880" indent="-182880">
              <a:buFont typeface="Arial" pitchFamily="34" charset="0"/>
              <a:buChar char="•"/>
            </a:pPr>
            <a:r>
              <a:rPr lang="en-US" sz="1400" dirty="0" smtClean="0"/>
              <a:t>NOTE:  You can browse or search for a Part Number by clicking on the “Add From List” button </a:t>
            </a:r>
          </a:p>
        </p:txBody>
      </p:sp>
      <p:cxnSp>
        <p:nvCxnSpPr>
          <p:cNvPr id="11" name="Straight Arrow Connector 10"/>
          <p:cNvCxnSpPr/>
          <p:nvPr/>
        </p:nvCxnSpPr>
        <p:spPr>
          <a:xfrm>
            <a:off x="2371725" y="4339293"/>
            <a:ext cx="2714625"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flipV="1">
            <a:off x="5076826" y="3295651"/>
            <a:ext cx="9524" cy="104364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4583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74022"/>
          <a:stretch/>
        </p:blipFill>
        <p:spPr bwMode="auto">
          <a:xfrm>
            <a:off x="3476625" y="1026133"/>
            <a:ext cx="5240655" cy="163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129051" y="1153244"/>
            <a:ext cx="4686086" cy="0"/>
          </a:xfrm>
          <a:prstGeom prst="straightConnector1">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577" y="1472234"/>
            <a:ext cx="3502295" cy="3970318"/>
          </a:xfrm>
          <a:prstGeom prst="rect">
            <a:avLst/>
          </a:prstGeom>
          <a:noFill/>
        </p:spPr>
        <p:txBody>
          <a:bodyPr wrap="square" rtlCol="0">
            <a:spAutoFit/>
          </a:bodyPr>
          <a:lstStyle/>
          <a:p>
            <a:pPr marL="182880" indent="-182880">
              <a:buFont typeface="Arial" pitchFamily="34" charset="0"/>
              <a:buChar char="•"/>
            </a:pPr>
            <a:r>
              <a:rPr lang="en-US" sz="1400" b="1" dirty="0" smtClean="0"/>
              <a:t>Choose </a:t>
            </a:r>
            <a:r>
              <a:rPr lang="en-US" sz="1400" b="1" dirty="0"/>
              <a:t>Product Service </a:t>
            </a:r>
            <a:r>
              <a:rPr lang="en-US" sz="1400" b="1" dirty="0" smtClean="0"/>
              <a:t>Performed</a:t>
            </a:r>
          </a:p>
          <a:p>
            <a:pPr marL="640080" lvl="1" indent="-182880">
              <a:buFont typeface="Arial" pitchFamily="34" charset="0"/>
              <a:buChar char="•"/>
            </a:pPr>
            <a:r>
              <a:rPr lang="en-US" sz="1400" dirty="0" smtClean="0"/>
              <a:t>Here you will select removal from service, any work performed, install in service, or any combination that best depicts the services that have been performed.</a:t>
            </a:r>
          </a:p>
          <a:p>
            <a:pPr marL="640080" lvl="1" indent="-182880">
              <a:buFont typeface="Arial" pitchFamily="34" charset="0"/>
              <a:buChar char="•"/>
            </a:pPr>
            <a:r>
              <a:rPr lang="en-US" sz="1400" dirty="0" smtClean="0"/>
              <a:t>Labor hours will auto populate - this is based on the published flat rate. </a:t>
            </a:r>
          </a:p>
          <a:p>
            <a:pPr marL="640080" lvl="1" indent="-182880">
              <a:buFont typeface="Arial" pitchFamily="34" charset="0"/>
              <a:buChar char="•"/>
            </a:pPr>
            <a:endParaRPr lang="en-US" sz="1400" dirty="0" smtClean="0"/>
          </a:p>
          <a:p>
            <a:pPr marL="640080" lvl="1" indent="-182880">
              <a:buFont typeface="Arial" pitchFamily="34" charset="0"/>
              <a:buChar char="•"/>
            </a:pPr>
            <a:endParaRPr lang="en-US" sz="1400" dirty="0" smtClean="0"/>
          </a:p>
          <a:p>
            <a:pPr marL="640080" lvl="1" indent="-182880">
              <a:buFont typeface="Arial" pitchFamily="34" charset="0"/>
              <a:buChar char="•"/>
            </a:pPr>
            <a:endParaRPr lang="en-US" sz="1400" dirty="0"/>
          </a:p>
          <a:p>
            <a:pPr marL="640080" lvl="1" indent="-182880">
              <a:buFont typeface="Arial" pitchFamily="34" charset="0"/>
              <a:buChar char="•"/>
            </a:pPr>
            <a:endParaRPr lang="en-US" sz="1400" dirty="0" smtClean="0"/>
          </a:p>
          <a:p>
            <a:pPr marL="182880" indent="-182880">
              <a:buFont typeface="Arial" pitchFamily="34" charset="0"/>
              <a:buChar char="•"/>
            </a:pPr>
            <a:r>
              <a:rPr lang="en-US" sz="1400" b="1" dirty="0" smtClean="0"/>
              <a:t>How to add more than one service performed?</a:t>
            </a:r>
          </a:p>
          <a:p>
            <a:pPr marL="640080" lvl="1" indent="-182880">
              <a:buFont typeface="Arial" pitchFamily="34" charset="0"/>
              <a:buChar char="•"/>
            </a:pPr>
            <a:r>
              <a:rPr lang="en-US" sz="1400" dirty="0" smtClean="0"/>
              <a:t>Click on Add another service performed. Please ensure that any services added best depict the services that have been performed.</a:t>
            </a:r>
            <a:endParaRPr lang="en-US" sz="1400" dirty="0"/>
          </a:p>
        </p:txBody>
      </p:sp>
      <p:cxnSp>
        <p:nvCxnSpPr>
          <p:cNvPr id="15" name="Straight Arrow Connector 14"/>
          <p:cNvCxnSpPr/>
          <p:nvPr/>
        </p:nvCxnSpPr>
        <p:spPr>
          <a:xfrm>
            <a:off x="6815137" y="1166892"/>
            <a:ext cx="0" cy="133354"/>
          </a:xfrm>
          <a:prstGeom prst="straightConnector1">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13724" y="1028547"/>
            <a:ext cx="3380376" cy="307777"/>
          </a:xfrm>
          <a:prstGeom prst="rect">
            <a:avLst/>
          </a:prstGeom>
          <a:noFill/>
        </p:spPr>
        <p:txBody>
          <a:bodyPr wrap="square" rtlCol="0">
            <a:spAutoFit/>
          </a:bodyPr>
          <a:lstStyle/>
          <a:p>
            <a:r>
              <a:rPr lang="en-US" sz="1400" b="1" dirty="0" smtClean="0"/>
              <a:t>Repair Expense Tab</a:t>
            </a:r>
            <a:endParaRPr lang="en-US" sz="1400" b="1" dirty="0"/>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4719" y="2748254"/>
            <a:ext cx="5256273" cy="96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48100" y="1514126"/>
            <a:ext cx="2236152" cy="116205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550732" y="3089646"/>
            <a:ext cx="900545" cy="416107"/>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25521" y="3958921"/>
            <a:ext cx="5289517" cy="97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7085339" y="4673799"/>
            <a:ext cx="1450338" cy="234881"/>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39007" y="5098128"/>
            <a:ext cx="5225229" cy="121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57833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BALCRANK 2019">
  <a:themeElements>
    <a:clrScheme name="Balcrank">
      <a:dk1>
        <a:sysClr val="windowText" lastClr="000000"/>
      </a:dk1>
      <a:lt1>
        <a:sysClr val="window" lastClr="FFFFFF"/>
      </a:lt1>
      <a:dk2>
        <a:srgbClr val="1F497D"/>
      </a:dk2>
      <a:lt2>
        <a:srgbClr val="EEECE1"/>
      </a:lt2>
      <a:accent1>
        <a:srgbClr val="B31B34"/>
      </a:accent1>
      <a:accent2>
        <a:srgbClr val="EEAB1F"/>
      </a:accent2>
      <a:accent3>
        <a:srgbClr val="006553"/>
      </a:accent3>
      <a:accent4>
        <a:srgbClr val="0052A5"/>
      </a:accent4>
      <a:accent5>
        <a:srgbClr val="4BACC6"/>
      </a:accent5>
      <a:accent6>
        <a:srgbClr val="F79646"/>
      </a:accent6>
      <a:hlink>
        <a:srgbClr val="006FDE"/>
      </a:hlink>
      <a:folHlink>
        <a:srgbClr val="EEAB1F"/>
      </a:folHlink>
    </a:clrScheme>
    <a:fontScheme name="Balcrank">
      <a:majorFont>
        <a:latin typeface="Helvetica"/>
        <a:ea typeface=""/>
        <a:cs typeface=""/>
      </a:majorFont>
      <a:minorFont>
        <a:latin typeface="Arial"/>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11350</TotalTime>
  <Words>1187</Words>
  <Application>Microsoft Office PowerPoint</Application>
  <PresentationFormat>On-screen Show (4:3)</PresentationFormat>
  <Paragraphs>155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BALCRANK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ways to represent warranty to your end-user customer?</vt:lpstr>
      <vt:lpstr>Equipment Quality Expectation</vt:lpstr>
    </vt:vector>
  </TitlesOfParts>
  <Company>Balcrank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Balcrank Warranty Guidelines</dc:title>
  <dc:creator>Donald Youman</dc:creator>
  <cp:lastModifiedBy>Rachel Hoeft</cp:lastModifiedBy>
  <cp:revision>78</cp:revision>
  <dcterms:created xsi:type="dcterms:W3CDTF">2013-04-17T23:05:43Z</dcterms:created>
  <dcterms:modified xsi:type="dcterms:W3CDTF">2019-11-22T20:16:02Z</dcterms:modified>
</cp:coreProperties>
</file>