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4004" r:id="rId2"/>
  </p:sldMasterIdLst>
  <p:notesMasterIdLst>
    <p:notesMasterId r:id="rId13"/>
  </p:notesMasterIdLst>
  <p:handoutMasterIdLst>
    <p:handoutMasterId r:id="rId14"/>
  </p:handoutMasterIdLst>
  <p:sldIdLst>
    <p:sldId id="528" r:id="rId3"/>
    <p:sldId id="562" r:id="rId4"/>
    <p:sldId id="563" r:id="rId5"/>
    <p:sldId id="576" r:id="rId6"/>
    <p:sldId id="593" r:id="rId7"/>
    <p:sldId id="591" r:id="rId8"/>
    <p:sldId id="543" r:id="rId9"/>
    <p:sldId id="594" r:id="rId10"/>
    <p:sldId id="592" r:id="rId11"/>
    <p:sldId id="595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orage Solutions" id="{98217C10-BA24-D64B-A0A6-2E8128BEB36A}">
          <p14:sldIdLst>
            <p14:sldId id="528"/>
            <p14:sldId id="562"/>
            <p14:sldId id="563"/>
            <p14:sldId id="576"/>
            <p14:sldId id="593"/>
            <p14:sldId id="591"/>
            <p14:sldId id="543"/>
            <p14:sldId id="594"/>
            <p14:sldId id="592"/>
            <p14:sldId id="5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240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orient="horz" pos="3888">
          <p15:clr>
            <a:srgbClr val="A4A3A4"/>
          </p15:clr>
        </p15:guide>
        <p15:guide id="6" pos="2616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3408" userDrawn="1">
          <p15:clr>
            <a:srgbClr val="A4A3A4"/>
          </p15:clr>
        </p15:guide>
        <p15:guide id="9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ald C. Smith" initials="DCS" lastIdx="6" clrIdx="0"/>
  <p:cmAuthor id="1" name="Don Youman" initials="DY" lastIdx="1" clrIdx="1"/>
  <p:cmAuthor id="2" name="Don Youman" initials="DY [2]" lastIdx="1" clrIdx="2"/>
  <p:cmAuthor id="3" name="Don Youman" initials="DY [3]" lastIdx="1" clrIdx="3"/>
  <p:cmAuthor id="4" name="Don Youman" initials="DY [4]" lastIdx="1" clrIdx="4"/>
  <p:cmAuthor id="5" name="Don Youman" initials="DY [5]" lastIdx="1" clrIdx="5"/>
  <p:cmAuthor id="6" name="Don Youman" initials="DY [6]" lastIdx="1" clrIdx="6"/>
  <p:cmAuthor id="7" name="Don Youman" initials="DY [7]" lastIdx="1" clrIdx="7"/>
  <p:cmAuthor id="8" name="Don Youman" initials="DY [8]" lastIdx="1" clrIdx="8"/>
  <p:cmAuthor id="9" name="Don Youman" initials="DY [9]" lastIdx="1" clrIdx="9"/>
  <p:cmAuthor id="10" name="Don Youman" initials="DY [10]" lastIdx="1" clrIdx="10"/>
  <p:cmAuthor id="11" name="Don Youman" initials="DY [11]" lastIdx="1" clrIdx="11"/>
  <p:cmAuthor id="12" name="Don Youman" initials="DY [12]" lastIdx="1" clrIdx="12"/>
  <p:cmAuthor id="13" name="Don Youman" initials="DY [13]" lastIdx="1" clrIdx="13"/>
  <p:cmAuthor id="14" name="Don Youman" initials="DY [14]" lastIdx="1" clrIdx="14"/>
  <p:cmAuthor id="15" name="Don Youman" initials="DY [15]" lastIdx="1" clrIdx="15"/>
  <p:cmAuthor id="16" name="Don Youman" initials="DY [16]" lastIdx="1" clrIdx="16"/>
  <p:cmAuthor id="17" name="Don Youman" initials="DY [17]" lastIdx="1" clrIdx="17"/>
  <p:cmAuthor id="18" name="Don Youman" initials="DY [18]" lastIdx="1" clrIdx="18"/>
  <p:cmAuthor id="19" name="Don Youman" initials="DY [19]" lastIdx="1" clrIdx="19"/>
  <p:cmAuthor id="20" name="Don Youman" initials="DY [20]" lastIdx="1" clrIdx="20"/>
  <p:cmAuthor id="21" name="Jessica Larkin" initials="JL" lastIdx="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5320" autoAdjust="0"/>
  </p:normalViewPr>
  <p:slideViewPr>
    <p:cSldViewPr snapToGrid="0">
      <p:cViewPr>
        <p:scale>
          <a:sx n="100" d="100"/>
          <a:sy n="100" d="100"/>
        </p:scale>
        <p:origin x="821" y="-629"/>
      </p:cViewPr>
      <p:guideLst>
        <p:guide orient="horz" pos="2472"/>
        <p:guide pos="240"/>
        <p:guide orient="horz" pos="864"/>
        <p:guide orient="horz" pos="3888"/>
        <p:guide pos="2616"/>
        <p:guide pos="144"/>
        <p:guide pos="3408"/>
        <p:guide orient="horz" pos="384"/>
      </p:guideLst>
    </p:cSldViewPr>
  </p:slideViewPr>
  <p:outlineViewPr>
    <p:cViewPr>
      <p:scale>
        <a:sx n="33" d="100"/>
        <a:sy n="33" d="100"/>
      </p:scale>
      <p:origin x="0" y="-1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08"/>
    </p:cViewPr>
  </p:sorterViewPr>
  <p:notesViewPr>
    <p:cSldViewPr snapToGrid="0">
      <p:cViewPr varScale="1">
        <p:scale>
          <a:sx n="57" d="100"/>
          <a:sy n="57" d="100"/>
        </p:scale>
        <p:origin x="-2419" y="-10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2273F-6183-4F20-9752-9D498B3FB380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91AF5-B97E-4FA4-97F3-A51685C6D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9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C9BB9DB-5751-494E-B3B2-55014C297A7E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283A8E-D50E-4BD1-B60D-D2F9E932E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7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A8E-D50E-4BD1-B60D-D2F9E932EF9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2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A8E-D50E-4BD1-B60D-D2F9E932EF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3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A8E-D50E-4BD1-B60D-D2F9E932EF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7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A8E-D50E-4BD1-B60D-D2F9E932EF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A8E-D50E-4BD1-B60D-D2F9E932EF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A8E-D50E-4BD1-B60D-D2F9E932EF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6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A8E-D50E-4BD1-B60D-D2F9E932EF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0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  <p:extLst>
      <p:ext uri="{BB962C8B-B14F-4D97-AF65-F5344CB8AC3E}">
        <p14:creationId xmlns:p14="http://schemas.microsoft.com/office/powerpoint/2010/main" val="57314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686800" cy="5105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143000"/>
            <a:ext cx="42672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733800" cy="4343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3820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1295400"/>
            <a:ext cx="8305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5592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8204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7989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1699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6198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  <p:extLst>
      <p:ext uri="{BB962C8B-B14F-4D97-AF65-F5344CB8AC3E}">
        <p14:creationId xmlns:p14="http://schemas.microsoft.com/office/powerpoint/2010/main" val="15182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361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  <p:extLst>
      <p:ext uri="{BB962C8B-B14F-4D97-AF65-F5344CB8AC3E}">
        <p14:creationId xmlns:p14="http://schemas.microsoft.com/office/powerpoint/2010/main" val="473560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2400" y="-3962400"/>
            <a:ext cx="1219200" cy="914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0" y="64007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134"/>
            <a:ext cx="1752600" cy="3808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26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  <p:extLst>
      <p:ext uri="{BB962C8B-B14F-4D97-AF65-F5344CB8AC3E}">
        <p14:creationId xmlns:p14="http://schemas.microsoft.com/office/powerpoint/2010/main" val="3943250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3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4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4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3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65700"/>
            <a:ext cx="7772400" cy="3683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23760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43000" y="1295400"/>
            <a:ext cx="7696200" cy="533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43000" y="457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61862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17637"/>
            <a:ext cx="3581400" cy="513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17637"/>
            <a:ext cx="3581400" cy="521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43000" y="457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2018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43000" y="1295400"/>
            <a:ext cx="4267200" cy="533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43000" y="457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95400"/>
            <a:ext cx="3352800" cy="5334000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035028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47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4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0"/>
            <a:ext cx="8839200" cy="9906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D6C0FB-3355-4B31-B233-CC2E1EDDD6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3956" r:id="rId35"/>
    <p:sldLayoutId id="2147483957" r:id="rId36"/>
    <p:sldLayoutId id="2147483958" r:id="rId37"/>
    <p:sldLayoutId id="2147483959" r:id="rId38"/>
    <p:sldLayoutId id="2147483960" r:id="rId39"/>
    <p:sldLayoutId id="2147483961" r:id="rId40"/>
    <p:sldLayoutId id="2147483962" r:id="rId41"/>
    <p:sldLayoutId id="2147483963" r:id="rId42"/>
    <p:sldLayoutId id="2147483964" r:id="rId43"/>
    <p:sldLayoutId id="2147483965" r:id="rId44"/>
    <p:sldLayoutId id="2147483966" r:id="rId45"/>
    <p:sldLayoutId id="2147483967" r:id="rId46"/>
    <p:sldLayoutId id="2147483968" r:id="rId47"/>
    <p:sldLayoutId id="2147483969" r:id="rId48"/>
    <p:sldLayoutId id="2147483970" r:id="rId49"/>
    <p:sldLayoutId id="2147483971" r:id="rId50"/>
    <p:sldLayoutId id="2147483972" r:id="rId51"/>
    <p:sldLayoutId id="2147483973" r:id="rId52"/>
    <p:sldLayoutId id="2147483827" r:id="rId53"/>
    <p:sldLayoutId id="2147483684" r:id="rId54"/>
    <p:sldLayoutId id="2147483682" r:id="rId55"/>
    <p:sldLayoutId id="2147483683" r:id="rId56"/>
    <p:sldLayoutId id="2147483697" r:id="rId57"/>
    <p:sldLayoutId id="2147483790" r:id="rId58"/>
    <p:sldLayoutId id="2147483986" r:id="rId59"/>
    <p:sldLayoutId id="2147483987" r:id="rId60"/>
    <p:sldLayoutId id="2147483988" r:id="rId61"/>
    <p:sldLayoutId id="2147483989" r:id="rId62"/>
    <p:sldLayoutId id="2147483990" r:id="rId63"/>
    <p:sldLayoutId id="2147483991" r:id="rId64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20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1"/>
          <a:stretch/>
        </p:blipFill>
        <p:spPr>
          <a:xfrm>
            <a:off x="-3412" y="0"/>
            <a:ext cx="9144000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4ED8F9F-C3B0-4E28-9B25-7D97BCAD9E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4" y="6400800"/>
            <a:ext cx="1115726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6553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Automotive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Commercial </a:t>
            </a:r>
            <a:r>
              <a:rPr lang="en-US" sz="900" b="1" dirty="0">
                <a:solidFill>
                  <a:srgbClr val="C00000"/>
                </a:solidFill>
              </a:rPr>
              <a:t>|</a:t>
            </a:r>
            <a:r>
              <a:rPr lang="en-US" sz="900" b="1" dirty="0"/>
              <a:t> Industrial</a:t>
            </a:r>
          </a:p>
        </p:txBody>
      </p:sp>
    </p:spTree>
    <p:extLst>
      <p:ext uri="{BB962C8B-B14F-4D97-AF65-F5344CB8AC3E}">
        <p14:creationId xmlns:p14="http://schemas.microsoft.com/office/powerpoint/2010/main" val="409636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7" r:id="rId11"/>
    <p:sldLayoutId id="2147484018" r:id="rId12"/>
    <p:sldLayoutId id="2147484019" r:id="rId13"/>
    <p:sldLayoutId id="2147484020" r:id="rId14"/>
    <p:sldLayoutId id="2147484021" r:id="rId15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4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31B34"/>
        </a:buClr>
        <a:buSzPct val="90000"/>
        <a:buFont typeface="Wingdings" pitchFamily="2" charset="2"/>
        <a:buChar char="§"/>
        <a:defRPr sz="14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microsoft.com/office/2007/relationships/hdphoto" Target="../media/hdphoto3.wdp"/><Relationship Id="rId11" Type="http://schemas.openxmlformats.org/officeDocument/2006/relationships/image" Target="../media/image12.jp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1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6" Type="http://schemas.microsoft.com/office/2007/relationships/hdphoto" Target="../media/hdphoto9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microsoft.com/office/2007/relationships/hdphoto" Target="../media/hdphoto1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3116" y="3178631"/>
            <a:ext cx="3581400" cy="1298575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Storage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745" y="4090952"/>
            <a:ext cx="3581400" cy="914400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Tank Packages &amp;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BCCC3-21EF-4DD1-9065-6EE85D60E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623" y="1120649"/>
            <a:ext cx="3820257" cy="50473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47621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877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2100" dirty="0"/>
              <a:t>Tank &amp; Tote Accessories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1FB663-0084-40A4-9CDE-3493489E18E0}"/>
              </a:ext>
            </a:extLst>
          </p:cNvPr>
          <p:cNvCxnSpPr>
            <a:cxnSpLocks/>
          </p:cNvCxnSpPr>
          <p:nvPr/>
        </p:nvCxnSpPr>
        <p:spPr>
          <a:xfrm>
            <a:off x="643941" y="548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7C69308-F43E-47AF-9DEF-AD5F568B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22" t="83661" r="16818" b="3707"/>
          <a:stretch/>
        </p:blipFill>
        <p:spPr>
          <a:xfrm>
            <a:off x="6016871" y="4019426"/>
            <a:ext cx="829786" cy="661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C1D69E-FC1B-46BD-95F2-815E63AEE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8" t="76042" r="57336" b="4734"/>
          <a:stretch/>
        </p:blipFill>
        <p:spPr>
          <a:xfrm>
            <a:off x="1687670" y="3911653"/>
            <a:ext cx="2055482" cy="903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12485D-4FDA-4DC6-83A8-CB485D6B686C}"/>
              </a:ext>
            </a:extLst>
          </p:cNvPr>
          <p:cNvSpPr/>
          <p:nvPr/>
        </p:nvSpPr>
        <p:spPr>
          <a:xfrm>
            <a:off x="3034655" y="5639823"/>
            <a:ext cx="179732" cy="18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F9CF0F-2FB9-48E4-AF9C-EDA710F395AF}"/>
              </a:ext>
            </a:extLst>
          </p:cNvPr>
          <p:cNvSpPr/>
          <p:nvPr/>
        </p:nvSpPr>
        <p:spPr>
          <a:xfrm>
            <a:off x="2423862" y="5598324"/>
            <a:ext cx="179732" cy="18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DDF743-7D41-4647-B088-59E5B8875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00" t="8907" r="2987" b="73559"/>
          <a:stretch/>
        </p:blipFill>
        <p:spPr>
          <a:xfrm>
            <a:off x="1237572" y="5242560"/>
            <a:ext cx="3044653" cy="8632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1B1C9C-CACB-4808-9A1A-570DDFB08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33559" r="14519" b="49661"/>
          <a:stretch/>
        </p:blipFill>
        <p:spPr>
          <a:xfrm>
            <a:off x="5680433" y="1472249"/>
            <a:ext cx="1373866" cy="8794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0343FE-5FE2-4F8A-AC5D-DC887DDE0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90" t="58797" r="14230" b="25247"/>
          <a:stretch/>
        </p:blipFill>
        <p:spPr>
          <a:xfrm>
            <a:off x="5950839" y="2785653"/>
            <a:ext cx="961851" cy="6618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230295-E523-4526-95AD-F0FE46D74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93" t="54733" r="65889" b="33371"/>
          <a:stretch/>
        </p:blipFill>
        <p:spPr>
          <a:xfrm>
            <a:off x="1991606" y="2696522"/>
            <a:ext cx="1176908" cy="7209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CB48371-6BD6-4257-B1F5-F568AA15C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5364" r="65047" b="52758"/>
          <a:stretch/>
        </p:blipFill>
        <p:spPr>
          <a:xfrm>
            <a:off x="1966553" y="1510603"/>
            <a:ext cx="1286959" cy="802758"/>
          </a:xfrm>
          <a:prstGeom prst="rect">
            <a:avLst/>
          </a:prstGeom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87DF7D16-5FDC-4BDF-AF35-E603696B9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89751"/>
              </p:ext>
            </p:extLst>
          </p:nvPr>
        </p:nvGraphicFramePr>
        <p:xfrm>
          <a:off x="1220267" y="1211368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PALLET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521B2376-8130-4B93-B32A-037BC6498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21205"/>
              </p:ext>
            </p:extLst>
          </p:nvPr>
        </p:nvGraphicFramePr>
        <p:xfrm>
          <a:off x="1211151" y="2521912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STRAP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D350EFE4-5FFA-4307-9E39-D27C9BC8E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06644"/>
              </p:ext>
            </p:extLst>
          </p:nvPr>
        </p:nvGraphicFramePr>
        <p:xfrm>
          <a:off x="1213828" y="3646919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STEEL STAND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8CE8B2E5-9AF9-46CA-B3E1-DD932D1DD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94060"/>
              </p:ext>
            </p:extLst>
          </p:nvPr>
        </p:nvGraphicFramePr>
        <p:xfrm>
          <a:off x="1224565" y="5041684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DRIP TRAY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22" name="Table 10">
            <a:extLst>
              <a:ext uri="{FF2B5EF4-FFF2-40B4-BE49-F238E27FC236}">
                <a16:creationId xmlns:a16="http://schemas.microsoft.com/office/drawing/2014/main" id="{BC5B4306-9BB8-42CD-88F4-510D0DDB3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89895"/>
              </p:ext>
            </p:extLst>
          </p:nvPr>
        </p:nvGraphicFramePr>
        <p:xfrm>
          <a:off x="4983586" y="1215701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GRAVITY FEED CONNECTOR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DF2BD9E4-EE35-4F7E-B47E-0BBAE3B40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58430"/>
              </p:ext>
            </p:extLst>
          </p:nvPr>
        </p:nvGraphicFramePr>
        <p:xfrm>
          <a:off x="4983587" y="2521912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SPRING RELEASE VALVE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9290E203-BE35-4340-90B9-6A522A889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98916"/>
              </p:ext>
            </p:extLst>
          </p:nvPr>
        </p:nvGraphicFramePr>
        <p:xfrm>
          <a:off x="4983586" y="3646919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AIR BREATHER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74834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1EF2C6-D8CD-46D5-9922-75BE0B2C5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0" b="92800" l="34694" r="69988">
                        <a14:foregroundMark x1="48739" y1="88480" x2="48739" y2="88480"/>
                        <a14:foregroundMark x1="50780" y1="91840" x2="50780" y2="91840"/>
                        <a14:foregroundMark x1="47059" y1="92800" x2="47059" y2="92800"/>
                        <a14:foregroundMark x1="63745" y1="89280" x2="63745" y2="89280"/>
                        <a14:foregroundMark x1="63986" y1="89280" x2="63986" y2="89280"/>
                        <a14:foregroundMark x1="65546" y1="89600" x2="65546" y2="89600"/>
                        <a14:foregroundMark x1="69028" y1="47840" x2="69028" y2="47840"/>
                        <a14:foregroundMark x1="69748" y1="59520" x2="69748" y2="59520"/>
                        <a14:foregroundMark x1="69268" y1="61120" x2="69268" y2="61120"/>
                        <a14:foregroundMark x1="60024" y1="8480" x2="60024" y2="8480"/>
                        <a14:foregroundMark x1="60504" y1="8800" x2="60504" y2="8800"/>
                        <a14:foregroundMark x1="57023" y1="17440" x2="57023" y2="17440"/>
                        <a14:foregroundMark x1="56543" y1="13760" x2="56543" y2="13760"/>
                        <a14:foregroundMark x1="62065" y1="19200" x2="62065" y2="19200"/>
                        <a14:foregroundMark x1="61465" y1="12800" x2="61465" y2="12800"/>
                        <a14:foregroundMark x1="70228" y1="45120" x2="70228" y2="45120"/>
                        <a14:foregroundMark x1="56062" y1="8160" x2="56062" y2="8160"/>
                        <a14:foregroundMark x1="56062" y1="8160" x2="56062" y2="8160"/>
                        <a14:foregroundMark x1="55702" y1="7520" x2="55702" y2="7520"/>
                        <a14:foregroundMark x1="56543" y1="6880" x2="56543" y2="6880"/>
                        <a14:foregroundMark x1="61825" y1="7200" x2="61825" y2="7200"/>
                        <a14:foregroundMark x1="60984" y1="6560" x2="60984" y2="6560"/>
                        <a14:foregroundMark x1="60744" y1="5760" x2="60744" y2="5760"/>
                        <a14:foregroundMark x1="50060" y1="24160" x2="50060" y2="24160"/>
                        <a14:foregroundMark x1="45258" y1="26560" x2="45258" y2="26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7258"/>
          <a:stretch/>
        </p:blipFill>
        <p:spPr>
          <a:xfrm>
            <a:off x="2342646" y="983596"/>
            <a:ext cx="1544642" cy="2741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1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Tank Packages - </a:t>
            </a:r>
            <a:r>
              <a:rPr lang="en-US" sz="2100" b="0" dirty="0">
                <a:latin typeface="+mn-lt"/>
              </a:rPr>
              <a:t>Connect, Fill, Dispense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78B78-4607-46BF-86A1-1E89366F05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343400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20EAF-BEAE-435F-AEDF-7697CAF023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69220" y="1141305"/>
            <a:ext cx="4711700" cy="424451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All Double Wall Tanks</a:t>
            </a:r>
            <a:r>
              <a:rPr lang="en-US" dirty="0"/>
              <a:t> </a:t>
            </a:r>
          </a:p>
          <a:p>
            <a:pPr marL="557213" lvl="1" indent="-214313" defTabSz="685800">
              <a:spcBef>
                <a:spcPts val="0"/>
              </a:spcBef>
              <a:buClrTx/>
            </a:pPr>
            <a:r>
              <a:rPr lang="en-US" sz="1200" dirty="0"/>
              <a:t>165, 275, 400 gallon options</a:t>
            </a:r>
          </a:p>
          <a:p>
            <a:pPr marL="557213" lvl="1" indent="-214313" defTabSz="685800">
              <a:spcBef>
                <a:spcPts val="0"/>
              </a:spcBef>
              <a:buClrTx/>
            </a:pPr>
            <a:r>
              <a:rPr lang="en-US" sz="1200" dirty="0"/>
              <a:t>Lynx 3:1/5:1 HD or Panther 3:1 </a:t>
            </a:r>
          </a:p>
          <a:p>
            <a:pPr marL="557213" lvl="1" indent="-214313" defTabSz="685800">
              <a:spcBef>
                <a:spcPts val="0"/>
              </a:spcBef>
              <a:buClrTx/>
            </a:pPr>
            <a:r>
              <a:rPr lang="en-US" sz="1200" dirty="0"/>
              <a:t>Evolution/Classic reels 30’ or 50’</a:t>
            </a:r>
          </a:p>
          <a:p>
            <a:pPr marL="557213" lvl="1" indent="-214313" defTabSz="685800">
              <a:spcBef>
                <a:spcPts val="0"/>
              </a:spcBef>
              <a:buClrTx/>
            </a:pPr>
            <a:r>
              <a:rPr lang="en-US" sz="1200" dirty="0"/>
              <a:t>F/R auto drain/ 2.5’ inlet hose/quick connect coupler &amp; nipple/sight gauge/pump &amp; reel brackets</a:t>
            </a:r>
          </a:p>
          <a:p>
            <a:pPr marL="557213" lvl="1" indent="-214313" defTabSz="685800">
              <a:spcBef>
                <a:spcPts val="0"/>
              </a:spcBef>
              <a:buClrTx/>
            </a:pPr>
            <a:r>
              <a:rPr lang="en-US" sz="1200" dirty="0"/>
              <a:t>DR handle W/Flex memory ext. ¼ turn manual tip for oil</a:t>
            </a:r>
          </a:p>
          <a:p>
            <a:endParaRPr lang="en-US" b="0" dirty="0"/>
          </a:p>
          <a:p>
            <a:pPr marL="0" indent="0" defTabSz="685800">
              <a:buNone/>
            </a:pPr>
            <a:r>
              <a:rPr lang="en-US" sz="1400" b="1" dirty="0"/>
              <a:t>Steel Tanks / Assembled &amp; Ready for use</a:t>
            </a:r>
          </a:p>
          <a:p>
            <a:pPr marL="557213" lvl="1" indent="-214313" defTabSz="685800">
              <a:buClrTx/>
            </a:pPr>
            <a:r>
              <a:rPr lang="en-US" sz="1200" dirty="0"/>
              <a:t>UL 142 single &amp; double wall options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1400" b="1" dirty="0"/>
              <a:t>Includes</a:t>
            </a:r>
          </a:p>
          <a:p>
            <a:pPr marL="557213" lvl="1" indent="-214313" defTabSz="685800">
              <a:buClrTx/>
            </a:pPr>
            <a:r>
              <a:rPr lang="en-US" sz="1200" dirty="0"/>
              <a:t>Signature or Evolution ½” X 50’ reel</a:t>
            </a:r>
          </a:p>
          <a:p>
            <a:pPr marL="557213" lvl="1" indent="-214313" defTabSz="685800">
              <a:buClrTx/>
            </a:pPr>
            <a:r>
              <a:rPr lang="en-US" sz="1200" dirty="0"/>
              <a:t>Mechanical or Electronic Meter W/Flex extension &amp; auto tip</a:t>
            </a:r>
          </a:p>
          <a:p>
            <a:pPr marL="557213" lvl="1" indent="-214313" defTabSz="685800">
              <a:buClrTx/>
            </a:pPr>
            <a:r>
              <a:rPr lang="en-US" sz="1200" dirty="0"/>
              <a:t>Lynx or Panther 3:1</a:t>
            </a:r>
          </a:p>
          <a:p>
            <a:pPr marL="557213" lvl="1" indent="-214313" defTabSz="685800">
              <a:buClrTx/>
            </a:pPr>
            <a:r>
              <a:rPr lang="en-US" sz="1200" dirty="0"/>
              <a:t>¼’” Filter/Regulator</a:t>
            </a:r>
          </a:p>
          <a:p>
            <a:pPr marL="557213" lvl="1" indent="-214313" defTabSz="685800">
              <a:buClrTx/>
            </a:pPr>
            <a:r>
              <a:rPr lang="en-US" sz="1200" dirty="0"/>
              <a:t>2” Lockable fill cap / gauge</a:t>
            </a:r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624313-CF86-4842-8ADD-B4F50E4754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0" b="94400" l="39736" r="73229">
                        <a14:foregroundMark x1="44898" y1="46720" x2="44898" y2="46720"/>
                        <a14:foregroundMark x1="51381" y1="42400" x2="51381" y2="42400"/>
                        <a14:foregroundMark x1="44418" y1="85760" x2="44418" y2="85760"/>
                        <a14:foregroundMark x1="44898" y1="88320" x2="44898" y2="88320"/>
                        <a14:foregroundMark x1="51381" y1="86080" x2="51381" y2="86080"/>
                        <a14:foregroundMark x1="47659" y1="87040" x2="47659" y2="87040"/>
                        <a14:foregroundMark x1="51140" y1="90720" x2="51140" y2="90720"/>
                        <a14:foregroundMark x1="52821" y1="94400" x2="52821" y2="94400"/>
                        <a14:foregroundMark x1="58824" y1="14880" x2="58824" y2="14880"/>
                        <a14:foregroundMark x1="58583" y1="12960" x2="58343" y2="11200"/>
                        <a14:foregroundMark x1="57623" y1="10240" x2="57623" y2="10240"/>
                        <a14:foregroundMark x1="63745" y1="10560" x2="63745" y2="10560"/>
                        <a14:foregroundMark x1="63866" y1="9600" x2="63866" y2="9600"/>
                        <a14:foregroundMark x1="65306" y1="17920" x2="65306" y2="17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21" r="22203"/>
          <a:stretch/>
        </p:blipFill>
        <p:spPr>
          <a:xfrm>
            <a:off x="1339996" y="1141305"/>
            <a:ext cx="1663408" cy="2952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3F7C1E-87C6-43D7-9AD9-307F91E087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239"/>
          <a:stretch/>
        </p:blipFill>
        <p:spPr>
          <a:xfrm>
            <a:off x="3705355" y="4858182"/>
            <a:ext cx="1613235" cy="14951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C09EE5-05C3-4ABC-B027-66C38EC9B7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20078"/>
          <a:stretch/>
        </p:blipFill>
        <p:spPr>
          <a:xfrm>
            <a:off x="1827549" y="4407877"/>
            <a:ext cx="1613235" cy="1905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6F85C0-2026-4B12-9CA5-27763CDF13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2" t="4143" r="33691" b="3550"/>
          <a:stretch/>
        </p:blipFill>
        <p:spPr>
          <a:xfrm>
            <a:off x="363080" y="3786554"/>
            <a:ext cx="1278129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8DD08-20CC-4883-97AC-9A1C2B5692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60" b="94560" l="36375" r="64946">
                        <a14:foregroundMark x1="55942" y1="11200" x2="55942" y2="11200"/>
                        <a14:foregroundMark x1="56903" y1="7520" x2="56903" y2="7520"/>
                        <a14:foregroundMark x1="56903" y1="7520" x2="56903" y2="7520"/>
                        <a14:foregroundMark x1="51261" y1="9440" x2="51261" y2="9440"/>
                        <a14:foregroundMark x1="44178" y1="39680" x2="44178" y2="39680"/>
                        <a14:foregroundMark x1="44418" y1="88800" x2="44418" y2="88800"/>
                        <a14:foregroundMark x1="44898" y1="90720" x2="44898" y2="90720"/>
                        <a14:foregroundMark x1="45498" y1="91680" x2="45498" y2="91680"/>
                        <a14:foregroundMark x1="44178" y1="94560" x2="44178" y2="94560"/>
                        <a14:foregroundMark x1="42737" y1="94560" x2="42737" y2="94560"/>
                        <a14:foregroundMark x1="63745" y1="40320" x2="63745" y2="40320"/>
                        <a14:foregroundMark x1="64946" y1="39680" x2="64946" y2="39680"/>
                        <a14:foregroundMark x1="63986" y1="37120" x2="63986" y2="37120"/>
                        <a14:foregroundMark x1="63986" y1="37120" x2="63986" y2="37120"/>
                        <a14:foregroundMark x1="63986" y1="31520" x2="63986" y2="31520"/>
                        <a14:foregroundMark x1="62305" y1="24800" x2="61585" y2="21920"/>
                        <a14:foregroundMark x1="64706" y1="47840" x2="64706" y2="47840"/>
                        <a14:foregroundMark x1="64706" y1="48480" x2="64706" y2="48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36" r="31928"/>
          <a:stretch/>
        </p:blipFill>
        <p:spPr>
          <a:xfrm>
            <a:off x="283176" y="990600"/>
            <a:ext cx="1358033" cy="29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8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15" y="0"/>
            <a:ext cx="8763000" cy="990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Piston Pump - </a:t>
            </a:r>
            <a:r>
              <a:rPr lang="en-US" sz="2100" b="0" dirty="0">
                <a:latin typeface="+mn-lt"/>
              </a:rPr>
              <a:t>Tankless Packages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4397" y="1184934"/>
            <a:ext cx="4572000" cy="3143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All packages include:</a:t>
            </a:r>
            <a:endParaRPr lang="en-US" sz="1400" b="1" dirty="0"/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Pump connecting hose kit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2.5’ reel inlet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F/R auto drain 1/4” NPT(F)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DR handle w/flex-m ext. ¼ turn manual tip for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3 pump configuration options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Lynx 3:1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Lynx 5:1 HD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Panther 3:1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endParaRPr lang="en-US" dirty="0"/>
          </a:p>
          <a:p>
            <a:r>
              <a:rPr lang="en-US" sz="1400" b="1" dirty="0">
                <a:latin typeface="Arial" pitchFamily="34" charset="0"/>
              </a:rPr>
              <a:t>2-reel choice configurations in ½ x 30’ or 50’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Evolution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Classic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29A5AF-81C8-4EF2-9188-09083D5A90E2}"/>
              </a:ext>
            </a:extLst>
          </p:cNvPr>
          <p:cNvGrpSpPr/>
          <p:nvPr/>
        </p:nvGrpSpPr>
        <p:grpSpPr>
          <a:xfrm>
            <a:off x="338384" y="1184934"/>
            <a:ext cx="2530000" cy="4467697"/>
            <a:chOff x="737289" y="1184934"/>
            <a:chExt cx="2530000" cy="4467697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" b="5251"/>
            <a:stretch/>
          </p:blipFill>
          <p:spPr bwMode="auto">
            <a:xfrm>
              <a:off x="737289" y="2598515"/>
              <a:ext cx="2530000" cy="1713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F47D53-7EEB-4585-A819-D2C792991CB0}"/>
                </a:ext>
              </a:extLst>
            </p:cNvPr>
            <p:cNvGrpSpPr/>
            <p:nvPr/>
          </p:nvGrpSpPr>
          <p:grpSpPr>
            <a:xfrm>
              <a:off x="822530" y="1184934"/>
              <a:ext cx="2350732" cy="1591604"/>
              <a:chOff x="822530" y="1184934"/>
              <a:chExt cx="2350732" cy="1591604"/>
            </a:xfrm>
          </p:grpSpPr>
          <p:pic>
            <p:nvPicPr>
              <p:cNvPr id="32773" name="Picture 5" descr="\\2k8sbs\Central\Photo Library\1000\TANKS\1132 LYNX tankless package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530" y="1184934"/>
                <a:ext cx="2346969" cy="1591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318890-750E-45F7-8D84-A60BD1962F36}"/>
                  </a:ext>
                </a:extLst>
              </p:cNvPr>
              <p:cNvSpPr/>
              <p:nvPr/>
            </p:nvSpPr>
            <p:spPr>
              <a:xfrm>
                <a:off x="1689168" y="2527041"/>
                <a:ext cx="613691" cy="188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57D678A-7A1A-4533-AEDC-0D0B1BF912FC}"/>
                  </a:ext>
                </a:extLst>
              </p:cNvPr>
              <p:cNvSpPr/>
              <p:nvPr/>
            </p:nvSpPr>
            <p:spPr>
              <a:xfrm>
                <a:off x="1859977" y="2483147"/>
                <a:ext cx="296462" cy="168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1193864-4577-4058-B23C-2B6B6E36CDCF}"/>
                  </a:ext>
                </a:extLst>
              </p:cNvPr>
              <p:cNvSpPr/>
              <p:nvPr/>
            </p:nvSpPr>
            <p:spPr>
              <a:xfrm>
                <a:off x="2038763" y="2488370"/>
                <a:ext cx="296462" cy="2124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8090DE6-82B3-4881-B028-7AEEA8CB659B}"/>
                  </a:ext>
                </a:extLst>
              </p:cNvPr>
              <p:cNvSpPr/>
              <p:nvPr/>
            </p:nvSpPr>
            <p:spPr>
              <a:xfrm>
                <a:off x="1987366" y="2459168"/>
                <a:ext cx="169074" cy="168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8CAD44-F614-4182-A9A1-E7DF8CC86C31}"/>
                  </a:ext>
                </a:extLst>
              </p:cNvPr>
              <p:cNvSpPr/>
              <p:nvPr/>
            </p:nvSpPr>
            <p:spPr>
              <a:xfrm>
                <a:off x="2015730" y="2547006"/>
                <a:ext cx="613691" cy="188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7699B4-2E0B-422D-A9D7-057CE7E9AC27}"/>
                  </a:ext>
                </a:extLst>
              </p:cNvPr>
              <p:cNvSpPr/>
              <p:nvPr/>
            </p:nvSpPr>
            <p:spPr>
              <a:xfrm>
                <a:off x="1025703" y="2568536"/>
                <a:ext cx="686496" cy="1855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EF2D837-10DE-452D-9AD8-C537A8948344}"/>
                  </a:ext>
                </a:extLst>
              </p:cNvPr>
              <p:cNvSpPr/>
              <p:nvPr/>
            </p:nvSpPr>
            <p:spPr>
              <a:xfrm>
                <a:off x="2559571" y="2581312"/>
                <a:ext cx="613691" cy="188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742561-866D-401B-A910-5F1E89E1ED7C}"/>
                </a:ext>
              </a:extLst>
            </p:cNvPr>
            <p:cNvGrpSpPr/>
            <p:nvPr/>
          </p:nvGrpSpPr>
          <p:grpSpPr>
            <a:xfrm>
              <a:off x="822530" y="4118645"/>
              <a:ext cx="2346969" cy="1533986"/>
              <a:chOff x="822530" y="4118645"/>
              <a:chExt cx="2346969" cy="1533986"/>
            </a:xfrm>
          </p:grpSpPr>
          <p:pic>
            <p:nvPicPr>
              <p:cNvPr id="32772" name="Picture 4" descr="\\2k8sbs\Central\Photo Library\1000\TANKS\Untitled-1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584"/>
              <a:stretch/>
            </p:blipFill>
            <p:spPr bwMode="auto">
              <a:xfrm>
                <a:off x="822530" y="4118645"/>
                <a:ext cx="2346969" cy="1367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924920F-869B-44E9-901E-0FEB51B57DE3}"/>
                  </a:ext>
                </a:extLst>
              </p:cNvPr>
              <p:cNvGrpSpPr/>
              <p:nvPr/>
            </p:nvGrpSpPr>
            <p:grpSpPr>
              <a:xfrm>
                <a:off x="1712199" y="5357770"/>
                <a:ext cx="660350" cy="294861"/>
                <a:chOff x="1712199" y="5357770"/>
                <a:chExt cx="660350" cy="294861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F0AD9F0-21A5-4D4C-8604-07F6F414D874}"/>
                    </a:ext>
                  </a:extLst>
                </p:cNvPr>
                <p:cNvSpPr/>
                <p:nvPr/>
              </p:nvSpPr>
              <p:spPr>
                <a:xfrm>
                  <a:off x="1712199" y="5437305"/>
                  <a:ext cx="613691" cy="1883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B680E16-FF05-481C-BF98-A596678494D0}"/>
                    </a:ext>
                  </a:extLst>
                </p:cNvPr>
                <p:cNvSpPr/>
                <p:nvPr/>
              </p:nvSpPr>
              <p:spPr>
                <a:xfrm>
                  <a:off x="1833195" y="5395371"/>
                  <a:ext cx="175013" cy="2572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4EB8571-776A-401C-9205-9FBE4050DC04}"/>
                    </a:ext>
                  </a:extLst>
                </p:cNvPr>
                <p:cNvSpPr/>
                <p:nvPr/>
              </p:nvSpPr>
              <p:spPr>
                <a:xfrm>
                  <a:off x="1944547" y="5390475"/>
                  <a:ext cx="428002" cy="2351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5CAB48C-6202-46DD-A388-88DFB3546B42}"/>
                    </a:ext>
                  </a:extLst>
                </p:cNvPr>
                <p:cNvSpPr/>
                <p:nvPr/>
              </p:nvSpPr>
              <p:spPr>
                <a:xfrm>
                  <a:off x="1945601" y="5357770"/>
                  <a:ext cx="236227" cy="2572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E8A48E-14B5-4790-9516-63497A0B430F}"/>
                  </a:ext>
                </a:extLst>
              </p:cNvPr>
              <p:cNvSpPr/>
              <p:nvPr/>
            </p:nvSpPr>
            <p:spPr>
              <a:xfrm>
                <a:off x="1992892" y="5450784"/>
                <a:ext cx="613691" cy="188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69681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15" y="0"/>
            <a:ext cx="8763000" cy="990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Piston Pump - </a:t>
            </a:r>
            <a:r>
              <a:rPr lang="en-US" sz="2100" b="0" dirty="0">
                <a:latin typeface="+mn-lt"/>
              </a:rPr>
              <a:t>Lightweight Double Wall Tankless Packages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0" b="19902"/>
          <a:stretch/>
        </p:blipFill>
        <p:spPr bwMode="auto">
          <a:xfrm>
            <a:off x="232320" y="4547449"/>
            <a:ext cx="3228899" cy="13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6" b="20393"/>
          <a:stretch/>
        </p:blipFill>
        <p:spPr bwMode="auto">
          <a:xfrm>
            <a:off x="245476" y="1219200"/>
            <a:ext cx="2945718" cy="12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5" b="19713"/>
          <a:stretch/>
        </p:blipFill>
        <p:spPr bwMode="auto">
          <a:xfrm>
            <a:off x="232320" y="2822977"/>
            <a:ext cx="2945718" cy="12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5840" y="1188514"/>
            <a:ext cx="4716963" cy="4275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All packages include: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Vented fill cap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DR handle w/flex-m ext, &amp; ¼ turn manual tip for oil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F/R auto drain ¼” NPT(F)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2.5’ reel inlet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5’ air connecting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Air quick connecter coupler/nipple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Sight gauge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Pump &amp; reel bracket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3 pump configuration options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Lynx 3:1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Lynx 5:1 HD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Panther 3:1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endParaRPr lang="en-US" sz="1100" dirty="0">
              <a:latin typeface="Arial" pitchFamily="34" charset="0"/>
            </a:endParaRPr>
          </a:p>
          <a:p>
            <a:r>
              <a:rPr lang="en-US" sz="1400" b="1" dirty="0">
                <a:latin typeface="Arial" pitchFamily="34" charset="0"/>
              </a:rPr>
              <a:t>2 reel configuration options in ½” x 30’ or 50’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Evolution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Classic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174625" indent="-114300"/>
            <a:r>
              <a:rPr lang="en-US" dirty="0"/>
              <a:t> </a:t>
            </a:r>
            <a:r>
              <a:rPr lang="en-US" sz="1200" dirty="0"/>
              <a:t>*</a:t>
            </a:r>
            <a:r>
              <a:rPr lang="en-US" sz="1200" i="1" dirty="0"/>
              <a:t>Down tubes and tanks supplied by customer. We do not recommend using PVC down tubes for long term applications.</a:t>
            </a:r>
          </a:p>
        </p:txBody>
      </p:sp>
    </p:spTree>
    <p:extLst>
      <p:ext uri="{BB962C8B-B14F-4D97-AF65-F5344CB8AC3E}">
        <p14:creationId xmlns:p14="http://schemas.microsoft.com/office/powerpoint/2010/main" val="98646098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2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AODD Pump Anti-freeze &amp; Washer Fluid -</a:t>
            </a:r>
            <a:br>
              <a:rPr lang="en-US" sz="2100" dirty="0">
                <a:latin typeface="+mn-lt"/>
              </a:rPr>
            </a:br>
            <a:r>
              <a:rPr lang="en-US" sz="2100" b="0" dirty="0">
                <a:latin typeface="+mn-lt"/>
              </a:rPr>
              <a:t>Lightweight Double Wall Used Fluid Tank Packages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119" y="1168020"/>
            <a:ext cx="4997729" cy="4682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>
                <a:latin typeface="Arial" pitchFamily="34" charset="0"/>
              </a:rPr>
              <a:t>AODD Pump</a:t>
            </a:r>
          </a:p>
          <a:p>
            <a:r>
              <a:rPr lang="en-US" sz="1400" b="1" dirty="0">
                <a:latin typeface="Arial" pitchFamily="34" charset="0"/>
              </a:rPr>
              <a:t>Anti-freeze &amp; Windshield Wash Fluid</a:t>
            </a:r>
          </a:p>
          <a:p>
            <a:endParaRPr lang="en-US" sz="1300" b="1" dirty="0">
              <a:latin typeface="Arial" pitchFamily="34" charset="0"/>
            </a:endParaRPr>
          </a:p>
          <a:p>
            <a:r>
              <a:rPr lang="en-US" sz="1400" b="1" dirty="0">
                <a:latin typeface="Arial" pitchFamily="34" charset="0"/>
              </a:rPr>
              <a:t>Package Includes: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Double wall tank choice 165 or 275 gallon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CF-30 polypropylene AODD pump 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Pump bracket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F/R auto drain ¼” NPT(F)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Tank Sight Gauge/Vented 2”evac cap/port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Air supply hose with quick coupler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Evolution hose reel 30’ or 50’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endParaRPr lang="en-US" sz="1200" dirty="0">
              <a:latin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200" i="1" dirty="0"/>
              <a:t>Control handle not included</a:t>
            </a:r>
          </a:p>
          <a:p>
            <a:pPr>
              <a:buClr>
                <a:srgbClr val="C00000"/>
              </a:buClr>
            </a:pPr>
            <a:endParaRPr lang="en-US" sz="1400" b="1" i="1" dirty="0"/>
          </a:p>
          <a:p>
            <a:pPr>
              <a:buClr>
                <a:srgbClr val="C00000"/>
              </a:buClr>
            </a:pPr>
            <a:r>
              <a:rPr lang="en-US" sz="1400" b="1" dirty="0">
                <a:latin typeface="Arial" pitchFamily="34" charset="0"/>
              </a:rPr>
              <a:t>Lightweight Double Wall Waste Fluid</a:t>
            </a:r>
          </a:p>
          <a:p>
            <a:pPr>
              <a:buClr>
                <a:srgbClr val="C00000"/>
              </a:buClr>
            </a:pPr>
            <a:endParaRPr lang="en-US" sz="1300" b="1" dirty="0">
              <a:latin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>
                <a:latin typeface="Arial" pitchFamily="34" charset="0"/>
              </a:rPr>
              <a:t>Package Includes: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Double wall tank choice 275 or 400 gallon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CF-30 aluminum AODD pump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Pump bracket, Y-strainer on oil models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F/R auto drain ¼” NPT(F)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1” evacuation hose w/1” cam-lock connecter (3/4” AF)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High level pump shut-off/ Tank site gauge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Vented 2” evac cap/port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Air supply hose w/quick coupler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endParaRPr lang="en-US" sz="1100" dirty="0">
              <a:latin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400" b="1" dirty="0">
                <a:latin typeface="Arial" pitchFamily="34" charset="0"/>
              </a:rPr>
              <a:t>Shipped completely assembled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67824-2899-4DB7-A171-18F75BF06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993970"/>
            <a:ext cx="3147725" cy="2332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7C3F8-C2CB-4902-A43C-37F60DCB5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b="15328"/>
          <a:stretch/>
        </p:blipFill>
        <p:spPr>
          <a:xfrm>
            <a:off x="841000" y="2864029"/>
            <a:ext cx="2227724" cy="1060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8FC9A1-598F-4EC3-9ADC-7BD3618F4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6" y="1127401"/>
            <a:ext cx="2590991" cy="15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96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45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Tote Packages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4530" y="1187491"/>
            <a:ext cx="4758816" cy="4735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Top Mount Package includes: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Evolution reel 30’ or 50’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Lynx 3:1/5:1 HD or Panther 3:1 (CenterFlo CF-15/CF-30)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F/R regulator with auto drain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2.5’ reel connecting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5’ air connecting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Air quick coupler &amp; nipple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Top mount pump &amp; reel bracket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Pump direct immersion suction tube &amp; dust shroud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Top tote suction tube and hose (CenterFlo package)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</a:rPr>
              <a:t>275 or 330 Gallon</a:t>
            </a:r>
          </a:p>
          <a:p>
            <a:pPr marL="557213" lvl="1" indent="-214313" defTabSz="6858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Char char="§"/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Side Mount Package includes: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Evolution reel 30’ or 50’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Lynx 3:1/5:1 HD or Panther 3:1 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F/R regulator with auto drain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2.5’ reel connecting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5’ air connecting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Air quick coupler &amp; nipple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Side mount pump &amp; reel bracket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6” vented cap w/dual 2” ports &amp; pressure relief port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Vented fill cap, 4530-067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Top tote suction tube and hose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275 or 330 Gallon</a:t>
            </a:r>
          </a:p>
          <a:p>
            <a:pPr marL="557213" lvl="1" indent="-214313" defTabSz="6858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Char char="§"/>
            </a:pPr>
            <a:endParaRPr lang="en-US" sz="1200" dirty="0">
              <a:latin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200" i="1" dirty="0"/>
              <a:t>Handles not included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93CA9B-D418-4164-BA25-A09B63A2D037}"/>
              </a:ext>
            </a:extLst>
          </p:cNvPr>
          <p:cNvGrpSpPr/>
          <p:nvPr/>
        </p:nvGrpSpPr>
        <p:grpSpPr>
          <a:xfrm>
            <a:off x="589143" y="1202834"/>
            <a:ext cx="2770507" cy="4925998"/>
            <a:chOff x="0" y="1066801"/>
            <a:chExt cx="3256785" cy="58721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3F798D-D27E-4DA0-A833-3D2173A1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" y="1066801"/>
              <a:ext cx="2540000" cy="1905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B126D6-A53A-4C73-AC09-4CA5EF65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5600"/>
              <a:ext cx="2909308" cy="17525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FB892A-F294-49BC-84B3-2A2B7EFE1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35" y="4648141"/>
              <a:ext cx="3054350" cy="2290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91305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056498" y="1185000"/>
            <a:ext cx="4953000" cy="160729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/>
              <a:t>Packages Include:</a:t>
            </a:r>
          </a:p>
          <a:p>
            <a:pPr marL="557213" lvl="1" indent="-214313" defTabSz="685800">
              <a:lnSpc>
                <a:spcPct val="90000"/>
              </a:lnSpc>
              <a:buClrTx/>
            </a:pPr>
            <a:r>
              <a:rPr lang="en-US" sz="1200" dirty="0"/>
              <a:t>Choice of Evolution or Classic reel 30’ or 50’</a:t>
            </a:r>
          </a:p>
          <a:p>
            <a:pPr marL="557213" lvl="1" indent="-214313" defTabSz="685800">
              <a:lnSpc>
                <a:spcPct val="90000"/>
              </a:lnSpc>
              <a:buClrTx/>
            </a:pPr>
            <a:r>
              <a:rPr lang="en-US" sz="1200" dirty="0"/>
              <a:t>Choice of Lynx 3:1, CF-15 OR CF-30</a:t>
            </a:r>
          </a:p>
          <a:p>
            <a:pPr marL="557213" lvl="1" indent="-214313" defTabSz="685800">
              <a:lnSpc>
                <a:spcPct val="90000"/>
              </a:lnSpc>
              <a:buClrTx/>
            </a:pPr>
            <a:r>
              <a:rPr lang="en-US" sz="1200" dirty="0"/>
              <a:t>DR handle w/flex-m </a:t>
            </a:r>
            <a:r>
              <a:rPr lang="en-US" sz="1200" dirty="0" err="1"/>
              <a:t>ext</a:t>
            </a:r>
            <a:r>
              <a:rPr lang="en-US" sz="1200" dirty="0"/>
              <a:t>, &amp; ¼ turn manual tip or non-metered composite handle</a:t>
            </a:r>
          </a:p>
          <a:p>
            <a:pPr marL="557213" lvl="1" indent="-214313" defTabSz="685800">
              <a:lnSpc>
                <a:spcPct val="90000"/>
              </a:lnSpc>
              <a:buClrTx/>
            </a:pPr>
            <a:r>
              <a:rPr lang="en-US" sz="1200" dirty="0"/>
              <a:t>F/R auto drain ¼” NPT(F)</a:t>
            </a:r>
          </a:p>
          <a:p>
            <a:pPr marL="557213" lvl="1" indent="-214313" defTabSz="685800">
              <a:lnSpc>
                <a:spcPct val="90000"/>
              </a:lnSpc>
              <a:buClrTx/>
            </a:pPr>
            <a:r>
              <a:rPr lang="en-US" sz="1200" dirty="0"/>
              <a:t>2.5’ reel inlet hose</a:t>
            </a:r>
          </a:p>
          <a:p>
            <a:pPr marL="557213" lvl="1" indent="-214313" defTabSz="685800">
              <a:lnSpc>
                <a:spcPct val="90000"/>
              </a:lnSpc>
              <a:buClrTx/>
            </a:pPr>
            <a:r>
              <a:rPr lang="en-US" sz="1200" dirty="0"/>
              <a:t>Pump &amp; reel bracket</a:t>
            </a:r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  <a:p>
            <a:pPr marL="557213" lvl="1" indent="-214313" defTabSz="685800">
              <a:lnSpc>
                <a:spcPct val="90000"/>
              </a:lnSpc>
              <a:buClrTx/>
            </a:pP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096" y="6137"/>
            <a:ext cx="8763000" cy="990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n-lt"/>
              </a:rPr>
              <a:t> Poly Stackable - </a:t>
            </a:r>
            <a:r>
              <a:rPr lang="en-US" sz="2100" b="0" dirty="0">
                <a:latin typeface="+mn-lt"/>
              </a:rPr>
              <a:t>Tankless Packages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85969F-9030-4651-B56D-B741282E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4" y="1314848"/>
            <a:ext cx="3026302" cy="2231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A4A014A-1C7E-4E9F-84FC-794388B44BD7}"/>
              </a:ext>
            </a:extLst>
          </p:cNvPr>
          <p:cNvGrpSpPr/>
          <p:nvPr/>
        </p:nvGrpSpPr>
        <p:grpSpPr>
          <a:xfrm>
            <a:off x="576869" y="4071842"/>
            <a:ext cx="8090575" cy="1887099"/>
            <a:chOff x="564228" y="3453835"/>
            <a:chExt cx="6304495" cy="147050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45EFC0-44CB-45C0-A121-733D27694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0"/>
            <a:stretch/>
          </p:blipFill>
          <p:spPr>
            <a:xfrm>
              <a:off x="564228" y="3477250"/>
              <a:ext cx="2694411" cy="144708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C7AAC5-9108-49B2-96B4-A6D0061F1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739" y="3508285"/>
              <a:ext cx="2920109" cy="13850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29817C-EE06-4457-9821-A45A0A258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37"/>
            <a:stretch/>
          </p:blipFill>
          <p:spPr>
            <a:xfrm>
              <a:off x="4572001" y="3453835"/>
              <a:ext cx="2296722" cy="144708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D3DAC11-4BCC-4A16-9768-9CB38F926CA5}"/>
              </a:ext>
            </a:extLst>
          </p:cNvPr>
          <p:cNvSpPr txBox="1"/>
          <p:nvPr/>
        </p:nvSpPr>
        <p:spPr>
          <a:xfrm>
            <a:off x="661983" y="3198167"/>
            <a:ext cx="217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*Example </a:t>
            </a:r>
          </a:p>
          <a:p>
            <a:r>
              <a:rPr lang="en-US" sz="1200" i="1" dirty="0"/>
              <a:t>image only</a:t>
            </a:r>
          </a:p>
        </p:txBody>
      </p:sp>
    </p:spTree>
    <p:extLst>
      <p:ext uri="{BB962C8B-B14F-4D97-AF65-F5344CB8AC3E}">
        <p14:creationId xmlns:p14="http://schemas.microsoft.com/office/powerpoint/2010/main" val="23536330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C62B9E-5A94-4451-9FF0-28E754965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0" y="2762020"/>
            <a:ext cx="1961257" cy="267133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4DD8E0-6738-40F6-8844-D99356DC84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62" y="2866463"/>
            <a:ext cx="1961257" cy="269182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97616-F7EC-425F-9C27-F555896F1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271" y="302244"/>
            <a:ext cx="8763000" cy="685800"/>
          </a:xfrm>
        </p:spPr>
        <p:txBody>
          <a:bodyPr>
            <a:normAutofit/>
          </a:bodyPr>
          <a:lstStyle/>
          <a:p>
            <a:r>
              <a:rPr lang="en-US" sz="2100" dirty="0"/>
              <a:t>Poly Stackable - </a:t>
            </a:r>
            <a:r>
              <a:rPr lang="en-US" sz="2100" b="0" dirty="0"/>
              <a:t>Tanks/Gravity Poly Stackable Tanks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34794C-6D10-482C-8BE8-773A5EAA3E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3094"/>
            <a:ext cx="2060745" cy="1998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96662-4E80-4653-A56A-FEBACB99A0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2" y="2022258"/>
            <a:ext cx="1748511" cy="858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51169-A4A6-42E9-99D4-F95DCB7811C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06"/>
          <a:stretch/>
        </p:blipFill>
        <p:spPr>
          <a:xfrm>
            <a:off x="2074945" y="1207008"/>
            <a:ext cx="2191092" cy="8152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E1AFA1-6766-48D8-8B7C-B175454DFABC}"/>
              </a:ext>
            </a:extLst>
          </p:cNvPr>
          <p:cNvSpPr txBox="1"/>
          <p:nvPr/>
        </p:nvSpPr>
        <p:spPr>
          <a:xfrm>
            <a:off x="4055624" y="1184744"/>
            <a:ext cx="4253871" cy="3613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Poly Stackable Tanks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Constructed of high density polyethylene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All tanks have same foot print, stack any size or any combination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Graduated ink and stamped gallon measurement on tank front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Optional pallet for portability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Optional secondary containment tubs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60,80,120,180 or 260 gallon options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Fluids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Synthetic and mineral based lubricants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Hydraulic fluid, Transmission fluid, Gear oil, Anti-freeze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B31B34"/>
              </a:buClr>
              <a:buSzPct val="90000"/>
            </a:pPr>
            <a:r>
              <a:rPr lang="en-US" sz="1400" b="1" dirty="0">
                <a:latin typeface="Arial" pitchFamily="34" charset="0"/>
              </a:rPr>
              <a:t>Gravity System Poly Stackable Tank Packages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Choice of 60,80,120,180 or 260 gallon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Frame with drip tray</a:t>
            </a:r>
          </a:p>
          <a:p>
            <a:pPr marL="557213" lvl="1" indent="-214313" defTabSz="685800">
              <a:lnSpc>
                <a:spcPct val="90000"/>
              </a:lnSpc>
              <a:buSzPct val="90000"/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</a:rPr>
              <a:t>Connecting hose and release valve</a:t>
            </a:r>
          </a:p>
          <a:p>
            <a:endParaRPr lang="en-US" sz="1200" dirty="0"/>
          </a:p>
          <a:p>
            <a:r>
              <a:rPr lang="en-US" sz="1200" i="1" dirty="0"/>
              <a:t>*Tanks should not be stacked higher than 82” or less from the stand base to the top of the tank. </a:t>
            </a:r>
          </a:p>
        </p:txBody>
      </p:sp>
    </p:spTree>
    <p:extLst>
      <p:ext uri="{BB962C8B-B14F-4D97-AF65-F5344CB8AC3E}">
        <p14:creationId xmlns:p14="http://schemas.microsoft.com/office/powerpoint/2010/main" val="68065481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877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2100" dirty="0"/>
              <a:t>Tank &amp; Tote Accessories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1FB663-0084-40A4-9CDE-3493489E18E0}"/>
              </a:ext>
            </a:extLst>
          </p:cNvPr>
          <p:cNvCxnSpPr>
            <a:cxnSpLocks/>
          </p:cNvCxnSpPr>
          <p:nvPr/>
        </p:nvCxnSpPr>
        <p:spPr>
          <a:xfrm>
            <a:off x="271568" y="548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AEEA2-BCA0-4792-B78C-315201168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22" t="48211" r="7840" b="38306"/>
          <a:stretch/>
        </p:blipFill>
        <p:spPr>
          <a:xfrm>
            <a:off x="5837628" y="4164759"/>
            <a:ext cx="1270342" cy="692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F33822-2D7F-4F32-A0ED-DDDEEDE93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2" t="22454" r="66184" b="65367"/>
          <a:stretch/>
        </p:blipFill>
        <p:spPr>
          <a:xfrm>
            <a:off x="2184625" y="2591746"/>
            <a:ext cx="971820" cy="7131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BB6CBD-67F8-4CD8-B73D-484B97D82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49" t="5058" r="3615" b="78043"/>
          <a:stretch/>
        </p:blipFill>
        <p:spPr>
          <a:xfrm>
            <a:off x="5498733" y="1459333"/>
            <a:ext cx="2002381" cy="9505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879DBD-2D3F-4033-8C55-0693A083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6" t="26416" r="2213" b="57406"/>
          <a:stretch/>
        </p:blipFill>
        <p:spPr>
          <a:xfrm>
            <a:off x="5285567" y="2848671"/>
            <a:ext cx="2215548" cy="8808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F42FE1-4465-4E7E-8922-B6B4445F6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8" t="9827" r="53798" b="73020"/>
          <a:stretch/>
        </p:blipFill>
        <p:spPr>
          <a:xfrm>
            <a:off x="5015421" y="5396635"/>
            <a:ext cx="2717211" cy="8313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283D0C7-4736-4B87-976A-E1B202CD4562}"/>
              </a:ext>
            </a:extLst>
          </p:cNvPr>
          <p:cNvGrpSpPr/>
          <p:nvPr/>
        </p:nvGrpSpPr>
        <p:grpSpPr>
          <a:xfrm>
            <a:off x="1598303" y="1486162"/>
            <a:ext cx="2111612" cy="533036"/>
            <a:chOff x="183447" y="1532887"/>
            <a:chExt cx="2111612" cy="53303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5923383-A41A-45A9-9691-07F94D484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85" b="15405" l="36982" r="44978">
                          <a14:foregroundMark x1="38221" y1="14645" x2="42289" y2="14302"/>
                          <a14:foregroundMark x1="44465" y1="8924" x2="44655" y2="11785"/>
                          <a14:foregroundMark x1="38127" y1="9725" x2="41722" y2="8124"/>
                          <a14:foregroundMark x1="37938" y1="10069" x2="42479" y2="8124"/>
                          <a14:backgroundMark x1="37748" y1="14874" x2="37938" y2="14874"/>
                        </a14:backgroundRemoval>
                      </a14:imgEffect>
                    </a14:imgLayer>
                  </a14:imgProps>
                </a:ext>
              </a:extLst>
            </a:blip>
            <a:srcRect l="35983" t="6270" r="54023" b="83580"/>
            <a:stretch/>
          </p:blipFill>
          <p:spPr>
            <a:xfrm>
              <a:off x="874318" y="1532887"/>
              <a:ext cx="621177" cy="5216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61B6D13-FF07-4E7A-B9FD-60234B7AC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94" b="15446" l="25166" r="33302">
                          <a14:foregroundMark x1="28950" y1="14416" x2="29234" y2="13959"/>
                          <a14:foregroundMark x1="32734" y1="12586" x2="33207" y2="13158"/>
                          <a14:foregroundMark x1="25166" y1="11899" x2="25166" y2="11899"/>
                          <a14:foregroundMark x1="28666" y1="14874" x2="30575" y2="14535"/>
                          <a14:foregroundMark x1="29423" y1="15217" x2="31306" y2="15355"/>
                          <a14:backgroundMark x1="33207" y1="15446" x2="32261" y2="15789"/>
                          <a14:backgroundMark x1="32072" y1="15446" x2="31693" y2="15789"/>
                          <a14:backgroundMark x1="28477" y1="15217" x2="27720" y2="14874"/>
                          <a14:backgroundMark x1="28382" y1="15103" x2="28382" y2="15103"/>
                        </a14:backgroundRemoval>
                      </a14:imgEffect>
                    </a14:imgLayer>
                  </a14:imgProps>
                </a:ext>
              </a:extLst>
            </a:blip>
            <a:srcRect l="24355" t="6270" r="65651" b="84145"/>
            <a:stretch/>
          </p:blipFill>
          <p:spPr>
            <a:xfrm>
              <a:off x="183447" y="1546389"/>
              <a:ext cx="621177" cy="4926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9921A6-F3C4-4C85-93A4-F6E9A2263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08" b="15332" l="12961" r="22990">
                          <a14:foregroundMark x1="12961" y1="13844" x2="13623" y2="13501"/>
                        </a14:backgroundRemoval>
                      </a14:imgEffect>
                    </a14:imgLayer>
                  </a14:imgProps>
                </a:ext>
              </a:extLst>
            </a:blip>
            <a:srcRect l="12483" t="6270" r="75775" b="83580"/>
            <a:stretch/>
          </p:blipFill>
          <p:spPr>
            <a:xfrm>
              <a:off x="1565189" y="1544286"/>
              <a:ext cx="729870" cy="52163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AD92BF3-8F97-4BFB-81F5-9EBEEAF32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83" t="40484" r="62926" b="48292"/>
          <a:stretch/>
        </p:blipFill>
        <p:spPr>
          <a:xfrm>
            <a:off x="1279818" y="4528215"/>
            <a:ext cx="943708" cy="4841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C4EAE9-AAC0-40C5-BCDF-4C55F0F63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8" t="69142" r="60670" b="17724"/>
          <a:stretch/>
        </p:blipFill>
        <p:spPr>
          <a:xfrm>
            <a:off x="2248074" y="3899912"/>
            <a:ext cx="1230087" cy="5665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9DC637-7AD9-4789-940B-8DCAE2CDA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3" t="83507" r="53523" b="2965"/>
          <a:stretch/>
        </p:blipFill>
        <p:spPr>
          <a:xfrm>
            <a:off x="2357695" y="4495146"/>
            <a:ext cx="1747127" cy="5834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2C518A-6FE6-4443-A0FF-A7E2D8DB6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30" t="53261" r="64902" b="33485"/>
          <a:stretch/>
        </p:blipFill>
        <p:spPr>
          <a:xfrm>
            <a:off x="1105122" y="3869411"/>
            <a:ext cx="937234" cy="571664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4DC8638-EC82-4CDE-A3E7-090C31A6E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0717"/>
              </p:ext>
            </p:extLst>
          </p:nvPr>
        </p:nvGraphicFramePr>
        <p:xfrm>
          <a:off x="1215918" y="1211861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BUNG ADAPTERS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46" name="Table 10">
            <a:extLst>
              <a:ext uri="{FF2B5EF4-FFF2-40B4-BE49-F238E27FC236}">
                <a16:creationId xmlns:a16="http://schemas.microsoft.com/office/drawing/2014/main" id="{16424BE4-B9B3-4B7F-8221-C93721243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89629"/>
              </p:ext>
            </p:extLst>
          </p:nvPr>
        </p:nvGraphicFramePr>
        <p:xfrm>
          <a:off x="1218809" y="2283344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TANK LEVEL GAUGE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47" name="Table 10">
            <a:extLst>
              <a:ext uri="{FF2B5EF4-FFF2-40B4-BE49-F238E27FC236}">
                <a16:creationId xmlns:a16="http://schemas.microsoft.com/office/drawing/2014/main" id="{D5B83AD8-8F4D-4778-B64A-5266FCD3F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94365"/>
              </p:ext>
            </p:extLst>
          </p:nvPr>
        </p:nvGraphicFramePr>
        <p:xfrm>
          <a:off x="1218809" y="3541466"/>
          <a:ext cx="2870601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1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BRACKETS &amp; TRAYS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48" name="Table 10">
            <a:extLst>
              <a:ext uri="{FF2B5EF4-FFF2-40B4-BE49-F238E27FC236}">
                <a16:creationId xmlns:a16="http://schemas.microsoft.com/office/drawing/2014/main" id="{209CAC19-C86E-4D89-86A1-8F5CE232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30374"/>
              </p:ext>
            </p:extLst>
          </p:nvPr>
        </p:nvGraphicFramePr>
        <p:xfrm>
          <a:off x="4985509" y="1215194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TOTE CAPS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49" name="Table 10">
            <a:extLst>
              <a:ext uri="{FF2B5EF4-FFF2-40B4-BE49-F238E27FC236}">
                <a16:creationId xmlns:a16="http://schemas.microsoft.com/office/drawing/2014/main" id="{34167A92-A2BF-4771-9E02-B7C647EB3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07230"/>
              </p:ext>
            </p:extLst>
          </p:nvPr>
        </p:nvGraphicFramePr>
        <p:xfrm>
          <a:off x="4990014" y="2588536"/>
          <a:ext cx="2870600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0600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VENTS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50" name="Table 10">
            <a:extLst>
              <a:ext uri="{FF2B5EF4-FFF2-40B4-BE49-F238E27FC236}">
                <a16:creationId xmlns:a16="http://schemas.microsoft.com/office/drawing/2014/main" id="{675958C2-A571-403C-A6EE-64C311866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38872"/>
              </p:ext>
            </p:extLst>
          </p:nvPr>
        </p:nvGraphicFramePr>
        <p:xfrm>
          <a:off x="4978358" y="3955303"/>
          <a:ext cx="2882256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2256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TANK SADDLE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  <p:graphicFrame>
        <p:nvGraphicFramePr>
          <p:cNvPr id="51" name="Table 10">
            <a:extLst>
              <a:ext uri="{FF2B5EF4-FFF2-40B4-BE49-F238E27FC236}">
                <a16:creationId xmlns:a16="http://schemas.microsoft.com/office/drawing/2014/main" id="{6B4DB515-8CC6-45E9-807D-07338734C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05267"/>
              </p:ext>
            </p:extLst>
          </p:nvPr>
        </p:nvGraphicFramePr>
        <p:xfrm>
          <a:off x="4990014" y="5116690"/>
          <a:ext cx="2912653" cy="22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2653">
                  <a:extLst>
                    <a:ext uri="{9D8B030D-6E8A-4147-A177-3AD203B41FA5}">
                      <a16:colId xmlns:a16="http://schemas.microsoft.com/office/drawing/2014/main" val="659507435"/>
                    </a:ext>
                  </a:extLst>
                </a:gridCol>
              </a:tblGrid>
              <a:tr h="17509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cumin Pro SemiCondensed Smbd" panose="020B0706020202020204" pitchFamily="34" charset="0"/>
                        </a:rPr>
                        <a:t>SECONDARY CONTAINMENT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8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95925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ALCRANK 2013">
  <a:themeElements>
    <a:clrScheme name="Balcr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31B34"/>
      </a:accent1>
      <a:accent2>
        <a:srgbClr val="EEAB1F"/>
      </a:accent2>
      <a:accent3>
        <a:srgbClr val="006553"/>
      </a:accent3>
      <a:accent4>
        <a:srgbClr val="0052A5"/>
      </a:accent4>
      <a:accent5>
        <a:srgbClr val="4BACC6"/>
      </a:accent5>
      <a:accent6>
        <a:srgbClr val="F79646"/>
      </a:accent6>
      <a:hlink>
        <a:srgbClr val="006FDE"/>
      </a:hlink>
      <a:folHlink>
        <a:srgbClr val="EEAB1F"/>
      </a:folHlink>
    </a:clrScheme>
    <a:fontScheme name="Balcrank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Balcr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31B34"/>
      </a:accent1>
      <a:accent2>
        <a:srgbClr val="EEAB1F"/>
      </a:accent2>
      <a:accent3>
        <a:srgbClr val="006553"/>
      </a:accent3>
      <a:accent4>
        <a:srgbClr val="0052A5"/>
      </a:accent4>
      <a:accent5>
        <a:srgbClr val="4BACC6"/>
      </a:accent5>
      <a:accent6>
        <a:srgbClr val="F79646"/>
      </a:accent6>
      <a:hlink>
        <a:srgbClr val="006FDE"/>
      </a:hlink>
      <a:folHlink>
        <a:srgbClr val="EEAB1F"/>
      </a:folHlink>
    </a:clrScheme>
    <a:fontScheme name="Balcrank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20B9768-4A68-40E2-AE03-168626958842}" vid="{E33AB629-70F9-4FE0-993E-A5628B3694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22157</TotalTime>
  <Words>835</Words>
  <Application>Microsoft Office PowerPoint</Application>
  <PresentationFormat>On-screen Show (4:3)</PresentationFormat>
  <Paragraphs>177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Acumin Pro SemiCondensed Smbd</vt:lpstr>
      <vt:lpstr>Arial</vt:lpstr>
      <vt:lpstr>Calibri</vt:lpstr>
      <vt:lpstr>Helvetica</vt:lpstr>
      <vt:lpstr>Wingdings</vt:lpstr>
      <vt:lpstr>BALCRANK 2013</vt:lpstr>
      <vt:lpstr>Theme1</vt:lpstr>
      <vt:lpstr>Storage Solutions</vt:lpstr>
      <vt:lpstr>Tank Packages - Connect, Fill, Dispense</vt:lpstr>
      <vt:lpstr>Piston Pump - Tankless Packages</vt:lpstr>
      <vt:lpstr>Piston Pump - Lightweight Double Wall Tankless Packages</vt:lpstr>
      <vt:lpstr>AODD Pump Anti-freeze &amp; Washer Fluid - Lightweight Double Wall Used Fluid Tank Packages</vt:lpstr>
      <vt:lpstr>Tote Packages</vt:lpstr>
      <vt:lpstr> Poly Stackable - Tankless Packages </vt:lpstr>
      <vt:lpstr>PowerPoint Presentation</vt:lpstr>
      <vt:lpstr>Tank &amp; Tote Accessories</vt:lpstr>
      <vt:lpstr>Tank &amp; Tote Accessories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Williams</dc:creator>
  <cp:lastModifiedBy>Jessica Larkin</cp:lastModifiedBy>
  <cp:revision>456</cp:revision>
  <cp:lastPrinted>2012-02-16T14:28:27Z</cp:lastPrinted>
  <dcterms:created xsi:type="dcterms:W3CDTF">2010-12-08T20:53:23Z</dcterms:created>
  <dcterms:modified xsi:type="dcterms:W3CDTF">2020-05-06T15:13:21Z</dcterms:modified>
</cp:coreProperties>
</file>