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 id="2147484004" r:id="rId2"/>
  </p:sldMasterIdLst>
  <p:notesMasterIdLst>
    <p:notesMasterId r:id="rId55"/>
  </p:notesMasterIdLst>
  <p:handoutMasterIdLst>
    <p:handoutMasterId r:id="rId56"/>
  </p:handoutMasterIdLst>
  <p:sldIdLst>
    <p:sldId id="604" r:id="rId3"/>
    <p:sldId id="395" r:id="rId4"/>
    <p:sldId id="396" r:id="rId5"/>
    <p:sldId id="607" r:id="rId6"/>
    <p:sldId id="397" r:id="rId7"/>
    <p:sldId id="398" r:id="rId8"/>
    <p:sldId id="399" r:id="rId9"/>
    <p:sldId id="612" r:id="rId10"/>
    <p:sldId id="541" r:id="rId11"/>
    <p:sldId id="564" r:id="rId12"/>
    <p:sldId id="540" r:id="rId13"/>
    <p:sldId id="600" r:id="rId14"/>
    <p:sldId id="566" r:id="rId15"/>
    <p:sldId id="567" r:id="rId16"/>
    <p:sldId id="569" r:id="rId17"/>
    <p:sldId id="602" r:id="rId18"/>
    <p:sldId id="598" r:id="rId19"/>
    <p:sldId id="599" r:id="rId20"/>
    <p:sldId id="610" r:id="rId21"/>
    <p:sldId id="526" r:id="rId22"/>
    <p:sldId id="438" r:id="rId23"/>
    <p:sldId id="439" r:id="rId24"/>
    <p:sldId id="440" r:id="rId25"/>
    <p:sldId id="441" r:id="rId26"/>
    <p:sldId id="442" r:id="rId27"/>
    <p:sldId id="443" r:id="rId28"/>
    <p:sldId id="605" r:id="rId29"/>
    <p:sldId id="578" r:id="rId30"/>
    <p:sldId id="579" r:id="rId31"/>
    <p:sldId id="581" r:id="rId32"/>
    <p:sldId id="582" r:id="rId33"/>
    <p:sldId id="584" r:id="rId34"/>
    <p:sldId id="583" r:id="rId35"/>
    <p:sldId id="580" r:id="rId36"/>
    <p:sldId id="596" r:id="rId37"/>
    <p:sldId id="585" r:id="rId38"/>
    <p:sldId id="586" r:id="rId39"/>
    <p:sldId id="594" r:id="rId40"/>
    <p:sldId id="595" r:id="rId41"/>
    <p:sldId id="611" r:id="rId42"/>
    <p:sldId id="603" r:id="rId43"/>
    <p:sldId id="403" r:id="rId44"/>
    <p:sldId id="405" r:id="rId45"/>
    <p:sldId id="406" r:id="rId46"/>
    <p:sldId id="532" r:id="rId47"/>
    <p:sldId id="534" r:id="rId48"/>
    <p:sldId id="572" r:id="rId49"/>
    <p:sldId id="573" r:id="rId50"/>
    <p:sldId id="613" r:id="rId51"/>
    <p:sldId id="574" r:id="rId52"/>
    <p:sldId id="608" r:id="rId53"/>
    <p:sldId id="609" r:id="rId5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KVArhi8O7IUKPWRci3Zsw==" hashData="oAE5B+m7Ao9vRsA00pVOqmVEAt1trkDuxRQ8fiGacCfR35L4McwUtt8HuZDcfqHWBvnGmikQemJd87kfK0Dsxg=="/>
  <p:extLst>
    <p:ext uri="{521415D9-36F7-43E2-AB2F-B90AF26B5E84}">
      <p14:sectionLst xmlns:p14="http://schemas.microsoft.com/office/powerpoint/2010/main">
        <p14:section name="Intro" id="{792023CD-44A5-9B45-970B-0BA477A8703F}">
          <p14:sldIdLst>
            <p14:sldId id="604"/>
            <p14:sldId id="395"/>
          </p14:sldIdLst>
        </p14:section>
        <p14:section name="Pump 101" id="{B184AFBA-4A73-084E-B4CB-C423F6049D06}">
          <p14:sldIdLst>
            <p14:sldId id="396"/>
            <p14:sldId id="607"/>
            <p14:sldId id="397"/>
            <p14:sldId id="398"/>
            <p14:sldId id="399"/>
            <p14:sldId id="612"/>
          </p14:sldIdLst>
        </p14:section>
        <p14:section name="Oil Piston Pumps" id="{D83EA542-7B54-1641-B281-6F5E01011EFD}">
          <p14:sldIdLst>
            <p14:sldId id="541"/>
            <p14:sldId id="564"/>
            <p14:sldId id="540"/>
            <p14:sldId id="600"/>
            <p14:sldId id="566"/>
            <p14:sldId id="567"/>
            <p14:sldId id="569"/>
            <p14:sldId id="602"/>
            <p14:sldId id="598"/>
            <p14:sldId id="599"/>
            <p14:sldId id="610"/>
          </p14:sldIdLst>
        </p14:section>
        <p14:section name="Grease Fundementals" id="{B30D4CCC-89F1-B245-89AE-BAC735B9BCE6}">
          <p14:sldIdLst>
            <p14:sldId id="526"/>
            <p14:sldId id="438"/>
            <p14:sldId id="439"/>
            <p14:sldId id="440"/>
            <p14:sldId id="441"/>
            <p14:sldId id="442"/>
            <p14:sldId id="443"/>
            <p14:sldId id="605"/>
            <p14:sldId id="578"/>
            <p14:sldId id="579"/>
            <p14:sldId id="581"/>
            <p14:sldId id="582"/>
            <p14:sldId id="584"/>
            <p14:sldId id="583"/>
            <p14:sldId id="580"/>
            <p14:sldId id="596"/>
            <p14:sldId id="585"/>
            <p14:sldId id="586"/>
            <p14:sldId id="594"/>
            <p14:sldId id="595"/>
            <p14:sldId id="611"/>
          </p14:sldIdLst>
        </p14:section>
        <p14:section name="AODD" id="{76F8B25C-8DE8-254D-A20F-1CFAC48D7D06}">
          <p14:sldIdLst>
            <p14:sldId id="603"/>
            <p14:sldId id="403"/>
            <p14:sldId id="405"/>
            <p14:sldId id="406"/>
            <p14:sldId id="532"/>
            <p14:sldId id="534"/>
            <p14:sldId id="572"/>
            <p14:sldId id="573"/>
            <p14:sldId id="613"/>
            <p14:sldId id="574"/>
            <p14:sldId id="608"/>
            <p14:sldId id="609"/>
          </p14:sldIdLst>
        </p14:section>
      </p14:sectionLst>
    </p:ext>
    <p:ext uri="{EFAFB233-063F-42B5-8137-9DF3F51BA10A}">
      <p15:sldGuideLst xmlns:p15="http://schemas.microsoft.com/office/powerpoint/2012/main">
        <p15:guide id="1" orient="horz" pos="384" userDrawn="1">
          <p15:clr>
            <a:srgbClr val="A4A3A4"/>
          </p15:clr>
        </p15:guide>
        <p15:guide id="2" pos="624" userDrawn="1">
          <p15:clr>
            <a:srgbClr val="A4A3A4"/>
          </p15:clr>
        </p15:guide>
        <p15:guide id="3" orient="horz" pos="1728">
          <p15:clr>
            <a:srgbClr val="A4A3A4"/>
          </p15:clr>
        </p15:guide>
        <p15:guide id="4" orient="horz" pos="3960" userDrawn="1">
          <p15:clr>
            <a:srgbClr val="A4A3A4"/>
          </p15:clr>
        </p15:guide>
        <p15:guide id="5" pos="2880">
          <p15:clr>
            <a:srgbClr val="A4A3A4"/>
          </p15:clr>
        </p15:guide>
        <p15:guide id="6" pos="5088">
          <p15:clr>
            <a:srgbClr val="A4A3A4"/>
          </p15:clr>
        </p15:guide>
        <p15:guide id="7" pos="192">
          <p15:clr>
            <a:srgbClr val="A4A3A4"/>
          </p15:clr>
        </p15:guide>
        <p15:guide id="8" pos="336" userDrawn="1">
          <p15:clr>
            <a:srgbClr val="A4A3A4"/>
          </p15:clr>
        </p15:guide>
        <p15:guide id="9" orient="horz" pos="864" userDrawn="1">
          <p15:clr>
            <a:srgbClr val="A4A3A4"/>
          </p15:clr>
        </p15:guide>
        <p15:guide id="10" pos="3144" userDrawn="1">
          <p15:clr>
            <a:srgbClr val="A4A3A4"/>
          </p15:clr>
        </p15:guide>
        <p15:guide id="11" orient="horz" pos="624" userDrawn="1">
          <p15:clr>
            <a:srgbClr val="A4A3A4"/>
          </p15:clr>
        </p15:guide>
        <p15:guide id="12" pos="3408" userDrawn="1">
          <p15:clr>
            <a:srgbClr val="A4A3A4"/>
          </p15:clr>
        </p15:guide>
        <p15:guide id="13" orient="horz" pos="2472" userDrawn="1">
          <p15:clr>
            <a:srgbClr val="A4A3A4"/>
          </p15:clr>
        </p15:guide>
        <p15:guide id="14" orient="horz" pos="2928"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ald C. Smith" initials="DCS" lastIdx="6" clrIdx="0"/>
  <p:cmAuthor id="1" name="Don Youman" initials="DY" lastIdx="1" clrIdx="1"/>
  <p:cmAuthor id="2" name="Don Youman" initials="DY [2]" lastIdx="1" clrIdx="2"/>
  <p:cmAuthor id="3" name="Don Youman" initials="DY [3]" lastIdx="1" clrIdx="3"/>
  <p:cmAuthor id="4" name="Don Youman" initials="DY [4]" lastIdx="1" clrIdx="4"/>
  <p:cmAuthor id="5" name="Don Youman" initials="DY [5]" lastIdx="1" clrIdx="5"/>
  <p:cmAuthor id="6" name="Don Youman" initials="DY [6]" lastIdx="1" clrIdx="6"/>
  <p:cmAuthor id="7" name="Don Youman" initials="DY [7]" lastIdx="1" clrIdx="7"/>
  <p:cmAuthor id="8" name="Don Youman" initials="DY [8]" lastIdx="1" clrIdx="8"/>
  <p:cmAuthor id="9" name="Don Youman" initials="DY [9]" lastIdx="1" clrIdx="9"/>
  <p:cmAuthor id="10" name="Don Youman" initials="DY [10]" lastIdx="1" clrIdx="10"/>
  <p:cmAuthor id="11" name="Don Youman" initials="DY [11]" lastIdx="1" clrIdx="11"/>
  <p:cmAuthor id="12" name="Don Youman" initials="DY [12]" lastIdx="1" clrIdx="12"/>
  <p:cmAuthor id="13" name="Don Youman" initials="DY [13]" lastIdx="1" clrIdx="13"/>
  <p:cmAuthor id="14" name="Don Youman" initials="DY [14]" lastIdx="1" clrIdx="14"/>
  <p:cmAuthor id="15" name="Don Youman" initials="DY [15]" lastIdx="1" clrIdx="15"/>
  <p:cmAuthor id="16" name="Don Youman" initials="DY [16]" lastIdx="1" clrIdx="16"/>
  <p:cmAuthor id="17" name="Don Youman" initials="DY [17]" lastIdx="1" clrIdx="17"/>
  <p:cmAuthor id="18" name="Don Youman" initials="DY [18]" lastIdx="1" clrIdx="18"/>
  <p:cmAuthor id="19" name="Don Youman" initials="DY [19]" lastIdx="1" clrIdx="19"/>
  <p:cmAuthor id="20" name="Don Youman" initials="DY [20]" lastIdx="1" clrIdx="20"/>
  <p:cmAuthor id="21" name="Jessica Larkin" initials="JL" lastIdx="1" clrIdx="21"/>
  <p:cmAuthor id="22" name="Rachel Hoeft" initials="RH" lastIdx="1" clrIdx="22">
    <p:extLst>
      <p:ext uri="{19B8F6BF-5375-455C-9EA6-DF929625EA0E}">
        <p15:presenceInfo xmlns:p15="http://schemas.microsoft.com/office/powerpoint/2012/main" userId="S-1-5-21-2449012487-653373663-1172560939-14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1" autoAdjust="0"/>
    <p:restoredTop sz="79492" autoAdjust="0"/>
  </p:normalViewPr>
  <p:slideViewPr>
    <p:cSldViewPr snapToGrid="0">
      <p:cViewPr varScale="1">
        <p:scale>
          <a:sx n="102" d="100"/>
          <a:sy n="102" d="100"/>
        </p:scale>
        <p:origin x="1140" y="96"/>
      </p:cViewPr>
      <p:guideLst>
        <p:guide orient="horz" pos="384"/>
        <p:guide pos="624"/>
        <p:guide orient="horz" pos="1728"/>
        <p:guide orient="horz" pos="3960"/>
        <p:guide pos="2880"/>
        <p:guide pos="5088"/>
        <p:guide pos="192"/>
        <p:guide pos="336"/>
        <p:guide orient="horz" pos="864"/>
        <p:guide pos="3144"/>
        <p:guide orient="horz" pos="624"/>
        <p:guide pos="3408"/>
        <p:guide orient="horz" pos="2472"/>
        <p:guide orient="horz" pos="2928"/>
      </p:guideLst>
    </p:cSldViewPr>
  </p:slideViewPr>
  <p:outlineViewPr>
    <p:cViewPr>
      <p:scale>
        <a:sx n="33" d="100"/>
        <a:sy n="33" d="100"/>
      </p:scale>
      <p:origin x="0" y="-19444"/>
    </p:cViewPr>
  </p:outlineViewPr>
  <p:notesTextViewPr>
    <p:cViewPr>
      <p:scale>
        <a:sx n="100" d="100"/>
        <a:sy n="100" d="100"/>
      </p:scale>
      <p:origin x="0" y="0"/>
    </p:cViewPr>
  </p:notesTextViewPr>
  <p:sorterViewPr>
    <p:cViewPr varScale="1">
      <p:scale>
        <a:sx n="100" d="100"/>
        <a:sy n="100" d="100"/>
      </p:scale>
      <p:origin x="0" y="3608"/>
    </p:cViewPr>
  </p:sorterViewPr>
  <p:notesViewPr>
    <p:cSldViewPr snapToGrid="0">
      <p:cViewPr varScale="1">
        <p:scale>
          <a:sx n="57" d="100"/>
          <a:sy n="57" d="100"/>
        </p:scale>
        <p:origin x="-2419" y="-101"/>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7D82273F-6183-4F20-9752-9D498B3FB380}" type="datetimeFigureOut">
              <a:rPr lang="en-US" smtClean="0"/>
              <a:pPr/>
              <a:t>7/10/2020</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4AF91AF5-B97E-4FA4-97F3-A51685C6DE16}" type="slidenum">
              <a:rPr lang="en-US" smtClean="0"/>
              <a:pPr/>
              <a:t>‹#›</a:t>
            </a:fld>
            <a:endParaRPr lang="en-US" dirty="0"/>
          </a:p>
        </p:txBody>
      </p:sp>
    </p:spTree>
    <p:extLst>
      <p:ext uri="{BB962C8B-B14F-4D97-AF65-F5344CB8AC3E}">
        <p14:creationId xmlns:p14="http://schemas.microsoft.com/office/powerpoint/2010/main" val="3345199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C9BB9DB-5751-494E-B3B2-55014C297A7E}" type="datetimeFigureOut">
              <a:rPr lang="en-US" smtClean="0"/>
              <a:pPr/>
              <a:t>7/10/2020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283A8E-D50E-4BD1-B60D-D2F9E932EF90}" type="slidenum">
              <a:rPr lang="en-US" smtClean="0"/>
              <a:pPr/>
              <a:t>‹#›</a:t>
            </a:fld>
            <a:endParaRPr lang="en-US" dirty="0"/>
          </a:p>
        </p:txBody>
      </p:sp>
    </p:spTree>
    <p:extLst>
      <p:ext uri="{BB962C8B-B14F-4D97-AF65-F5344CB8AC3E}">
        <p14:creationId xmlns:p14="http://schemas.microsoft.com/office/powerpoint/2010/main" val="1318677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course contents.</a:t>
            </a:r>
          </a:p>
        </p:txBody>
      </p:sp>
      <p:sp>
        <p:nvSpPr>
          <p:cNvPr id="4" name="Slide Number Placeholder 3"/>
          <p:cNvSpPr>
            <a:spLocks noGrp="1"/>
          </p:cNvSpPr>
          <p:nvPr>
            <p:ph type="sldNum" sz="quarter" idx="10"/>
          </p:nvPr>
        </p:nvSpPr>
        <p:spPr/>
        <p:txBody>
          <a:bodyPr/>
          <a:lstStyle/>
          <a:p>
            <a:fld id="{B83E139F-C723-451A-8ACF-E5F454597A6B}" type="slidenum">
              <a:rPr lang="en-US" smtClean="0"/>
              <a:pPr/>
              <a:t>2</a:t>
            </a:fld>
            <a:endParaRPr lang="en-US" dirty="0"/>
          </a:p>
        </p:txBody>
      </p:sp>
    </p:spTree>
    <p:extLst>
      <p:ext uri="{BB962C8B-B14F-4D97-AF65-F5344CB8AC3E}">
        <p14:creationId xmlns:p14="http://schemas.microsoft.com/office/powerpoint/2010/main" val="126220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Before</a:t>
            </a:r>
            <a:r>
              <a:rPr lang="en-US" baseline="0" dirty="0"/>
              <a:t> going into bullet points discuss topics below;</a:t>
            </a:r>
            <a:endParaRPr lang="en-US" dirty="0"/>
          </a:p>
          <a:p>
            <a:pPr marL="171450" indent="-171450">
              <a:buFontTx/>
              <a:buChar char="-"/>
            </a:pPr>
            <a:r>
              <a:rPr lang="en-US" dirty="0"/>
              <a:t>Cover 3:1 VS 5:1</a:t>
            </a:r>
            <a:r>
              <a:rPr lang="en-US" baseline="0" dirty="0"/>
              <a:t> VS 6:1 ratio’s / spoil valve VS MECHANICAL valve differences in design and spool valve design is more susceptible to moisture and debris in air lines that may lead to premature failure</a:t>
            </a:r>
          </a:p>
          <a:p>
            <a:pPr marL="171450" indent="-171450">
              <a:buFontTx/>
              <a:buChar char="-"/>
            </a:pPr>
            <a:r>
              <a:rPr lang="en-US" baseline="0" dirty="0"/>
              <a:t>Know what competitive product you are selling against – If the customer already has a GRACO 225, 300, or 425 product they probably already know the value of a mechanical valve design</a:t>
            </a:r>
          </a:p>
          <a:p>
            <a:pPr marL="171450" indent="-171450">
              <a:buFontTx/>
              <a:buChar char="-"/>
            </a:pPr>
            <a:r>
              <a:rPr lang="en-US" baseline="0" dirty="0"/>
              <a:t>Lastly cover the catalog page information and how to read and find the information.</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11</a:t>
            </a:fld>
            <a:endParaRPr lang="en-US" dirty="0"/>
          </a:p>
        </p:txBody>
      </p:sp>
    </p:spTree>
    <p:extLst>
      <p:ext uri="{BB962C8B-B14F-4D97-AF65-F5344CB8AC3E}">
        <p14:creationId xmlns:p14="http://schemas.microsoft.com/office/powerpoint/2010/main" val="269893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12</a:t>
            </a:fld>
            <a:endParaRPr lang="en-US" dirty="0"/>
          </a:p>
        </p:txBody>
      </p:sp>
    </p:spTree>
    <p:extLst>
      <p:ext uri="{BB962C8B-B14F-4D97-AF65-F5344CB8AC3E}">
        <p14:creationId xmlns:p14="http://schemas.microsoft.com/office/powerpoint/2010/main" val="230093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100" b="1" dirty="0">
                <a:latin typeface="Arial" panose="020B0604020202020204" pitchFamily="34" charset="0"/>
                <a:cs typeface="Arial" panose="020B0604020202020204" pitchFamily="34" charset="0"/>
              </a:rPr>
              <a:t>Lion pneumatic pump motor provides:</a:t>
            </a:r>
          </a:p>
          <a:p>
            <a:pPr marL="171450" indent="-171450">
              <a:buFontTx/>
              <a:buChar char="-"/>
            </a:pPr>
            <a:r>
              <a:rPr lang="en-US" sz="1100" b="1" dirty="0">
                <a:latin typeface="Arial" panose="020B0604020202020204" pitchFamily="34" charset="0"/>
                <a:cs typeface="Arial" panose="020B0604020202020204" pitchFamily="34" charset="0"/>
              </a:rPr>
              <a:t>Fast/efficient double acting action</a:t>
            </a:r>
            <a:r>
              <a:rPr lang="en-US" sz="1100" b="0" dirty="0">
                <a:latin typeface="Arial" panose="020B0604020202020204" pitchFamily="34" charset="0"/>
                <a:cs typeface="Arial" panose="020B0604020202020204" pitchFamily="34" charset="0"/>
              </a:rPr>
              <a:t> through a </a:t>
            </a:r>
            <a:r>
              <a:rPr lang="en-US" sz="1100" b="0" i="1" dirty="0">
                <a:latin typeface="Arial" panose="020B0604020202020204" pitchFamily="34" charset="0"/>
                <a:cs typeface="Arial" panose="020B0604020202020204" pitchFamily="34" charset="0"/>
              </a:rPr>
              <a:t>HYBRID</a:t>
            </a:r>
            <a:r>
              <a:rPr lang="en-US" sz="1100" b="0" i="0" dirty="0">
                <a:latin typeface="Arial" panose="020B0604020202020204" pitchFamily="34" charset="0"/>
                <a:cs typeface="Arial" panose="020B0604020202020204" pitchFamily="34" charset="0"/>
              </a:rPr>
              <a:t> motor design </a:t>
            </a:r>
            <a:r>
              <a:rPr lang="en-US" sz="1100" b="0" dirty="0">
                <a:latin typeface="Arial" panose="020B0604020202020204" pitchFamily="34" charset="0"/>
                <a:cs typeface="Arial" panose="020B0604020202020204" pitchFamily="34" charset="0"/>
              </a:rPr>
              <a:t>that utilizes only three moving parts; this means fewer parts to wear</a:t>
            </a:r>
            <a:r>
              <a:rPr lang="en-US" sz="1100" b="0" baseline="0" dirty="0">
                <a:latin typeface="Arial" panose="020B0604020202020204" pitchFamily="34" charset="0"/>
                <a:cs typeface="Arial" panose="020B0604020202020204" pitchFamily="34" charset="0"/>
              </a:rPr>
              <a:t> and break down.  </a:t>
            </a:r>
            <a:endParaRPr lang="en-US" sz="1100" b="0" dirty="0">
              <a:latin typeface="Arial" panose="020B0604020202020204" pitchFamily="34" charset="0"/>
              <a:cs typeface="Arial" panose="020B0604020202020204" pitchFamily="34" charset="0"/>
            </a:endParaRPr>
          </a:p>
          <a:p>
            <a:pPr marL="171450" indent="-171450">
              <a:buFontTx/>
              <a:buChar char="-"/>
            </a:pPr>
            <a:r>
              <a:rPr lang="en-US" sz="1100" b="1" dirty="0">
                <a:latin typeface="Arial" panose="020B0604020202020204" pitchFamily="34" charset="0"/>
                <a:cs typeface="Arial" panose="020B0604020202020204" pitchFamily="34" charset="0"/>
              </a:rPr>
              <a:t>The</a:t>
            </a:r>
            <a:r>
              <a:rPr lang="en-US" sz="1100" b="1" baseline="0" dirty="0">
                <a:latin typeface="Arial" panose="020B0604020202020204" pitchFamily="34" charset="0"/>
                <a:cs typeface="Arial" panose="020B0604020202020204" pitchFamily="34" charset="0"/>
              </a:rPr>
              <a:t> Hybrid air valve design</a:t>
            </a:r>
            <a:r>
              <a:rPr lang="en-US" sz="1100" b="0" baseline="0" dirty="0">
                <a:latin typeface="Arial" panose="020B0604020202020204" pitchFamily="34" charset="0"/>
                <a:cs typeface="Arial" panose="020B0604020202020204" pitchFamily="34" charset="0"/>
              </a:rPr>
              <a:t> has n</a:t>
            </a:r>
            <a:r>
              <a:rPr lang="en-US" sz="1100" b="0" i="0" dirty="0">
                <a:solidFill>
                  <a:schemeClr val="accent1"/>
                </a:solidFill>
                <a:latin typeface="Arial" panose="020B0604020202020204" pitchFamily="34" charset="0"/>
                <a:cs typeface="Arial" panose="020B0604020202020204" pitchFamily="34" charset="0"/>
              </a:rPr>
              <a:t>o springs, with virtually no moving parts.  The design utilizes a end of stroke mechanism, which</a:t>
            </a:r>
            <a:r>
              <a:rPr lang="en-US" sz="1100" b="0" i="0" baseline="0" dirty="0">
                <a:solidFill>
                  <a:schemeClr val="accent1"/>
                </a:solidFill>
                <a:latin typeface="Arial" panose="020B0604020202020204" pitchFamily="34" charset="0"/>
                <a:cs typeface="Arial" panose="020B0604020202020204" pitchFamily="34" charset="0"/>
              </a:rPr>
              <a:t> l</a:t>
            </a:r>
            <a:r>
              <a:rPr lang="en-US" sz="1100" b="0" i="0" dirty="0">
                <a:solidFill>
                  <a:schemeClr val="accent1"/>
                </a:solidFill>
                <a:latin typeface="Arial" panose="020B0604020202020204" pitchFamily="34" charset="0"/>
                <a:cs typeface="Arial" panose="020B0604020202020204" pitchFamily="34" charset="0"/>
              </a:rPr>
              <a:t>arge air porting for maximum reliability, efficient non icing or stalling operation.</a:t>
            </a:r>
          </a:p>
          <a:p>
            <a:pPr marL="171450" indent="-171450">
              <a:buFontTx/>
              <a:buChar char="-"/>
            </a:pPr>
            <a:r>
              <a:rPr lang="en-US" sz="1100" b="1" i="0" dirty="0">
                <a:latin typeface="Arial" panose="020B0604020202020204" pitchFamily="34" charset="0"/>
                <a:cs typeface="Arial" panose="020B0604020202020204" pitchFamily="34" charset="0"/>
              </a:rPr>
              <a:t>Air exhaust muffler</a:t>
            </a:r>
            <a:r>
              <a:rPr lang="en-US" sz="1100" b="0" i="0" dirty="0">
                <a:latin typeface="Arial" panose="020B0604020202020204" pitchFamily="34" charset="0"/>
                <a:cs typeface="Arial" panose="020B0604020202020204" pitchFamily="34" charset="0"/>
              </a:rPr>
              <a:t> included which assist in eliminating icing that can cause other pumps to have erratic pump operations.  The muffler meets OSHA requirements on noise level in the working environment.</a:t>
            </a:r>
          </a:p>
          <a:p>
            <a:pPr marL="171450" indent="-171450">
              <a:buFontTx/>
              <a:buChar char="-"/>
            </a:pPr>
            <a:r>
              <a:rPr lang="en-US" sz="1100" b="1" i="0" dirty="0">
                <a:solidFill>
                  <a:schemeClr val="accent1"/>
                </a:solidFill>
                <a:latin typeface="Arial" panose="020B0604020202020204" pitchFamily="34" charset="0"/>
                <a:cs typeface="Arial" panose="020B0604020202020204" pitchFamily="34" charset="0"/>
              </a:rPr>
              <a:t>Aluminum motor</a:t>
            </a:r>
            <a:r>
              <a:rPr lang="en-US" sz="1100" b="1" i="0" baseline="0" dirty="0">
                <a:solidFill>
                  <a:schemeClr val="accent1"/>
                </a:solidFill>
                <a:latin typeface="Arial" panose="020B0604020202020204" pitchFamily="34" charset="0"/>
                <a:cs typeface="Arial" panose="020B0604020202020204" pitchFamily="34" charset="0"/>
              </a:rPr>
              <a:t> </a:t>
            </a:r>
            <a:r>
              <a:rPr lang="en-US" sz="1100" b="1" i="0" dirty="0">
                <a:solidFill>
                  <a:schemeClr val="accent1"/>
                </a:solidFill>
                <a:latin typeface="Arial" panose="020B0604020202020204" pitchFamily="34" charset="0"/>
                <a:cs typeface="Arial" panose="020B0604020202020204" pitchFamily="34" charset="0"/>
              </a:rPr>
              <a:t>housing</a:t>
            </a:r>
            <a:r>
              <a:rPr lang="en-US" sz="1100" b="0" i="0" dirty="0">
                <a:solidFill>
                  <a:schemeClr val="accent1"/>
                </a:solidFill>
                <a:latin typeface="Arial" panose="020B0604020202020204" pitchFamily="34" charset="0"/>
                <a:cs typeface="Arial" panose="020B0604020202020204" pitchFamily="34" charset="0"/>
              </a:rPr>
              <a:t> provides superb heat transfer that together with a well dimensioned air exhaust eliminate the risk of ice formation.</a:t>
            </a:r>
          </a:p>
          <a:p>
            <a:pPr marL="171450" indent="-171450">
              <a:buFontTx/>
              <a:buChar char="-"/>
            </a:pPr>
            <a:r>
              <a:rPr lang="en-US" sz="1100" b="1" i="0" dirty="0">
                <a:latin typeface="Arial" panose="020B0604020202020204" pitchFamily="34" charset="0"/>
                <a:cs typeface="Arial" panose="020B0604020202020204" pitchFamily="34" charset="0"/>
              </a:rPr>
              <a:t>Lion medium pressure pumps</a:t>
            </a:r>
            <a:r>
              <a:rPr lang="en-US" sz="1100" b="0" i="0" dirty="0">
                <a:latin typeface="Arial" panose="020B0604020202020204" pitchFamily="34" charset="0"/>
                <a:cs typeface="Arial" panose="020B0604020202020204" pitchFamily="34" charset="0"/>
              </a:rPr>
              <a:t> are for oil systems where higher volume </a:t>
            </a:r>
            <a:r>
              <a:rPr lang="en-US" sz="1100" b="0" dirty="0">
                <a:latin typeface="Arial" panose="020B0604020202020204" pitchFamily="34" charset="0"/>
                <a:cs typeface="Arial" panose="020B0604020202020204" pitchFamily="34" charset="0"/>
              </a:rPr>
              <a:t>dispensing is needed to fill larger reservoirs and/or reduction in labor is expected</a:t>
            </a:r>
          </a:p>
          <a:p>
            <a:pPr marL="171450" indent="-171450">
              <a:buFontTx/>
              <a:buChar char="-"/>
            </a:pPr>
            <a:r>
              <a:rPr lang="en-US" sz="1100" b="1" baseline="0" dirty="0">
                <a:latin typeface="Arial" panose="020B0604020202020204" pitchFamily="34" charset="0"/>
                <a:cs typeface="Arial" panose="020B0604020202020204" pitchFamily="34" charset="0"/>
              </a:rPr>
              <a:t>Lion 3:1 ratio pump</a:t>
            </a:r>
            <a:r>
              <a:rPr lang="en-US" sz="1100" b="0" baseline="0" dirty="0">
                <a:latin typeface="Arial" panose="020B0604020202020204" pitchFamily="34" charset="0"/>
                <a:cs typeface="Arial" panose="020B0604020202020204" pitchFamily="34" charset="0"/>
              </a:rPr>
              <a:t> m</a:t>
            </a:r>
            <a:r>
              <a:rPr lang="en-US" sz="1100" b="0" dirty="0">
                <a:latin typeface="Arial" panose="020B0604020202020204" pitchFamily="34" charset="0"/>
                <a:cs typeface="Arial" panose="020B0604020202020204" pitchFamily="34" charset="0"/>
              </a:rPr>
              <a:t>oves large amounts of oil FAST!  Dispenses up to 32 gallons of oil</a:t>
            </a:r>
            <a:r>
              <a:rPr lang="en-US" sz="1100" b="0" baseline="0" dirty="0">
                <a:latin typeface="Arial" panose="020B0604020202020204" pitchFamily="34" charset="0"/>
                <a:cs typeface="Arial" panose="020B0604020202020204" pitchFamily="34" charset="0"/>
              </a:rPr>
              <a:t> per minute with a cycle rate of 6 cycle per gallon of fluid.</a:t>
            </a:r>
          </a:p>
          <a:p>
            <a:pPr marL="171450" indent="-171450">
              <a:buFontTx/>
              <a:buChar char="-"/>
            </a:pPr>
            <a:r>
              <a:rPr lang="en-US" sz="1100" b="1" baseline="0" dirty="0">
                <a:latin typeface="Arial" panose="020B0604020202020204" pitchFamily="34" charset="0"/>
                <a:cs typeface="Arial" panose="020B0604020202020204" pitchFamily="34" charset="0"/>
              </a:rPr>
              <a:t>Markets</a:t>
            </a:r>
            <a:r>
              <a:rPr lang="en-US" sz="1100" b="0" baseline="0" dirty="0">
                <a:latin typeface="Arial" panose="020B0604020202020204" pitchFamily="34" charset="0"/>
                <a:cs typeface="Arial" panose="020B0604020202020204" pitchFamily="34" charset="0"/>
              </a:rPr>
              <a:t> – This is a great pump for In-Plants systems, AG centers, High volume transfer </a:t>
            </a:r>
          </a:p>
        </p:txBody>
      </p:sp>
      <p:sp>
        <p:nvSpPr>
          <p:cNvPr id="4" name="Slide Number Placeholder 3"/>
          <p:cNvSpPr>
            <a:spLocks noGrp="1"/>
          </p:cNvSpPr>
          <p:nvPr>
            <p:ph type="sldNum" sz="quarter" idx="10"/>
          </p:nvPr>
        </p:nvSpPr>
        <p:spPr/>
        <p:txBody>
          <a:bodyPr/>
          <a:lstStyle/>
          <a:p>
            <a:fld id="{2A283A8E-D50E-4BD1-B60D-D2F9E932EF90}" type="slidenum">
              <a:rPr lang="en-US" smtClean="0"/>
              <a:pPr/>
              <a:t>13</a:t>
            </a:fld>
            <a:endParaRPr lang="en-US" dirty="0"/>
          </a:p>
        </p:txBody>
      </p:sp>
    </p:spTree>
    <p:extLst>
      <p:ext uri="{BB962C8B-B14F-4D97-AF65-F5344CB8AC3E}">
        <p14:creationId xmlns:p14="http://schemas.microsoft.com/office/powerpoint/2010/main" val="2839817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latin typeface="Arial Narrow"/>
                <a:cs typeface="Arial Narrow"/>
              </a:rPr>
              <a:t>- Lion Oil Pumps Lower Feature: </a:t>
            </a:r>
          </a:p>
          <a:p>
            <a:r>
              <a:rPr lang="en-US" sz="1800" b="1" dirty="0">
                <a:latin typeface="Arial Narrow"/>
                <a:cs typeface="Arial Narrow"/>
              </a:rPr>
              <a:t>- In-line design</a:t>
            </a:r>
            <a:r>
              <a:rPr lang="en-US" sz="1800" b="1" baseline="0" dirty="0">
                <a:latin typeface="Arial Narrow"/>
                <a:cs typeface="Arial Narrow"/>
              </a:rPr>
              <a:t> - </a:t>
            </a:r>
            <a:r>
              <a:rPr lang="en-US" sz="1200" dirty="0">
                <a:latin typeface="Arial Narrow"/>
                <a:cs typeface="Arial Narrow"/>
              </a:rPr>
              <a:t>the in-line configuration aligns the axis of the air motor with the plunger rod and piston assembly, the</a:t>
            </a:r>
            <a:r>
              <a:rPr lang="en-US" sz="1200" baseline="0" dirty="0">
                <a:latin typeface="Arial Narrow"/>
                <a:cs typeface="Arial Narrow"/>
              </a:rPr>
              <a:t> </a:t>
            </a:r>
            <a:r>
              <a:rPr lang="en-US" sz="1200" dirty="0">
                <a:latin typeface="Arial Narrow"/>
                <a:cs typeface="Arial Narrow"/>
              </a:rPr>
              <a:t>anti-corrosive, hardened plunger design</a:t>
            </a:r>
            <a:r>
              <a:rPr lang="en-US" sz="1200" baseline="0" dirty="0">
                <a:latin typeface="Arial Narrow"/>
                <a:cs typeface="Arial Narrow"/>
              </a:rPr>
              <a:t> provides </a:t>
            </a:r>
            <a:r>
              <a:rPr lang="en-US" sz="1200" dirty="0">
                <a:latin typeface="Arial Narrow"/>
                <a:cs typeface="Arial Narrow"/>
              </a:rPr>
              <a:t>low-friction, which minimize wear, maximize tightness and increase the packings life.</a:t>
            </a:r>
          </a:p>
          <a:p>
            <a:r>
              <a:rPr lang="en-US" sz="1800" b="1" dirty="0">
                <a:latin typeface="Arial Narrow"/>
                <a:cs typeface="Arial Narrow"/>
              </a:rPr>
              <a:t>- Stub/universal oil pump</a:t>
            </a:r>
            <a:r>
              <a:rPr lang="en-US" sz="1800" b="1" baseline="0" dirty="0">
                <a:latin typeface="Arial Narrow"/>
                <a:cs typeface="Arial Narrow"/>
              </a:rPr>
              <a:t> – </a:t>
            </a:r>
            <a:r>
              <a:rPr lang="en-US" sz="1200" dirty="0">
                <a:latin typeface="Arial Narrow"/>
                <a:cs typeface="Arial Narrow"/>
              </a:rPr>
              <a:t>Utilizes a double-Valve, stub pump tube, used for positive priming and pumping of all grades of oil.  Extensions, rigid or flexible, that screw directly into the pump inlet valve allow the pump to accommodate different size drums and tanks.</a:t>
            </a:r>
          </a:p>
          <a:p>
            <a:r>
              <a:rPr lang="en-US" sz="1800" b="1" dirty="0">
                <a:latin typeface="Arial Narrow"/>
                <a:cs typeface="Arial Narrow"/>
              </a:rPr>
              <a:t>- High quality materials - </a:t>
            </a:r>
          </a:p>
          <a:p>
            <a:r>
              <a:rPr lang="en-US" sz="1200" dirty="0">
                <a:latin typeface="Arial Narrow"/>
                <a:cs typeface="Arial Narrow"/>
              </a:rPr>
              <a:t>• Aluminum die-cast air motor with hard anodized aluminum cylinder.</a:t>
            </a:r>
          </a:p>
          <a:p>
            <a:r>
              <a:rPr lang="en-US" sz="1200" dirty="0">
                <a:latin typeface="Arial Narrow"/>
                <a:cs typeface="Arial Narrow"/>
              </a:rPr>
              <a:t>• Light weight drive piston.</a:t>
            </a:r>
          </a:p>
          <a:p>
            <a:r>
              <a:rPr lang="en-US" sz="1200" dirty="0">
                <a:latin typeface="Arial Narrow"/>
                <a:cs typeface="Arial Narrow"/>
              </a:rPr>
              <a:t>• High tensile </a:t>
            </a:r>
            <a:r>
              <a:rPr lang="en-US" sz="1200" b="1" i="1" dirty="0">
                <a:solidFill>
                  <a:schemeClr val="accent1"/>
                </a:solidFill>
                <a:latin typeface="Arial Narrow"/>
                <a:cs typeface="Arial Narrow"/>
              </a:rPr>
              <a:t>hard-chrome plated steel on fluid plunger rod</a:t>
            </a:r>
            <a:r>
              <a:rPr lang="en-US" sz="1200" dirty="0">
                <a:latin typeface="Arial Narrow"/>
                <a:cs typeface="Arial Narrow"/>
              </a:rPr>
              <a:t>.</a:t>
            </a:r>
          </a:p>
          <a:p>
            <a:r>
              <a:rPr lang="en-US" sz="1200" dirty="0">
                <a:latin typeface="Arial Narrow"/>
                <a:cs typeface="Arial Narrow"/>
              </a:rPr>
              <a:t>• “U-cup” polyurethane (oil) packings.</a:t>
            </a:r>
          </a:p>
          <a:p>
            <a:r>
              <a:rPr lang="en-US" sz="1200" dirty="0">
                <a:latin typeface="Arial Narrow"/>
                <a:cs typeface="Arial Narrow"/>
              </a:rPr>
              <a:t>• </a:t>
            </a:r>
            <a:r>
              <a:rPr lang="en-US" sz="1200" b="1" i="1" dirty="0">
                <a:solidFill>
                  <a:schemeClr val="accent1"/>
                </a:solidFill>
                <a:latin typeface="Arial Narrow"/>
                <a:cs typeface="Arial Narrow"/>
              </a:rPr>
              <a:t>Cast iron outlet body</a:t>
            </a:r>
            <a:r>
              <a:rPr lang="en-US" sz="1200" dirty="0">
                <a:latin typeface="Arial Narrow"/>
                <a:cs typeface="Arial Narrow"/>
              </a:rPr>
              <a:t>.</a:t>
            </a:r>
          </a:p>
          <a:p>
            <a:r>
              <a:rPr lang="en-US" sz="1200" dirty="0">
                <a:latin typeface="Arial Narrow"/>
                <a:cs typeface="Arial Narrow"/>
              </a:rPr>
              <a:t>• </a:t>
            </a:r>
            <a:r>
              <a:rPr lang="en-US" sz="1200" b="1" i="1" dirty="0">
                <a:solidFill>
                  <a:schemeClr val="accent1"/>
                </a:solidFill>
                <a:latin typeface="Arial Narrow"/>
                <a:cs typeface="Arial Narrow"/>
              </a:rPr>
              <a:t>Thick-wall polished  tube</a:t>
            </a:r>
            <a:r>
              <a:rPr lang="en-US" sz="1200" dirty="0">
                <a:latin typeface="Arial Narrow"/>
                <a:cs typeface="Arial Narrow"/>
              </a:rPr>
              <a:t>.</a:t>
            </a:r>
          </a:p>
          <a:p>
            <a:r>
              <a:rPr lang="en-US" sz="1200" dirty="0">
                <a:latin typeface="Arial Narrow"/>
                <a:cs typeface="Arial Narrow"/>
              </a:rPr>
              <a:t>• Barrel, piston and prime valve made of </a:t>
            </a:r>
            <a:r>
              <a:rPr lang="en-US" sz="1200" b="1" i="1" dirty="0">
                <a:solidFill>
                  <a:schemeClr val="accent1"/>
                </a:solidFill>
                <a:latin typeface="Arial Narrow"/>
                <a:cs typeface="Arial Narrow"/>
              </a:rPr>
              <a:t>hardened, precision fitted, ground steel</a:t>
            </a:r>
            <a:r>
              <a:rPr lang="en-US" sz="1200" dirty="0">
                <a:latin typeface="Arial Narrow"/>
                <a:cs typeface="Arial Narrow"/>
              </a:rPr>
              <a:t> for perfect seal and long life of grease pumps.</a:t>
            </a:r>
          </a:p>
          <a:p>
            <a:r>
              <a:rPr lang="en-US" sz="1200" dirty="0">
                <a:latin typeface="Arial Narrow"/>
                <a:cs typeface="Arial Narrow"/>
              </a:rPr>
              <a:t>• Piston and inlet valves made of hardened steel and polyurethane</a:t>
            </a:r>
          </a:p>
          <a:p>
            <a:r>
              <a:rPr lang="en-US" sz="1200" dirty="0">
                <a:latin typeface="Arial Narrow"/>
                <a:cs typeface="Arial Narrow"/>
              </a:rPr>
              <a:t>piston packing on oil pumps.</a:t>
            </a:r>
          </a:p>
        </p:txBody>
      </p:sp>
      <p:sp>
        <p:nvSpPr>
          <p:cNvPr id="4" name="Slide Number Placeholder 3"/>
          <p:cNvSpPr>
            <a:spLocks noGrp="1"/>
          </p:cNvSpPr>
          <p:nvPr>
            <p:ph type="sldNum" sz="quarter" idx="10"/>
          </p:nvPr>
        </p:nvSpPr>
        <p:spPr/>
        <p:txBody>
          <a:bodyPr/>
          <a:lstStyle/>
          <a:p>
            <a:fld id="{2A283A8E-D50E-4BD1-B60D-D2F9E932EF90}" type="slidenum">
              <a:rPr lang="en-US" smtClean="0"/>
              <a:pPr/>
              <a:t>14</a:t>
            </a:fld>
            <a:endParaRPr lang="en-US" dirty="0"/>
          </a:p>
        </p:txBody>
      </p:sp>
    </p:spTree>
    <p:extLst>
      <p:ext uri="{BB962C8B-B14F-4D97-AF65-F5344CB8AC3E}">
        <p14:creationId xmlns:p14="http://schemas.microsoft.com/office/powerpoint/2010/main" val="132874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latin typeface="Arial Narrow"/>
                <a:cs typeface="Arial Narrow"/>
              </a:rPr>
              <a:t>Lion Oil Pumps Lower Feature: </a:t>
            </a:r>
          </a:p>
          <a:p>
            <a:r>
              <a:rPr lang="en-US" sz="1800" b="1" dirty="0">
                <a:latin typeface="Arial Narrow"/>
                <a:cs typeface="Arial Narrow"/>
              </a:rPr>
              <a:t>- In-line design</a:t>
            </a:r>
            <a:r>
              <a:rPr lang="en-US" sz="1800" b="1" baseline="0" dirty="0">
                <a:latin typeface="Arial Narrow"/>
                <a:cs typeface="Arial Narrow"/>
              </a:rPr>
              <a:t> - </a:t>
            </a:r>
            <a:r>
              <a:rPr lang="en-US" sz="1200" dirty="0">
                <a:latin typeface="Arial Narrow"/>
                <a:cs typeface="Arial Narrow"/>
              </a:rPr>
              <a:t>the in-line configuration aligns the axis of the air motor with the plunger rod and piston assembly, the</a:t>
            </a:r>
            <a:r>
              <a:rPr lang="en-US" sz="1200" baseline="0" dirty="0">
                <a:latin typeface="Arial Narrow"/>
                <a:cs typeface="Arial Narrow"/>
              </a:rPr>
              <a:t> </a:t>
            </a:r>
            <a:r>
              <a:rPr lang="en-US" sz="1200" dirty="0">
                <a:latin typeface="Arial Narrow"/>
                <a:cs typeface="Arial Narrow"/>
              </a:rPr>
              <a:t>anti-corrosive, hardened plunger design</a:t>
            </a:r>
            <a:r>
              <a:rPr lang="en-US" sz="1200" baseline="0" dirty="0">
                <a:latin typeface="Arial Narrow"/>
                <a:cs typeface="Arial Narrow"/>
              </a:rPr>
              <a:t> provides </a:t>
            </a:r>
            <a:r>
              <a:rPr lang="en-US" sz="1200" dirty="0">
                <a:latin typeface="Arial Narrow"/>
                <a:cs typeface="Arial Narrow"/>
              </a:rPr>
              <a:t>low-friction, which minimize wear, maximize tightness and increase the packings life.</a:t>
            </a:r>
          </a:p>
          <a:p>
            <a:r>
              <a:rPr lang="en-US" sz="1800" b="1" dirty="0">
                <a:latin typeface="Arial Narrow"/>
                <a:cs typeface="Arial Narrow"/>
              </a:rPr>
              <a:t>- Stub/universal oil pump</a:t>
            </a:r>
            <a:r>
              <a:rPr lang="en-US" sz="1800" b="1" baseline="0" dirty="0">
                <a:latin typeface="Arial Narrow"/>
                <a:cs typeface="Arial Narrow"/>
              </a:rPr>
              <a:t> – </a:t>
            </a:r>
            <a:r>
              <a:rPr lang="en-US" sz="1200" dirty="0">
                <a:latin typeface="Arial Narrow"/>
                <a:cs typeface="Arial Narrow"/>
              </a:rPr>
              <a:t>Utilizes a double-Valve, stub pump tube, used for positive priming and pumping of all grades of oil.  Extensions, rigid or flexible, that screw directly into the pump inlet valve allow the pump to accommodate different size drums and tanks.</a:t>
            </a:r>
          </a:p>
          <a:p>
            <a:r>
              <a:rPr lang="en-US" sz="1800" b="1" dirty="0">
                <a:latin typeface="Arial Narrow"/>
                <a:cs typeface="Arial Narrow"/>
              </a:rPr>
              <a:t>- High quality materials - </a:t>
            </a:r>
          </a:p>
          <a:p>
            <a:r>
              <a:rPr lang="en-US" sz="1200" dirty="0">
                <a:latin typeface="Arial Narrow"/>
                <a:cs typeface="Arial Narrow"/>
              </a:rPr>
              <a:t>• Aluminum die-cast air motor with hard anodized aluminum cylinder.</a:t>
            </a:r>
          </a:p>
          <a:p>
            <a:r>
              <a:rPr lang="en-US" sz="1200" dirty="0">
                <a:latin typeface="Arial Narrow"/>
                <a:cs typeface="Arial Narrow"/>
              </a:rPr>
              <a:t>• Light weight drive piston.</a:t>
            </a:r>
          </a:p>
          <a:p>
            <a:r>
              <a:rPr lang="en-US" sz="1200" dirty="0">
                <a:latin typeface="Arial Narrow"/>
                <a:cs typeface="Arial Narrow"/>
              </a:rPr>
              <a:t>• High tensile </a:t>
            </a:r>
            <a:r>
              <a:rPr lang="en-US" sz="1200" b="1" i="1" dirty="0">
                <a:solidFill>
                  <a:schemeClr val="accent1"/>
                </a:solidFill>
                <a:latin typeface="Arial Narrow"/>
                <a:cs typeface="Arial Narrow"/>
              </a:rPr>
              <a:t>hard-chrome plated steel on fluid plunger rod</a:t>
            </a:r>
            <a:r>
              <a:rPr lang="en-US" sz="1200" dirty="0">
                <a:latin typeface="Arial Narrow"/>
                <a:cs typeface="Arial Narrow"/>
              </a:rPr>
              <a:t>.</a:t>
            </a:r>
          </a:p>
          <a:p>
            <a:r>
              <a:rPr lang="en-US" sz="1200" dirty="0">
                <a:latin typeface="Arial Narrow"/>
                <a:cs typeface="Arial Narrow"/>
              </a:rPr>
              <a:t>• “U-cup” polyurethane (oil) packings.</a:t>
            </a:r>
          </a:p>
          <a:p>
            <a:r>
              <a:rPr lang="en-US" sz="1200" dirty="0">
                <a:latin typeface="Arial Narrow"/>
                <a:cs typeface="Arial Narrow"/>
              </a:rPr>
              <a:t>• </a:t>
            </a:r>
            <a:r>
              <a:rPr lang="en-US" sz="1200" b="1" i="1" dirty="0">
                <a:solidFill>
                  <a:schemeClr val="accent1"/>
                </a:solidFill>
                <a:latin typeface="Arial Narrow"/>
                <a:cs typeface="Arial Narrow"/>
              </a:rPr>
              <a:t>Cast iron outlet body</a:t>
            </a:r>
            <a:r>
              <a:rPr lang="en-US" sz="1200" dirty="0">
                <a:latin typeface="Arial Narrow"/>
                <a:cs typeface="Arial Narrow"/>
              </a:rPr>
              <a:t>.</a:t>
            </a:r>
          </a:p>
          <a:p>
            <a:r>
              <a:rPr lang="en-US" sz="1200" dirty="0">
                <a:latin typeface="Arial Narrow"/>
                <a:cs typeface="Arial Narrow"/>
              </a:rPr>
              <a:t>• </a:t>
            </a:r>
            <a:r>
              <a:rPr lang="en-US" sz="1200" b="1" i="1" dirty="0">
                <a:solidFill>
                  <a:schemeClr val="accent1"/>
                </a:solidFill>
                <a:latin typeface="Arial Narrow"/>
                <a:cs typeface="Arial Narrow"/>
              </a:rPr>
              <a:t>Thick-wall polished  tube</a:t>
            </a:r>
            <a:r>
              <a:rPr lang="en-US" sz="1200" dirty="0">
                <a:latin typeface="Arial Narrow"/>
                <a:cs typeface="Arial Narrow"/>
              </a:rPr>
              <a:t>.</a:t>
            </a:r>
          </a:p>
          <a:p>
            <a:r>
              <a:rPr lang="en-US" sz="1200" dirty="0">
                <a:latin typeface="Arial Narrow"/>
                <a:cs typeface="Arial Narrow"/>
              </a:rPr>
              <a:t>• Barrel, piston and prime valve made of </a:t>
            </a:r>
            <a:r>
              <a:rPr lang="en-US" sz="1200" b="1" i="1" dirty="0">
                <a:solidFill>
                  <a:schemeClr val="accent1"/>
                </a:solidFill>
                <a:latin typeface="Arial Narrow"/>
                <a:cs typeface="Arial Narrow"/>
              </a:rPr>
              <a:t>hardened, precision fitted, ground steel</a:t>
            </a:r>
            <a:r>
              <a:rPr lang="en-US" sz="1200" dirty="0">
                <a:latin typeface="Arial Narrow"/>
                <a:cs typeface="Arial Narrow"/>
              </a:rPr>
              <a:t> for perfect seal and long life of grease pumps.</a:t>
            </a:r>
          </a:p>
          <a:p>
            <a:r>
              <a:rPr lang="en-US" sz="1200" dirty="0">
                <a:latin typeface="Arial Narrow"/>
                <a:cs typeface="Arial Narrow"/>
              </a:rPr>
              <a:t>• Piston and inlet valves made of hardened steel and polyurethane</a:t>
            </a:r>
          </a:p>
          <a:p>
            <a:r>
              <a:rPr lang="en-US" sz="1200" dirty="0">
                <a:latin typeface="Arial Narrow"/>
                <a:cs typeface="Arial Narrow"/>
              </a:rPr>
              <a:t>piston packing on oil pumps.</a:t>
            </a:r>
          </a:p>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15</a:t>
            </a:fld>
            <a:endParaRPr lang="en-US" dirty="0"/>
          </a:p>
        </p:txBody>
      </p:sp>
    </p:spTree>
    <p:extLst>
      <p:ext uri="{BB962C8B-B14F-4D97-AF65-F5344CB8AC3E}">
        <p14:creationId xmlns:p14="http://schemas.microsoft.com/office/powerpoint/2010/main" val="307201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much air motor/piston</a:t>
            </a:r>
            <a:r>
              <a:rPr lang="en-US" baseline="0" dirty="0"/>
              <a:t> size makes a difference in cycles per gallon PLUS the Higher the Flow rate becomes VS cycles</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16</a:t>
            </a:fld>
            <a:endParaRPr lang="en-US" dirty="0"/>
          </a:p>
        </p:txBody>
      </p:sp>
    </p:spTree>
    <p:extLst>
      <p:ext uri="{BB962C8B-B14F-4D97-AF65-F5344CB8AC3E}">
        <p14:creationId xmlns:p14="http://schemas.microsoft.com/office/powerpoint/2010/main" val="592371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encabezado"/>
          <p:cNvSpPr>
            <a:spLocks noGrp="1"/>
          </p:cNvSpPr>
          <p:nvPr>
            <p:ph type="hdr" sz="quarter" idx="10"/>
          </p:nvPr>
        </p:nvSpPr>
        <p:spPr/>
        <p:txBody>
          <a:bodyPr/>
          <a:lstStyle/>
          <a:p>
            <a:r>
              <a:rPr lang="es-ES" dirty="0"/>
              <a:t>ÁREA DE FORMACIÓN</a:t>
            </a:r>
          </a:p>
        </p:txBody>
      </p:sp>
      <p:sp>
        <p:nvSpPr>
          <p:cNvPr id="6" name="5 Marcador de número de diapositiva"/>
          <p:cNvSpPr>
            <a:spLocks noGrp="1"/>
          </p:cNvSpPr>
          <p:nvPr>
            <p:ph type="sldNum" sz="quarter" idx="12"/>
          </p:nvPr>
        </p:nvSpPr>
        <p:spPr/>
        <p:txBody>
          <a:bodyPr/>
          <a:lstStyle/>
          <a:p>
            <a:fld id="{4E963B91-D607-4F27-8DFA-14E9CA5083A7}" type="slidenum">
              <a:rPr lang="es-ES" smtClean="0"/>
              <a:pPr/>
              <a:t>17</a:t>
            </a:fld>
            <a:endParaRPr lang="es-ES" dirty="0"/>
          </a:p>
        </p:txBody>
      </p:sp>
    </p:spTree>
    <p:extLst>
      <p:ext uri="{BB962C8B-B14F-4D97-AF65-F5344CB8AC3E}">
        <p14:creationId xmlns:p14="http://schemas.microsoft.com/office/powerpoint/2010/main" val="1061268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encabezado"/>
          <p:cNvSpPr>
            <a:spLocks noGrp="1"/>
          </p:cNvSpPr>
          <p:nvPr>
            <p:ph type="hdr" sz="quarter" idx="10"/>
          </p:nvPr>
        </p:nvSpPr>
        <p:spPr/>
        <p:txBody>
          <a:bodyPr/>
          <a:lstStyle/>
          <a:p>
            <a:r>
              <a:rPr lang="es-ES" dirty="0"/>
              <a:t>ÁREA DE FORMACIÓN</a:t>
            </a:r>
          </a:p>
        </p:txBody>
      </p:sp>
      <p:sp>
        <p:nvSpPr>
          <p:cNvPr id="6" name="5 Marcador de número de diapositiva"/>
          <p:cNvSpPr>
            <a:spLocks noGrp="1"/>
          </p:cNvSpPr>
          <p:nvPr>
            <p:ph type="sldNum" sz="quarter" idx="12"/>
          </p:nvPr>
        </p:nvSpPr>
        <p:spPr/>
        <p:txBody>
          <a:bodyPr/>
          <a:lstStyle/>
          <a:p>
            <a:fld id="{4E963B91-D607-4F27-8DFA-14E9CA5083A7}" type="slidenum">
              <a:rPr lang="es-ES" smtClean="0"/>
              <a:pPr/>
              <a:t>18</a:t>
            </a:fld>
            <a:endParaRPr lang="es-ES" dirty="0"/>
          </a:p>
        </p:txBody>
      </p:sp>
    </p:spTree>
    <p:extLst>
      <p:ext uri="{BB962C8B-B14F-4D97-AF65-F5344CB8AC3E}">
        <p14:creationId xmlns:p14="http://schemas.microsoft.com/office/powerpoint/2010/main" val="234458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a:t>
            </a:r>
            <a:r>
              <a:rPr lang="en-US" baseline="0" dirty="0"/>
              <a:t> line of portable and stationary grease dispense products.</a:t>
            </a:r>
          </a:p>
          <a:p>
            <a:r>
              <a:rPr lang="en-US" baseline="0" dirty="0"/>
              <a:t>All of our grease pumps are priming piston. Describe how a priming piston works</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21</a:t>
            </a:fld>
            <a:endParaRPr lang="en-US" dirty="0"/>
          </a:p>
        </p:txBody>
      </p:sp>
    </p:spTree>
    <p:extLst>
      <p:ext uri="{BB962C8B-B14F-4D97-AF65-F5344CB8AC3E}">
        <p14:creationId xmlns:p14="http://schemas.microsoft.com/office/powerpoint/2010/main" val="413179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of the slots on the foot of the pump and how these</a:t>
            </a:r>
            <a:r>
              <a:rPr lang="en-US" baseline="0" dirty="0"/>
              <a:t> slots allow the grease to enter into the pump.  Reason we mention this is that for the fixed follower plate outfit you have to pay close attention to how you fasten the follower plate to the bottom of the pump.  If not assembled properly you can clamp down on the pump rod or block the slots.  When assembling the follower it should be flush to bottom of foot and set screws should be on the body of the foot valve.</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22</a:t>
            </a:fld>
            <a:endParaRPr lang="en-US" dirty="0"/>
          </a:p>
        </p:txBody>
      </p:sp>
    </p:spTree>
    <p:extLst>
      <p:ext uri="{BB962C8B-B14F-4D97-AF65-F5344CB8AC3E}">
        <p14:creationId xmlns:p14="http://schemas.microsoft.com/office/powerpoint/2010/main" val="193332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system components</a:t>
            </a:r>
          </a:p>
          <a:p>
            <a:pPr marL="177851" indent="-177851">
              <a:buFontTx/>
              <a:buChar char="-"/>
            </a:pPr>
            <a:r>
              <a:rPr lang="en-US" dirty="0"/>
              <a:t>“Follow</a:t>
            </a:r>
            <a:r>
              <a:rPr lang="en-US" baseline="0" dirty="0"/>
              <a:t> the oil trail” from pump inlet to dispense and everything in between.</a:t>
            </a:r>
          </a:p>
          <a:p>
            <a:pPr marL="177851" indent="-177851">
              <a:buFontTx/>
              <a:buChar char="-"/>
            </a:pPr>
            <a:r>
              <a:rPr lang="en-US" baseline="0" dirty="0"/>
              <a:t>Short discussion on each critical point and the potential issues that can occur.</a:t>
            </a:r>
          </a:p>
          <a:p>
            <a:pPr marL="177851" indent="-177851">
              <a:buFontTx/>
              <a:buChar char="-"/>
            </a:pPr>
            <a:r>
              <a:rPr lang="en-US" baseline="0" dirty="0"/>
              <a:t>Large % of failures occur due to improper installation or sizing of the down tube and inlet value.</a:t>
            </a:r>
          </a:p>
          <a:p>
            <a:pPr marL="177851" indent="-177851">
              <a:buFontTx/>
              <a:buChar char="-"/>
            </a:pPr>
            <a:r>
              <a:rPr lang="en-US" baseline="0" dirty="0"/>
              <a:t>The selection of the correct pipe size becomes more critical in large systems with higher flow requirements.</a:t>
            </a:r>
          </a:p>
          <a:p>
            <a:pPr marL="177851" indent="-177851">
              <a:buFontTx/>
              <a:buChar char="-"/>
            </a:pPr>
            <a:r>
              <a:rPr lang="en-US" baseline="0" dirty="0"/>
              <a:t>Proper tip selection to match the application and flow requirements.</a:t>
            </a:r>
          </a:p>
          <a:p>
            <a:pPr marL="177851" indent="-177851">
              <a:buFontTx/>
              <a:buChar char="-"/>
            </a:pPr>
            <a:r>
              <a:rPr lang="en-US" baseline="0" dirty="0"/>
              <a:t>FIC will be discussed in depth later in the presentation.</a:t>
            </a:r>
          </a:p>
        </p:txBody>
      </p:sp>
      <p:sp>
        <p:nvSpPr>
          <p:cNvPr id="4" name="Slide Number Placeholder 3"/>
          <p:cNvSpPr>
            <a:spLocks noGrp="1"/>
          </p:cNvSpPr>
          <p:nvPr>
            <p:ph type="sldNum" sz="quarter" idx="10"/>
          </p:nvPr>
        </p:nvSpPr>
        <p:spPr/>
        <p:txBody>
          <a:bodyPr/>
          <a:lstStyle/>
          <a:p>
            <a:fld id="{B83E139F-C723-451A-8ACF-E5F454597A6B}" type="slidenum">
              <a:rPr lang="en-US" smtClean="0"/>
              <a:pPr/>
              <a:t>3</a:t>
            </a:fld>
            <a:endParaRPr lang="en-US" dirty="0"/>
          </a:p>
        </p:txBody>
      </p:sp>
    </p:spTree>
    <p:extLst>
      <p:ext uri="{BB962C8B-B14F-4D97-AF65-F5344CB8AC3E}">
        <p14:creationId xmlns:p14="http://schemas.microsoft.com/office/powerpoint/2010/main" val="4166032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you the visual picture of the complete range of grease and the varies viscosities we encounter. </a:t>
            </a:r>
          </a:p>
          <a:p>
            <a:r>
              <a:rPr lang="en-US" baseline="0" dirty="0"/>
              <a:t>Its </a:t>
            </a:r>
            <a:r>
              <a:rPr lang="en-US" b="1" u="sng" baseline="0" dirty="0"/>
              <a:t>critical</a:t>
            </a:r>
            <a:r>
              <a:rPr lang="en-US" baseline="0" dirty="0"/>
              <a:t> to understand what type and grade of grease you will be pumping. </a:t>
            </a:r>
          </a:p>
          <a:p>
            <a:r>
              <a:rPr lang="en-US" baseline="0" dirty="0"/>
              <a:t>Today we can pump up to a #3 grease with an inductor pump.</a:t>
            </a:r>
          </a:p>
          <a:p>
            <a:r>
              <a:rPr lang="en-US" baseline="0" dirty="0"/>
              <a:t>#2 grease is the normal grease in automotive applications. </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23</a:t>
            </a:fld>
            <a:endParaRPr lang="en-US" dirty="0"/>
          </a:p>
        </p:txBody>
      </p:sp>
    </p:spTree>
    <p:extLst>
      <p:ext uri="{BB962C8B-B14F-4D97-AF65-F5344CB8AC3E}">
        <p14:creationId xmlns:p14="http://schemas.microsoft.com/office/powerpoint/2010/main" val="1409743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flow and distance are the most critical</a:t>
            </a:r>
            <a:r>
              <a:rPr lang="en-US" baseline="0" dirty="0"/>
              <a:t> factors to know and understand.</a:t>
            </a:r>
          </a:p>
          <a:p>
            <a:r>
              <a:rPr lang="en-US" baseline="0" dirty="0"/>
              <a:t>Do you want pressure or volume? Pumping grease is a balancing act between the two. For zerk fittings you need pressure and for 5</a:t>
            </a:r>
            <a:r>
              <a:rPr lang="en-US" baseline="30000" dirty="0"/>
              <a:t>th</a:t>
            </a:r>
            <a:r>
              <a:rPr lang="en-US" baseline="0" dirty="0"/>
              <a:t> wheel applications you need volume.</a:t>
            </a:r>
          </a:p>
          <a:p>
            <a:r>
              <a:rPr lang="en-US" baseline="0" dirty="0"/>
              <a:t>Grease is always in lbs. (kg) vs. oil is measured in gal (L).</a:t>
            </a:r>
          </a:p>
          <a:p>
            <a:r>
              <a:rPr lang="en-US" baseline="0" dirty="0"/>
              <a:t>Assume a 300’ horizontal run. Which illustrations requires more pressure to deliver the same volume of grease?</a:t>
            </a:r>
          </a:p>
          <a:p>
            <a:r>
              <a:rPr lang="en-US" baseline="0" dirty="0"/>
              <a:t>Answer – System A . Greater pressure loss over the entire 300’ vs. the pressure loss over half the distance in system B</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24</a:t>
            </a:fld>
            <a:endParaRPr lang="en-US" dirty="0"/>
          </a:p>
        </p:txBody>
      </p:sp>
    </p:spTree>
    <p:extLst>
      <p:ext uri="{BB962C8B-B14F-4D97-AF65-F5344CB8AC3E}">
        <p14:creationId xmlns:p14="http://schemas.microsoft.com/office/powerpoint/2010/main" val="1856148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thixotropic</a:t>
            </a:r>
            <a:r>
              <a:rPr lang="en-US" baseline="0" dirty="0"/>
              <a:t> defines grease…the colder it gets the thicker it becomes and the more difficult it is to pump.</a:t>
            </a:r>
          </a:p>
          <a:p>
            <a:r>
              <a:rPr lang="en-US" baseline="0" dirty="0"/>
              <a:t>Worst case scenario – Mobile lube truck operator driving a lube truck in the middle of winter in International Falls, MN. </a:t>
            </a:r>
          </a:p>
          <a:p>
            <a:r>
              <a:rPr lang="en-US" baseline="0" dirty="0"/>
              <a:t>The information regarding grease pump failures was compiled through several years of warranty data. </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25</a:t>
            </a:fld>
            <a:endParaRPr lang="en-US" dirty="0"/>
          </a:p>
        </p:txBody>
      </p:sp>
    </p:spTree>
    <p:extLst>
      <p:ext uri="{BB962C8B-B14F-4D97-AF65-F5344CB8AC3E}">
        <p14:creationId xmlns:p14="http://schemas.microsoft.com/office/powerpoint/2010/main" val="3088759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for the distributor to conduct a formal training session with the service technicians at the time of system start-up to review all of this information. Be proactive and save yourself a lot of headaches and phone calls.</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26</a:t>
            </a:fld>
            <a:endParaRPr lang="en-US" dirty="0"/>
          </a:p>
        </p:txBody>
      </p:sp>
    </p:spTree>
    <p:extLst>
      <p:ext uri="{BB962C8B-B14F-4D97-AF65-F5344CB8AC3E}">
        <p14:creationId xmlns:p14="http://schemas.microsoft.com/office/powerpoint/2010/main" val="417194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for the distributor to conduct a formal training session with the service technicians at the time of system start-up to review all of this information. Be proactive and save yourself a lot of headaches and phone calls.</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27</a:t>
            </a:fld>
            <a:endParaRPr lang="en-US" dirty="0"/>
          </a:p>
        </p:txBody>
      </p:sp>
    </p:spTree>
    <p:extLst>
      <p:ext uri="{BB962C8B-B14F-4D97-AF65-F5344CB8AC3E}">
        <p14:creationId xmlns:p14="http://schemas.microsoft.com/office/powerpoint/2010/main" val="417194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Lynx</a:t>
            </a:r>
            <a:r>
              <a:rPr lang="en-US" baseline="0" dirty="0"/>
              <a:t> </a:t>
            </a:r>
            <a:r>
              <a:rPr lang="en-US" b="1" baseline="0" dirty="0"/>
              <a:t>2.75” dia. / 55:1 ratio </a:t>
            </a:r>
            <a:r>
              <a:rPr lang="en-US" baseline="0" dirty="0"/>
              <a:t>pump is primarily used for </a:t>
            </a:r>
            <a:r>
              <a:rPr lang="en-US" b="1" baseline="0" dirty="0"/>
              <a:t>single point dispensing</a:t>
            </a:r>
            <a:r>
              <a:rPr lang="en-US" baseline="0" dirty="0"/>
              <a:t> and is ideal for low volume users.  The Lynx pump is a double action, positive displacement pump capable of delivering up to </a:t>
            </a:r>
            <a:r>
              <a:rPr lang="en-US" b="1" baseline="0" dirty="0"/>
              <a:t>1.2 lbs. per minute @ 318 cycles per lb.</a:t>
            </a:r>
            <a:r>
              <a:rPr lang="en-US" baseline="0" dirty="0"/>
              <a:t>.  Review cycles per pound as you move forward when comparing the Lynx VS Panther VS Lion 40:1 and speak to the much slower cycle rate as the motor /piston size increases. </a:t>
            </a:r>
          </a:p>
          <a:p>
            <a:r>
              <a:rPr lang="en-US" baseline="0" dirty="0"/>
              <a:t>Speak to accessories on next page of catalog – outfits, carts, dolly’s.</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28</a:t>
            </a:fld>
            <a:endParaRPr lang="en-US" dirty="0"/>
          </a:p>
        </p:txBody>
      </p:sp>
    </p:spTree>
    <p:extLst>
      <p:ext uri="{BB962C8B-B14F-4D97-AF65-F5344CB8AC3E}">
        <p14:creationId xmlns:p14="http://schemas.microsoft.com/office/powerpoint/2010/main" val="3945368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Panther </a:t>
            </a:r>
            <a:r>
              <a:rPr lang="en-US" b="1" baseline="0" dirty="0"/>
              <a:t>2.5” dia. / 50:1 ratio </a:t>
            </a:r>
            <a:r>
              <a:rPr lang="en-US" baseline="0" dirty="0"/>
              <a:t>designed for lower volume user up to </a:t>
            </a:r>
            <a:r>
              <a:rPr lang="en-US" b="1" baseline="0" dirty="0"/>
              <a:t>2 dispense points</a:t>
            </a:r>
            <a:r>
              <a:rPr lang="en-US" baseline="0" dirty="0"/>
              <a:t>.  The Panther pump is a double action, positive displacement pump capable of delivering up to </a:t>
            </a:r>
            <a:r>
              <a:rPr lang="en-US" b="1" baseline="0" dirty="0"/>
              <a:t>3.4 lbs. per minute at 70 cycles per lb..</a:t>
            </a:r>
            <a:r>
              <a:rPr lang="en-US" baseline="0" dirty="0"/>
              <a:t>  Speak to accessories on next page of catalog – outfits, carts, dolly’s.</a:t>
            </a:r>
            <a:endParaRPr lang="en-US" dirty="0"/>
          </a:p>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29</a:t>
            </a:fld>
            <a:endParaRPr lang="en-US" dirty="0"/>
          </a:p>
        </p:txBody>
      </p:sp>
    </p:spTree>
    <p:extLst>
      <p:ext uri="{BB962C8B-B14F-4D97-AF65-F5344CB8AC3E}">
        <p14:creationId xmlns:p14="http://schemas.microsoft.com/office/powerpoint/2010/main" val="2585199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Lion</a:t>
            </a:r>
            <a:r>
              <a:rPr lang="en-US" baseline="0" dirty="0"/>
              <a:t> </a:t>
            </a:r>
            <a:r>
              <a:rPr lang="en-US" b="1" baseline="0" dirty="0"/>
              <a:t>4.5”</a:t>
            </a:r>
            <a:r>
              <a:rPr lang="en-US" baseline="0" dirty="0"/>
              <a:t> dia. / </a:t>
            </a:r>
            <a:r>
              <a:rPr lang="en-US" b="1" baseline="0" dirty="0"/>
              <a:t>40:1</a:t>
            </a:r>
            <a:r>
              <a:rPr lang="en-US" baseline="0" dirty="0"/>
              <a:t> ratio is designed for </a:t>
            </a:r>
            <a:r>
              <a:rPr lang="en-US" b="1" baseline="0" dirty="0"/>
              <a:t>higher volume</a:t>
            </a:r>
            <a:r>
              <a:rPr lang="en-US" baseline="0" dirty="0"/>
              <a:t> and up to </a:t>
            </a:r>
            <a:r>
              <a:rPr lang="en-US" b="1" baseline="0" dirty="0"/>
              <a:t>4 dispense points</a:t>
            </a:r>
            <a:r>
              <a:rPr lang="en-US" baseline="0" dirty="0"/>
              <a:t>.  The Lion pump is a double action, positive displacement pump capable of delivering up to </a:t>
            </a:r>
            <a:r>
              <a:rPr lang="en-US" b="1" baseline="0" dirty="0"/>
              <a:t>24 lbs. per minute at 10 cycles per lb..</a:t>
            </a:r>
            <a:r>
              <a:rPr lang="en-US" baseline="0" dirty="0"/>
              <a:t>  Speak to accessories at the end of the Lion pump section of catalog.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many cases the end user is not so much interested in pressure but what is needed is flow.  Many in trucking industry use these pumps for greasing the fifth wheel on truck.  So flow rate is more important!</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30</a:t>
            </a:fld>
            <a:endParaRPr lang="en-US" dirty="0"/>
          </a:p>
        </p:txBody>
      </p:sp>
    </p:spTree>
    <p:extLst>
      <p:ext uri="{BB962C8B-B14F-4D97-AF65-F5344CB8AC3E}">
        <p14:creationId xmlns:p14="http://schemas.microsoft.com/office/powerpoint/2010/main" val="286162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Lion</a:t>
            </a:r>
            <a:r>
              <a:rPr lang="en-US" baseline="0" dirty="0"/>
              <a:t> </a:t>
            </a:r>
            <a:r>
              <a:rPr lang="en-US" b="1" baseline="0" dirty="0"/>
              <a:t>4.5”</a:t>
            </a:r>
            <a:r>
              <a:rPr lang="en-US" baseline="0" dirty="0"/>
              <a:t> dia. / </a:t>
            </a:r>
            <a:r>
              <a:rPr lang="en-US" b="1" baseline="0" dirty="0"/>
              <a:t>70:1</a:t>
            </a:r>
            <a:r>
              <a:rPr lang="en-US" baseline="0" dirty="0"/>
              <a:t> ratio is designed for when </a:t>
            </a:r>
            <a:r>
              <a:rPr lang="en-US" b="1" baseline="0" dirty="0"/>
              <a:t>Higher pressure</a:t>
            </a:r>
            <a:r>
              <a:rPr lang="en-US" baseline="0" dirty="0"/>
              <a:t> is needed for </a:t>
            </a:r>
            <a:r>
              <a:rPr lang="en-US" b="1" baseline="0" dirty="0"/>
              <a:t>heavier grade of Grease and/or very long distance</a:t>
            </a:r>
            <a:r>
              <a:rPr lang="en-US" baseline="0" dirty="0"/>
              <a:t> to furthest dispense point.  Good for up to 4 simultaneous dispense points.  The Lion pump is a double action, positive displacement pump capable of delivering up to </a:t>
            </a:r>
            <a:r>
              <a:rPr lang="en-US" b="1" baseline="0" dirty="0"/>
              <a:t>16 lbs. per minute at 17 cycles per lb..</a:t>
            </a:r>
            <a:r>
              <a:rPr lang="en-US" baseline="0" dirty="0"/>
              <a:t>  Speak to accessories at the end of the Lion pump section of catalog.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many cases the end user is not so much interested in pressure but if this pump is needed it will be because additional pressure is required.  Be sure to verify the excess pressure need!</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31</a:t>
            </a:fld>
            <a:endParaRPr lang="en-US" dirty="0"/>
          </a:p>
        </p:txBody>
      </p:sp>
    </p:spTree>
    <p:extLst>
      <p:ext uri="{BB962C8B-B14F-4D97-AF65-F5344CB8AC3E}">
        <p14:creationId xmlns:p14="http://schemas.microsoft.com/office/powerpoint/2010/main" val="1349787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Lion</a:t>
            </a:r>
            <a:r>
              <a:rPr lang="en-US" baseline="0" dirty="0"/>
              <a:t> </a:t>
            </a:r>
            <a:r>
              <a:rPr lang="en-US" b="1" baseline="0" dirty="0"/>
              <a:t>6.0”</a:t>
            </a:r>
            <a:r>
              <a:rPr lang="en-US" baseline="0" dirty="0"/>
              <a:t> dia. / </a:t>
            </a:r>
            <a:r>
              <a:rPr lang="en-US" b="1" baseline="0" dirty="0"/>
              <a:t>80:1</a:t>
            </a:r>
            <a:r>
              <a:rPr lang="en-US" baseline="0" dirty="0"/>
              <a:t> ratio is designed for when </a:t>
            </a:r>
            <a:r>
              <a:rPr lang="en-US" b="1" baseline="0" dirty="0"/>
              <a:t>Higher pressure</a:t>
            </a:r>
            <a:r>
              <a:rPr lang="en-US" baseline="0" dirty="0"/>
              <a:t> is needed for </a:t>
            </a:r>
            <a:r>
              <a:rPr lang="en-US" b="1" baseline="0" dirty="0"/>
              <a:t>heavier grades of Grease and/or very long distance</a:t>
            </a:r>
            <a:r>
              <a:rPr lang="en-US" baseline="0" dirty="0"/>
              <a:t> to furthest dispense point.  Good for up to 4 simultaneous dispense points.  The Lion pump is a double action, positive displacement pump capable of delivering up to </a:t>
            </a:r>
            <a:r>
              <a:rPr lang="en-US" b="1" baseline="0" dirty="0"/>
              <a:t>18 lbs. per minute at 11 cycles per lb..</a:t>
            </a:r>
            <a:r>
              <a:rPr lang="en-US" baseline="0" dirty="0"/>
              <a:t>  Speak to accessories at the end of the Lion pump section of catalog.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many cases the end user is not so much interested in pressure but if this pump is needed it will be because additional pressure is required.  Be sure to verify the excess pressure need!</a:t>
            </a:r>
            <a:endParaRPr lang="en-US" dirty="0"/>
          </a:p>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32</a:t>
            </a:fld>
            <a:endParaRPr lang="en-US" dirty="0"/>
          </a:p>
        </p:txBody>
      </p:sp>
    </p:spTree>
    <p:extLst>
      <p:ext uri="{BB962C8B-B14F-4D97-AF65-F5344CB8AC3E}">
        <p14:creationId xmlns:p14="http://schemas.microsoft.com/office/powerpoint/2010/main" val="367404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Describe</a:t>
            </a:r>
            <a:r>
              <a:rPr lang="en-US" baseline="0" dirty="0"/>
              <a:t> the parts of the pumps and explain the bullet points utilizing the illustration on page</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4</a:t>
            </a:fld>
            <a:endParaRPr lang="en-US" dirty="0"/>
          </a:p>
        </p:txBody>
      </p:sp>
    </p:spTree>
    <p:extLst>
      <p:ext uri="{BB962C8B-B14F-4D97-AF65-F5344CB8AC3E}">
        <p14:creationId xmlns:p14="http://schemas.microsoft.com/office/powerpoint/2010/main" val="2055376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Lion</a:t>
            </a:r>
            <a:r>
              <a:rPr lang="en-US" baseline="0" dirty="0"/>
              <a:t> </a:t>
            </a:r>
            <a:r>
              <a:rPr lang="en-US" b="1" baseline="0" dirty="0"/>
              <a:t>6.0”</a:t>
            </a:r>
            <a:r>
              <a:rPr lang="en-US" baseline="0" dirty="0"/>
              <a:t> dia. / </a:t>
            </a:r>
            <a:r>
              <a:rPr lang="en-US" b="1" baseline="0" dirty="0"/>
              <a:t>12:1</a:t>
            </a:r>
            <a:r>
              <a:rPr lang="en-US" baseline="0" dirty="0"/>
              <a:t> ratio is designed for </a:t>
            </a:r>
            <a:r>
              <a:rPr lang="en-US" b="1" baseline="0" dirty="0"/>
              <a:t>High volume transfer of grease</a:t>
            </a:r>
            <a:r>
              <a:rPr lang="en-US" baseline="0" dirty="0"/>
              <a:t>. This 12:1 pump is available on the double post RAM and is great for the transfer of grease.  Think about your distributors/oil marketers that are filling pails/totes from drums or filling from a totes to drums/pails.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Lion pump is a double action, positive displacement pump capable of delivering up to </a:t>
            </a:r>
            <a:r>
              <a:rPr lang="en-US" b="1" baseline="0" dirty="0"/>
              <a:t>88 lbs. per minute at 2 cycles per lb..</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many cases the end user is not so much interested in pressure but if this pump is needed it will be because additional pressure is required.  Be sure to verify the excess pressure need!</a:t>
            </a:r>
            <a:endParaRPr lang="en-US" dirty="0"/>
          </a:p>
          <a:p>
            <a:r>
              <a:rPr lang="en-US" baseline="0" dirty="0"/>
              <a:t>Speak to accessories at the end of the Lion pump section of catalog. </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33</a:t>
            </a:fld>
            <a:endParaRPr lang="en-US" dirty="0"/>
          </a:p>
        </p:txBody>
      </p:sp>
    </p:spTree>
    <p:extLst>
      <p:ext uri="{BB962C8B-B14F-4D97-AF65-F5344CB8AC3E}">
        <p14:creationId xmlns:p14="http://schemas.microsoft.com/office/powerpoint/2010/main" val="3897250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Lion</a:t>
            </a:r>
            <a:r>
              <a:rPr lang="en-US" baseline="0" dirty="0"/>
              <a:t> </a:t>
            </a:r>
            <a:r>
              <a:rPr lang="en-US" b="1" baseline="0" dirty="0"/>
              <a:t>4.5”</a:t>
            </a:r>
            <a:r>
              <a:rPr lang="en-US" baseline="0" dirty="0"/>
              <a:t> dia. / </a:t>
            </a:r>
            <a:r>
              <a:rPr lang="en-US" b="1" baseline="0" dirty="0"/>
              <a:t>25:1</a:t>
            </a:r>
            <a:r>
              <a:rPr lang="en-US" baseline="0" dirty="0"/>
              <a:t> ratio is designed for </a:t>
            </a:r>
            <a:r>
              <a:rPr lang="en-US" b="1" baseline="0" dirty="0"/>
              <a:t>medium pressure/Higher volume transfer of both oil and/or grease</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Lion pump is a double action, </a:t>
            </a:r>
            <a:r>
              <a:rPr lang="en-US" b="1" baseline="0" dirty="0"/>
              <a:t>double ball/positive displacement pump</a:t>
            </a:r>
            <a:r>
              <a:rPr lang="en-US" baseline="0" dirty="0"/>
              <a:t> capable of delivering up to </a:t>
            </a:r>
            <a:r>
              <a:rPr lang="en-US" b="1" baseline="0" dirty="0"/>
              <a:t>35 lbs. per minute at 6 cycles per lb..</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many cases the end user is not so much interested in pressure but if this pump is needed it will be because additional pressure is required.  Be sure to verify the excess pressure need!</a:t>
            </a:r>
            <a:endParaRPr lang="en-US" dirty="0"/>
          </a:p>
          <a:p>
            <a:r>
              <a:rPr lang="en-US" baseline="0" dirty="0"/>
              <a:t>Speak to accessories at the end of the Lion pump section of catalog. </a:t>
            </a:r>
            <a:endParaRPr lang="en-US" dirty="0"/>
          </a:p>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34</a:t>
            </a:fld>
            <a:endParaRPr lang="en-US" dirty="0"/>
          </a:p>
        </p:txBody>
      </p:sp>
    </p:spTree>
    <p:extLst>
      <p:ext uri="{BB962C8B-B14F-4D97-AF65-F5344CB8AC3E}">
        <p14:creationId xmlns:p14="http://schemas.microsoft.com/office/powerpoint/2010/main" val="3934416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The air operated pump hoist is used to lift and lower a pump making drum changes; easier, faster and SAFER! </a:t>
            </a:r>
          </a:p>
        </p:txBody>
      </p:sp>
      <p:sp>
        <p:nvSpPr>
          <p:cNvPr id="4" name="3 Marcador de encabezado"/>
          <p:cNvSpPr>
            <a:spLocks noGrp="1"/>
          </p:cNvSpPr>
          <p:nvPr>
            <p:ph type="hdr" sz="quarter" idx="10"/>
          </p:nvPr>
        </p:nvSpPr>
        <p:spPr/>
        <p:txBody>
          <a:bodyPr/>
          <a:lstStyle/>
          <a:p>
            <a:r>
              <a:rPr lang="es-ES" dirty="0"/>
              <a:t>ÁREA DE FORMACIÓN</a:t>
            </a:r>
          </a:p>
        </p:txBody>
      </p:sp>
      <p:sp>
        <p:nvSpPr>
          <p:cNvPr id="6" name="5 Marcador de número de diapositiva"/>
          <p:cNvSpPr>
            <a:spLocks noGrp="1"/>
          </p:cNvSpPr>
          <p:nvPr>
            <p:ph type="sldNum" sz="quarter" idx="12"/>
          </p:nvPr>
        </p:nvSpPr>
        <p:spPr/>
        <p:txBody>
          <a:bodyPr/>
          <a:lstStyle/>
          <a:p>
            <a:fld id="{4E963B91-D607-4F27-8DFA-14E9CA5083A7}" type="slidenum">
              <a:rPr lang="es-ES" smtClean="0"/>
              <a:pPr/>
              <a:t>35</a:t>
            </a:fld>
            <a:endParaRPr lang="es-ES" dirty="0"/>
          </a:p>
        </p:txBody>
      </p:sp>
    </p:spTree>
    <p:extLst>
      <p:ext uri="{BB962C8B-B14F-4D97-AF65-F5344CB8AC3E}">
        <p14:creationId xmlns:p14="http://schemas.microsoft.com/office/powerpoint/2010/main" val="372943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a:t>
            </a:r>
            <a:r>
              <a:rPr lang="en-US" baseline="0" dirty="0"/>
              <a:t> Lion Inductor or Fixed follower plate outfit works because the pump lower end is rigidly fixed to the follower plate and the follower plate has a single rubber lip.  The weight of the pump, pump bracket and follower plate PLUS atmospheric pressure push the assembly against the grease eliminating channeling and air pockets, keeping the grease free from contaminants, minimizing waste and aiding pump priming.</a:t>
            </a:r>
          </a:p>
          <a:p>
            <a:pPr marL="171450" indent="-171450">
              <a:buFontTx/>
              <a:buChar char="-"/>
            </a:pPr>
            <a:r>
              <a:rPr lang="en-US" baseline="0" dirty="0"/>
              <a:t>The fixed follower plate outfit has several advantages; the pump is fixed to the follower plate which makes operation for the technician easier, faster, cleaner and safer!</a:t>
            </a:r>
          </a:p>
          <a:p>
            <a:pPr marL="171450" indent="-171450">
              <a:buFontTx/>
              <a:buChar char="-"/>
            </a:pPr>
            <a:r>
              <a:rPr lang="en-US" baseline="0" dirty="0"/>
              <a:t>The system is also more efficient and instead of leaving 4-6” of expensive grease on the bottom of a drum; that will either be wasted or require someone to dig it out.  In the case that someone digs the grease out this brings up another issue of cleanliness.  If not careful you can contaminate the new grease and let debris get into the system and ultimately into the vehicle being serviced.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s-ES" dirty="0"/>
              <a:t>The air operated pump hoist is used to lift and lower a pump making drum changes; easier, faster and SAFER! </a:t>
            </a:r>
          </a:p>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36</a:t>
            </a:fld>
            <a:endParaRPr lang="en-US" dirty="0"/>
          </a:p>
        </p:txBody>
      </p:sp>
    </p:spTree>
    <p:extLst>
      <p:ext uri="{BB962C8B-B14F-4D97-AF65-F5344CB8AC3E}">
        <p14:creationId xmlns:p14="http://schemas.microsoft.com/office/powerpoint/2010/main" val="397378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a:t>
            </a:r>
            <a:r>
              <a:rPr lang="en-US" baseline="0" dirty="0"/>
              <a:t> Lion RAM outfit outfit works because the double post RAM is pressurized and the RAM is pushing with force the entire pump assembly into the grease.  The pump lower end is also rigidly fixed to the follower plate and the follower plate has a double HD rubber lip which creates a very tight seal allowing for the greater RAM pressure onto the grease.  The RAM assembly is exerting the set air pressure onto the pump, pump bracket and follower plate push the assembly against the grease eliminating channeling and air pockets, keeping the grease free from contaminants, minimizing waste and aiding pump priming.</a:t>
            </a:r>
          </a:p>
          <a:p>
            <a:pPr marL="171450" indent="-171450">
              <a:buFontTx/>
              <a:buChar char="-"/>
            </a:pPr>
            <a:r>
              <a:rPr lang="en-US" baseline="0" dirty="0"/>
              <a:t>The fixed follower plate outfit has several advantages; the pump is fixed to the follower plate which makes operation for the technician easier, faster, cleaner and safer!</a:t>
            </a:r>
          </a:p>
          <a:p>
            <a:pPr marL="171450" indent="-171450">
              <a:buFontTx/>
              <a:buChar char="-"/>
            </a:pPr>
            <a:r>
              <a:rPr lang="en-US" baseline="0" dirty="0"/>
              <a:t>The system is also more efficient and instead of leaving 4-6” of expensive grease on the bottom of a drum; that will either be wasted or require someone to dig it out.  In the case that someone digs the grease out this brings up another issue of cleanliness.  If not careful you can contaminate the new grease and let debris get into the system and ultimately into the vehicle being serviced.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s-ES" dirty="0"/>
              <a:t>The air operated pump hoist is used to lift and lower a pump making drum changes; easier, faster and SAFER! </a:t>
            </a:r>
          </a:p>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37</a:t>
            </a:fld>
            <a:endParaRPr lang="en-US" dirty="0"/>
          </a:p>
        </p:txBody>
      </p:sp>
    </p:spTree>
    <p:extLst>
      <p:ext uri="{BB962C8B-B14F-4D97-AF65-F5344CB8AC3E}">
        <p14:creationId xmlns:p14="http://schemas.microsoft.com/office/powerpoint/2010/main" val="1383103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Good illustrations</a:t>
            </a:r>
            <a:r>
              <a:rPr lang="es-ES" baseline="0" dirty="0"/>
              <a:t> above that show the difference in all three types of outfit;</a:t>
            </a:r>
          </a:p>
          <a:p>
            <a:pPr marL="228600" indent="-228600">
              <a:buAutoNum type="arabicParenR"/>
            </a:pPr>
            <a:r>
              <a:rPr lang="es-ES" baseline="0" dirty="0"/>
              <a:t>Standard follower plate </a:t>
            </a:r>
            <a:r>
              <a:rPr lang="es-ES" baseline="0" dirty="0" err="1"/>
              <a:t>outfit</a:t>
            </a:r>
            <a:r>
              <a:rPr lang="es-ES" baseline="0" dirty="0"/>
              <a:t>   </a:t>
            </a:r>
            <a:r>
              <a:rPr lang="es-ES" baseline="0" dirty="0" err="1"/>
              <a:t>left</a:t>
            </a:r>
            <a:r>
              <a:rPr lang="es-ES" baseline="0" dirty="0"/>
              <a:t> </a:t>
            </a:r>
            <a:r>
              <a:rPr lang="es-ES" baseline="0" dirty="0" err="1"/>
              <a:t>side</a:t>
            </a:r>
            <a:endParaRPr lang="es-ES" baseline="0" dirty="0"/>
          </a:p>
          <a:p>
            <a:pPr marL="228600" indent="-228600">
              <a:buAutoNum type="arabicParenR"/>
            </a:pPr>
            <a:r>
              <a:rPr lang="es-ES" baseline="0" dirty="0"/>
              <a:t>Fixed-follower plate outfit (Inductor)  </a:t>
            </a:r>
            <a:r>
              <a:rPr lang="es-ES" baseline="0" dirty="0" err="1"/>
              <a:t>middle</a:t>
            </a:r>
            <a:endParaRPr lang="es-ES" baseline="0" dirty="0"/>
          </a:p>
          <a:p>
            <a:pPr marL="228600" indent="-228600">
              <a:buAutoNum type="arabicParenR"/>
            </a:pPr>
            <a:r>
              <a:rPr lang="es-ES" baseline="0" dirty="0"/>
              <a:t>Ram outfit with added external air pressure and </a:t>
            </a:r>
            <a:r>
              <a:rPr lang="es-ES" baseline="0" dirty="0" err="1"/>
              <a:t>fixed</a:t>
            </a:r>
            <a:r>
              <a:rPr lang="es-ES" baseline="0" dirty="0"/>
              <a:t>-follower plate (Inductor)  </a:t>
            </a:r>
            <a:r>
              <a:rPr lang="es-ES" baseline="0" dirty="0" err="1"/>
              <a:t>right</a:t>
            </a:r>
            <a:r>
              <a:rPr lang="es-ES" baseline="0" dirty="0"/>
              <a:t> </a:t>
            </a:r>
            <a:r>
              <a:rPr lang="es-ES" baseline="0" dirty="0" err="1"/>
              <a:t>side</a:t>
            </a:r>
            <a:endParaRPr lang="es-ES" dirty="0"/>
          </a:p>
        </p:txBody>
      </p:sp>
      <p:sp>
        <p:nvSpPr>
          <p:cNvPr id="4" name="3 Marcador de encabezado"/>
          <p:cNvSpPr>
            <a:spLocks noGrp="1"/>
          </p:cNvSpPr>
          <p:nvPr>
            <p:ph type="hdr" sz="quarter" idx="10"/>
          </p:nvPr>
        </p:nvSpPr>
        <p:spPr/>
        <p:txBody>
          <a:bodyPr/>
          <a:lstStyle/>
          <a:p>
            <a:r>
              <a:rPr lang="es-ES" dirty="0"/>
              <a:t>ÁREA DE FORMACIÓN</a:t>
            </a:r>
          </a:p>
        </p:txBody>
      </p:sp>
      <p:sp>
        <p:nvSpPr>
          <p:cNvPr id="6" name="5 Marcador de número de diapositiva"/>
          <p:cNvSpPr>
            <a:spLocks noGrp="1"/>
          </p:cNvSpPr>
          <p:nvPr>
            <p:ph type="sldNum" sz="quarter" idx="12"/>
          </p:nvPr>
        </p:nvSpPr>
        <p:spPr/>
        <p:txBody>
          <a:bodyPr/>
          <a:lstStyle/>
          <a:p>
            <a:fld id="{4E963B91-D607-4F27-8DFA-14E9CA5083A7}" type="slidenum">
              <a:rPr lang="es-ES" smtClean="0"/>
              <a:pPr/>
              <a:t>38</a:t>
            </a:fld>
            <a:endParaRPr lang="es-ES" dirty="0"/>
          </a:p>
        </p:txBody>
      </p:sp>
    </p:spTree>
    <p:extLst>
      <p:ext uri="{BB962C8B-B14F-4D97-AF65-F5344CB8AC3E}">
        <p14:creationId xmlns:p14="http://schemas.microsoft.com/office/powerpoint/2010/main" val="674934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Some In-plant</a:t>
            </a:r>
            <a:r>
              <a:rPr lang="es-ES" baseline="0" dirty="0"/>
              <a:t> application to think about.  Good topic of disussion when speaking with Oil Marketers that sell a lot of grease</a:t>
            </a:r>
            <a:endParaRPr lang="es-ES" dirty="0"/>
          </a:p>
        </p:txBody>
      </p:sp>
      <p:sp>
        <p:nvSpPr>
          <p:cNvPr id="4" name="3 Marcador de encabezado"/>
          <p:cNvSpPr>
            <a:spLocks noGrp="1"/>
          </p:cNvSpPr>
          <p:nvPr>
            <p:ph type="hdr" sz="quarter" idx="10"/>
          </p:nvPr>
        </p:nvSpPr>
        <p:spPr/>
        <p:txBody>
          <a:bodyPr/>
          <a:lstStyle/>
          <a:p>
            <a:r>
              <a:rPr lang="es-ES" dirty="0"/>
              <a:t>ÁREA DE FORMACIÓN</a:t>
            </a:r>
          </a:p>
        </p:txBody>
      </p:sp>
      <p:sp>
        <p:nvSpPr>
          <p:cNvPr id="6" name="5 Marcador de número de diapositiva"/>
          <p:cNvSpPr>
            <a:spLocks noGrp="1"/>
          </p:cNvSpPr>
          <p:nvPr>
            <p:ph type="sldNum" sz="quarter" idx="12"/>
          </p:nvPr>
        </p:nvSpPr>
        <p:spPr/>
        <p:txBody>
          <a:bodyPr/>
          <a:lstStyle/>
          <a:p>
            <a:fld id="{4E963B91-D607-4F27-8DFA-14E9CA5083A7}" type="slidenum">
              <a:rPr lang="es-ES" smtClean="0"/>
              <a:pPr/>
              <a:t>39</a:t>
            </a:fld>
            <a:endParaRPr lang="es-ES" dirty="0"/>
          </a:p>
        </p:txBody>
      </p:sp>
    </p:spTree>
    <p:extLst>
      <p:ext uri="{BB962C8B-B14F-4D97-AF65-F5344CB8AC3E}">
        <p14:creationId xmlns:p14="http://schemas.microsoft.com/office/powerpoint/2010/main" val="197369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40</a:t>
            </a:fld>
            <a:endParaRPr lang="en-US" dirty="0"/>
          </a:p>
        </p:txBody>
      </p:sp>
    </p:spTree>
    <p:extLst>
      <p:ext uri="{BB962C8B-B14F-4D97-AF65-F5344CB8AC3E}">
        <p14:creationId xmlns:p14="http://schemas.microsoft.com/office/powerpoint/2010/main" val="1017862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AODD’s are typical used in</a:t>
            </a:r>
            <a:r>
              <a:rPr lang="en-US" baseline="0" dirty="0"/>
              <a:t> higher volume and lower pressure fluid transfer applications.</a:t>
            </a:r>
          </a:p>
          <a:p>
            <a:pPr marL="177851" indent="-177851">
              <a:buFontTx/>
              <a:buChar char="-"/>
            </a:pPr>
            <a:r>
              <a:rPr lang="en-US" baseline="0" dirty="0"/>
              <a:t>The UL version of the 1” AODD is typically used for used oil evacuation and diesel fuel transfer.</a:t>
            </a:r>
          </a:p>
          <a:p>
            <a:pPr marL="177851" indent="-177851">
              <a:buFontTx/>
              <a:buChar char="-"/>
            </a:pPr>
            <a:r>
              <a:rPr lang="en-US" baseline="0" dirty="0"/>
              <a:t>The current line of AODD’s are most commonly used for vehicle maintenance applications. </a:t>
            </a:r>
          </a:p>
          <a:p>
            <a:pPr marL="177851" indent="-177851">
              <a:buFontTx/>
              <a:buChar char="-"/>
            </a:pPr>
            <a:r>
              <a:rPr lang="en-US" baseline="0" dirty="0"/>
              <a:t>Additional applications requests should be referred to Technical Assistance.</a:t>
            </a:r>
          </a:p>
          <a:p>
            <a:pPr marL="177851" indent="-177851">
              <a:buFontTx/>
              <a:buChar char="-"/>
            </a:pPr>
            <a:endParaRPr lang="en-US" baseline="0" dirty="0"/>
          </a:p>
          <a:p>
            <a:pPr marL="177851" indent="-177851">
              <a:buFontTx/>
              <a:buChar char="-"/>
            </a:pP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42</a:t>
            </a:fld>
            <a:endParaRPr lang="en-US" dirty="0"/>
          </a:p>
        </p:txBody>
      </p:sp>
    </p:spTree>
    <p:extLst>
      <p:ext uri="{BB962C8B-B14F-4D97-AF65-F5344CB8AC3E}">
        <p14:creationId xmlns:p14="http://schemas.microsoft.com/office/powerpoint/2010/main" val="1964332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p:spPr>
      </p:sp>
      <p:sp>
        <p:nvSpPr>
          <p:cNvPr id="28675" name="Rectangle 3"/>
          <p:cNvSpPr>
            <a:spLocks noGrp="1"/>
          </p:cNvSpPr>
          <p:nvPr>
            <p:ph type="body" idx="1"/>
          </p:nvPr>
        </p:nvSpPr>
        <p:spPr bwMode="auto">
          <a:noFill/>
        </p:spPr>
        <p:txBody>
          <a:bodyPr wrap="square" numCol="1" anchor="t" anchorCtr="0" compatLnSpc="1">
            <a:prstTxWarp prst="textNoShape">
              <a:avLst/>
            </a:prstTxWarp>
          </a:bodyPr>
          <a:lstStyle/>
          <a:p>
            <a:pPr marL="177851" indent="-177851">
              <a:buFontTx/>
              <a:buChar char="-"/>
            </a:pPr>
            <a:r>
              <a:rPr lang="es-ES_tradnl" dirty="0"/>
              <a:t>Note</a:t>
            </a:r>
            <a:r>
              <a:rPr lang="es-ES_tradnl" baseline="0" dirty="0"/>
              <a:t> the difference in the fluid flow of the new CenterFlo vs. the tradtional AODD.</a:t>
            </a:r>
          </a:p>
          <a:p>
            <a:pPr marL="177851" indent="-177851">
              <a:buFontTx/>
              <a:buChar char="-"/>
            </a:pPr>
            <a:r>
              <a:rPr lang="es-ES_tradnl" baseline="0" dirty="0"/>
              <a:t>Reverse operation of the air motor vs. the fluid path.</a:t>
            </a:r>
          </a:p>
        </p:txBody>
      </p:sp>
    </p:spTree>
    <p:extLst>
      <p:ext uri="{BB962C8B-B14F-4D97-AF65-F5344CB8AC3E}">
        <p14:creationId xmlns:p14="http://schemas.microsoft.com/office/powerpoint/2010/main" val="398226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All air operated pumps are categorized by ratio, i.e. 3:1, 5:1, 10;1, 12:1 and 50:1 are most common</a:t>
            </a:r>
          </a:p>
          <a:p>
            <a:pPr marL="171450" indent="-171450">
              <a:buFontTx/>
              <a:buChar char="-"/>
            </a:pPr>
            <a:r>
              <a:rPr lang="en-US" baseline="0" dirty="0"/>
              <a:t>This slide illustrates the relationship between the inbound air and the outbound fluid pressure.</a:t>
            </a:r>
          </a:p>
          <a:p>
            <a:pPr marL="171450" indent="-171450">
              <a:buFontTx/>
              <a:buChar char="-"/>
            </a:pPr>
            <a:r>
              <a:rPr lang="en-US" baseline="0" dirty="0"/>
              <a:t>Explain why ratio is important when dealing with different fluid viscosity and length of furthest dispense point.  Ratio has nothing to do with flow!</a:t>
            </a:r>
            <a:endParaRPr lang="en-US" dirty="0"/>
          </a:p>
          <a:p>
            <a:r>
              <a:rPr lang="en-US" dirty="0"/>
              <a:t>- </a:t>
            </a:r>
            <a:r>
              <a:rPr lang="en-US" baseline="0" dirty="0"/>
              <a:t>Review illustration showing air motor piston vs. fluid piston.</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5</a:t>
            </a:fld>
            <a:endParaRPr lang="en-US" dirty="0"/>
          </a:p>
        </p:txBody>
      </p:sp>
    </p:spTree>
    <p:extLst>
      <p:ext uri="{BB962C8B-B14F-4D97-AF65-F5344CB8AC3E}">
        <p14:creationId xmlns:p14="http://schemas.microsoft.com/office/powerpoint/2010/main" val="4089149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p:spPr>
      </p:sp>
      <p:sp>
        <p:nvSpPr>
          <p:cNvPr id="31747" name="Rectangle 3"/>
          <p:cNvSpPr>
            <a:spLocks noGrp="1"/>
          </p:cNvSpPr>
          <p:nvPr>
            <p:ph type="body" idx="1"/>
          </p:nvPr>
        </p:nvSpPr>
        <p:spPr bwMode="auto">
          <a:noFill/>
        </p:spPr>
        <p:txBody>
          <a:bodyPr wrap="square" numCol="1" anchor="t" anchorCtr="0" compatLnSpc="1">
            <a:prstTxWarp prst="textNoShape">
              <a:avLst/>
            </a:prstTxWarp>
          </a:bodyPr>
          <a:lstStyle/>
          <a:p>
            <a:pPr defTabSz="948537">
              <a:defRPr/>
            </a:pPr>
            <a:r>
              <a:rPr lang="es-ES_tradnl" baseline="0" dirty="0"/>
              <a:t>The new CenterFlo pump provides improved flow with less air consumption and a smaller compact design.</a:t>
            </a:r>
          </a:p>
          <a:p>
            <a:pPr marL="177851" indent="-177851">
              <a:buFontTx/>
              <a:buChar char="-"/>
            </a:pPr>
            <a:r>
              <a:rPr lang="es-ES_tradnl" dirty="0"/>
              <a:t>Balls &amp; seats</a:t>
            </a:r>
            <a:r>
              <a:rPr lang="es-ES_tradnl" baseline="0" dirty="0"/>
              <a:t> are closer to the diaphragms which provide less pulsation and improved performance.</a:t>
            </a:r>
          </a:p>
          <a:p>
            <a:pPr marL="177851" indent="-177851">
              <a:buFontTx/>
              <a:buChar char="-"/>
            </a:pPr>
            <a:r>
              <a:rPr lang="es-ES_tradnl" baseline="0" dirty="0"/>
              <a:t>Air motor design is ~ 40% more efficeint than traditional pumps. </a:t>
            </a:r>
          </a:p>
          <a:p>
            <a:pPr marL="177851" indent="-177851">
              <a:buFontTx/>
              <a:buChar char="-"/>
            </a:pPr>
            <a:r>
              <a:rPr lang="es-ES_tradnl" baseline="0" dirty="0"/>
              <a:t>Flexible Diaphragm Suspension reduces fatigue and assist in extending service life of the diaphragms.</a:t>
            </a:r>
          </a:p>
          <a:p>
            <a:pPr marL="177851" indent="-177851">
              <a:buFontTx/>
              <a:buChar char="-"/>
            </a:pPr>
            <a:r>
              <a:rPr lang="es-ES_tradnl" baseline="0" dirty="0"/>
              <a:t>Diaphragm shaft life is also increased since the diaphragm only pushes the shaft but does not transmit non-axial loads</a:t>
            </a:r>
          </a:p>
          <a:p>
            <a:pPr marL="177851" indent="-177851">
              <a:buFontTx/>
              <a:buChar char="-"/>
            </a:pPr>
            <a:r>
              <a:rPr lang="es-ES_tradnl" baseline="0" dirty="0"/>
              <a:t>Inlet/outlet orientation allows for pump maintenance without removing the pump from service. </a:t>
            </a:r>
            <a:endParaRPr lang="es-ES_tradnl" dirty="0"/>
          </a:p>
        </p:txBody>
      </p:sp>
    </p:spTree>
    <p:extLst>
      <p:ext uri="{BB962C8B-B14F-4D97-AF65-F5344CB8AC3E}">
        <p14:creationId xmlns:p14="http://schemas.microsoft.com/office/powerpoint/2010/main" val="3964990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a:t>
            </a:r>
            <a:r>
              <a:rPr lang="en-US" baseline="0" dirty="0"/>
              <a:t> the CF10, 15 &amp; 30 means as it relates to </a:t>
            </a:r>
            <a:r>
              <a:rPr lang="en-US" b="1" baseline="0" dirty="0"/>
              <a:t>Maximum flow capacity </a:t>
            </a:r>
            <a:r>
              <a:rPr lang="en-US" baseline="0" dirty="0"/>
              <a:t>and to think about the application flow rate needed: Not Thread size!</a:t>
            </a:r>
          </a:p>
          <a:p>
            <a:r>
              <a:rPr lang="en-US" baseline="0" dirty="0"/>
              <a:t> – CF10 10 GPM with ½” NPT inlet/outlet * CF15 is 15 GPM also ½” NPT inlet/outlet * CF30 is 30 GPM with 1” NPT inlet/outlet</a:t>
            </a:r>
          </a:p>
          <a:p>
            <a:r>
              <a:rPr lang="en-US" baseline="0" dirty="0"/>
              <a:t>Speak to material pump selection – </a:t>
            </a:r>
            <a:r>
              <a:rPr lang="en-US" b="1" baseline="0" dirty="0"/>
              <a:t>POLY pumps</a:t>
            </a:r>
            <a:r>
              <a:rPr lang="en-US" baseline="0" dirty="0"/>
              <a:t> should be used with Window Wash and DEF fluids as both have unique challenges to be overcome.</a:t>
            </a:r>
          </a:p>
          <a:p>
            <a:r>
              <a:rPr lang="en-US" baseline="0" dirty="0"/>
              <a:t>Discuss </a:t>
            </a:r>
            <a:r>
              <a:rPr lang="en-US" b="1" baseline="0" dirty="0"/>
              <a:t>no Lubricators</a:t>
            </a:r>
            <a:r>
              <a:rPr lang="en-US" baseline="0" dirty="0"/>
              <a:t> for AODD pump and the need for moisture filtration for the air supply to pumps.</a:t>
            </a:r>
          </a:p>
          <a:p>
            <a:r>
              <a:rPr lang="en-US" baseline="0" dirty="0"/>
              <a:t>Mention </a:t>
            </a:r>
            <a:r>
              <a:rPr lang="en-US" b="1" baseline="0" dirty="0"/>
              <a:t>Pressure Relieve</a:t>
            </a:r>
            <a:r>
              <a:rPr lang="en-US" baseline="0" dirty="0"/>
              <a:t> is recommended for fresh fluid system transfer as Multi-grade lubricants are designed to expand as heat increases.</a:t>
            </a:r>
          </a:p>
          <a:p>
            <a:r>
              <a:rPr lang="en-US" baseline="0" dirty="0"/>
              <a:t>Used fluid systems need </a:t>
            </a:r>
            <a:r>
              <a:rPr lang="en-US" b="1" baseline="0" dirty="0"/>
              <a:t>pump inlet Filtration</a:t>
            </a:r>
            <a:r>
              <a:rPr lang="en-US" baseline="0" dirty="0"/>
              <a:t> to reduce potential pump downtime/repair due to debris getting stuck in pump.</a:t>
            </a:r>
          </a:p>
        </p:txBody>
      </p:sp>
      <p:sp>
        <p:nvSpPr>
          <p:cNvPr id="4" name="Slide Number Placeholder 3"/>
          <p:cNvSpPr>
            <a:spLocks noGrp="1"/>
          </p:cNvSpPr>
          <p:nvPr>
            <p:ph type="sldNum" sz="quarter" idx="10"/>
          </p:nvPr>
        </p:nvSpPr>
        <p:spPr/>
        <p:txBody>
          <a:bodyPr/>
          <a:lstStyle/>
          <a:p>
            <a:fld id="{2A283A8E-D50E-4BD1-B60D-D2F9E932EF90}" type="slidenum">
              <a:rPr lang="en-US" smtClean="0"/>
              <a:pPr/>
              <a:t>45</a:t>
            </a:fld>
            <a:endParaRPr lang="en-US" dirty="0"/>
          </a:p>
        </p:txBody>
      </p:sp>
    </p:spTree>
    <p:extLst>
      <p:ext uri="{BB962C8B-B14F-4D97-AF65-F5344CB8AC3E}">
        <p14:creationId xmlns:p14="http://schemas.microsoft.com/office/powerpoint/2010/main" val="1734399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Dual</a:t>
            </a:r>
            <a:r>
              <a:rPr lang="en-US" baseline="0" dirty="0"/>
              <a:t> inlet proportion mixing of fluids of similar viscosity.  Both fluids and the resulting solution must be compatible with the pump wetted parts</a:t>
            </a:r>
          </a:p>
          <a:p>
            <a:r>
              <a:rPr lang="en-US" baseline="0" dirty="0"/>
              <a:t>- The pump is a 1:1 ratio with maximum flow rate of 10 GPM with fluid inlet sizes being 3/8” NPT and the Fluid outlet sizes being 1/2” NPT</a:t>
            </a:r>
          </a:p>
          <a:p>
            <a:r>
              <a:rPr lang="en-US" baseline="0" dirty="0"/>
              <a:t>- Ideal for mixing Coolant or Window Wash Fluid product</a:t>
            </a:r>
          </a:p>
          <a:p>
            <a:r>
              <a:rPr lang="en-US" baseline="0" dirty="0"/>
              <a:t>_ Wetted Material is Polypropylene and Stainless Steel, Check Balls are PTFE, Diaphragms are Hytrel</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46</a:t>
            </a:fld>
            <a:endParaRPr lang="en-US" dirty="0"/>
          </a:p>
        </p:txBody>
      </p:sp>
    </p:spTree>
    <p:extLst>
      <p:ext uri="{BB962C8B-B14F-4D97-AF65-F5344CB8AC3E}">
        <p14:creationId xmlns:p14="http://schemas.microsoft.com/office/powerpoint/2010/main" val="3926037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CF50 is a high performance 1” AODD pump</a:t>
            </a:r>
            <a:r>
              <a:rPr lang="en-US" baseline="0" dirty="0"/>
              <a:t> with many of the unique features of the CF series pumps, the NEW CF50 utilizes the flow through fluid technology and produce’s up to </a:t>
            </a:r>
            <a:r>
              <a:rPr lang="en-US" b="1" baseline="0" dirty="0"/>
              <a:t>50 gallon per minute </a:t>
            </a:r>
            <a:r>
              <a:rPr lang="en-US" baseline="0" dirty="0"/>
              <a:t>of fluid flow.</a:t>
            </a:r>
          </a:p>
          <a:p>
            <a:r>
              <a:rPr lang="en-US" baseline="0" dirty="0"/>
              <a:t>- </a:t>
            </a:r>
            <a:r>
              <a:rPr lang="en-US" b="1" baseline="0" dirty="0"/>
              <a:t>Pressure relieve kit</a:t>
            </a:r>
            <a:r>
              <a:rPr lang="en-US" baseline="0" dirty="0"/>
              <a:t> available 3120-202 when pumping multi-grade lubricants</a:t>
            </a:r>
          </a:p>
          <a:p>
            <a:r>
              <a:rPr lang="en-US" baseline="0" dirty="0"/>
              <a:t>- Notable Features:</a:t>
            </a:r>
          </a:p>
          <a:p>
            <a:pPr marL="171450" indent="-171450">
              <a:buFont typeface="Arial" charset="0"/>
              <a:buChar char="•"/>
            </a:pPr>
            <a:r>
              <a:rPr lang="en-US" baseline="0" dirty="0"/>
              <a:t>Reduction in air consumption, a non-icing air motor, </a:t>
            </a:r>
          </a:p>
          <a:p>
            <a:pPr marL="171450" indent="-171450">
              <a:buFont typeface="Arial" charset="0"/>
              <a:buChar char="•"/>
            </a:pPr>
            <a:r>
              <a:rPr lang="en-US" b="1" baseline="0" dirty="0"/>
              <a:t>VERSITLE</a:t>
            </a:r>
            <a:r>
              <a:rPr lang="en-US" baseline="0" dirty="0"/>
              <a:t> inlet and outlet ports can be orientated to fit existing installation/application</a:t>
            </a:r>
          </a:p>
          <a:p>
            <a:pPr marL="171450" indent="-171450">
              <a:buFont typeface="Arial" charset="0"/>
              <a:buChar char="•"/>
            </a:pPr>
            <a:r>
              <a:rPr lang="en-US" baseline="0" dirty="0"/>
              <a:t>Same great ease of service; diaphragms and air motor can be serviced in place.</a:t>
            </a:r>
          </a:p>
          <a:p>
            <a:pPr marL="171450" indent="-171450">
              <a:buFont typeface="Arial" charset="0"/>
              <a:buChar char="•"/>
            </a:pPr>
            <a:r>
              <a:rPr lang="en-US" b="1" baseline="0" dirty="0"/>
              <a:t>Multi-pattern foot print</a:t>
            </a:r>
            <a:r>
              <a:rPr lang="en-US" baseline="0" dirty="0"/>
              <a:t>; can match up to easily replace competitive products</a:t>
            </a:r>
          </a:p>
          <a:p>
            <a:pPr marL="171450" indent="-171450">
              <a:buFont typeface="Arial" charset="0"/>
              <a:buChar char="•"/>
            </a:pPr>
            <a:r>
              <a:rPr lang="en-US" baseline="0" dirty="0"/>
              <a:t>Polypropylene pump includes flange kit 4411-037 for flange pump mounting</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47</a:t>
            </a:fld>
            <a:endParaRPr lang="en-US" dirty="0"/>
          </a:p>
        </p:txBody>
      </p:sp>
    </p:spTree>
    <p:extLst>
      <p:ext uri="{BB962C8B-B14F-4D97-AF65-F5344CB8AC3E}">
        <p14:creationId xmlns:p14="http://schemas.microsoft.com/office/powerpoint/2010/main" val="633186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inlet outlet</a:t>
            </a:r>
            <a:r>
              <a:rPr lang="en-US" baseline="0" dirty="0"/>
              <a:t> size – 1 ½” NPT	</a:t>
            </a:r>
          </a:p>
          <a:p>
            <a:r>
              <a:rPr lang="en-US" baseline="0" dirty="0"/>
              <a:t>Maximum Flow rate – 65 GPM</a:t>
            </a:r>
          </a:p>
          <a:p>
            <a:r>
              <a:rPr lang="en-US" baseline="0" dirty="0"/>
              <a:t>Works with NON-Corrosive fluids</a:t>
            </a:r>
          </a:p>
          <a:p>
            <a:r>
              <a:rPr lang="en-US" baseline="0" dirty="0"/>
              <a:t>Wetted Parts are Aluminum</a:t>
            </a:r>
            <a:r>
              <a:rPr lang="en-US" baseline="0"/>
              <a:t>, </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48</a:t>
            </a:fld>
            <a:endParaRPr lang="en-US" dirty="0"/>
          </a:p>
        </p:txBody>
      </p:sp>
    </p:spTree>
    <p:extLst>
      <p:ext uri="{BB962C8B-B14F-4D97-AF65-F5344CB8AC3E}">
        <p14:creationId xmlns:p14="http://schemas.microsoft.com/office/powerpoint/2010/main" val="3388324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inlet outlet</a:t>
            </a:r>
            <a:r>
              <a:rPr lang="en-US" baseline="0" dirty="0"/>
              <a:t> size – 1 ½” NPT	</a:t>
            </a:r>
          </a:p>
          <a:p>
            <a:r>
              <a:rPr lang="en-US" baseline="0" dirty="0"/>
              <a:t>Maximum Flow rate – 65 GPM</a:t>
            </a:r>
          </a:p>
          <a:p>
            <a:r>
              <a:rPr lang="en-US" baseline="0" dirty="0"/>
              <a:t>Works with NON-Corrosive fluids</a:t>
            </a:r>
          </a:p>
          <a:p>
            <a:r>
              <a:rPr lang="en-US" baseline="0" dirty="0"/>
              <a:t>Wetted Parts are Aluminum</a:t>
            </a:r>
            <a:r>
              <a:rPr lang="en-US" baseline="0"/>
              <a:t>, </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49</a:t>
            </a:fld>
            <a:endParaRPr lang="en-US" dirty="0"/>
          </a:p>
        </p:txBody>
      </p:sp>
    </p:spTree>
    <p:extLst>
      <p:ext uri="{BB962C8B-B14F-4D97-AF65-F5344CB8AC3E}">
        <p14:creationId xmlns:p14="http://schemas.microsoft.com/office/powerpoint/2010/main" val="1297537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we keep the</a:t>
            </a:r>
            <a:r>
              <a:rPr lang="en-US" baseline="0" dirty="0"/>
              <a:t> </a:t>
            </a:r>
            <a:r>
              <a:rPr lang="en-US" baseline="0" dirty="0" err="1"/>
              <a:t>stsnadr</a:t>
            </a:r>
            <a:r>
              <a:rPr lang="en-US" baseline="0" dirty="0"/>
              <a:t> type pumps </a:t>
            </a:r>
            <a:r>
              <a:rPr lang="en-US" baseline="0" dirty="0" err="1"/>
              <a:t>bacuse</a:t>
            </a:r>
            <a:r>
              <a:rPr lang="en-US" baseline="0" dirty="0"/>
              <a:t> of UL listing for the 1” and the other for the 2” sizing</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50</a:t>
            </a:fld>
            <a:endParaRPr lang="en-US" dirty="0"/>
          </a:p>
        </p:txBody>
      </p:sp>
    </p:spTree>
    <p:extLst>
      <p:ext uri="{BB962C8B-B14F-4D97-AF65-F5344CB8AC3E}">
        <p14:creationId xmlns:p14="http://schemas.microsoft.com/office/powerpoint/2010/main" val="5825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a:t>
            </a:r>
            <a:r>
              <a:rPr lang="en-US" baseline="0" dirty="0"/>
              <a:t> points:</a:t>
            </a:r>
          </a:p>
          <a:p>
            <a:pPr marL="177851" indent="-177851">
              <a:buFontTx/>
              <a:buChar char="-"/>
            </a:pPr>
            <a:r>
              <a:rPr lang="en-US" baseline="0" dirty="0"/>
              <a:t>5:1 flow rates – Why do they have different flow rates? Difference in air motor size (diameter) and fluid pump size (diameter).</a:t>
            </a:r>
          </a:p>
          <a:p>
            <a:pPr marL="177851" indent="-177851">
              <a:buFontTx/>
              <a:buChar char="-"/>
            </a:pPr>
            <a:r>
              <a:rPr lang="en-US" baseline="0" dirty="0"/>
              <a:t>3:1 flow rates- Why does the 3:1 have a greater flow rate than the 5:1?  Smaller displacement, higher air pressure and greater cycle rate. </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6</a:t>
            </a:fld>
            <a:endParaRPr lang="en-US" dirty="0"/>
          </a:p>
        </p:txBody>
      </p:sp>
    </p:spTree>
    <p:extLst>
      <p:ext uri="{BB962C8B-B14F-4D97-AF65-F5344CB8AC3E}">
        <p14:creationId xmlns:p14="http://schemas.microsoft.com/office/powerpoint/2010/main" val="96186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Reiterate the relationship of the air motor piston size as well as the overall pump size with how this relates to flow and number of pump cycles to produce a gallon of fluid.  Larger is better in case of work load and wear and tear!</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7</a:t>
            </a:fld>
            <a:endParaRPr lang="en-US" dirty="0"/>
          </a:p>
        </p:txBody>
      </p:sp>
    </p:spTree>
    <p:extLst>
      <p:ext uri="{BB962C8B-B14F-4D97-AF65-F5344CB8AC3E}">
        <p14:creationId xmlns:p14="http://schemas.microsoft.com/office/powerpoint/2010/main" val="88198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critical components and their</a:t>
            </a:r>
            <a:r>
              <a:rPr lang="en-US" baseline="0" dirty="0"/>
              <a:t> function.</a:t>
            </a:r>
          </a:p>
          <a:p>
            <a:pPr marL="177851" indent="-177851">
              <a:buFontTx/>
              <a:buChar char="-"/>
            </a:pPr>
            <a:r>
              <a:rPr lang="en-US" baseline="0" dirty="0"/>
              <a:t>Balcrank recommends including a check valve be placed on the bottom of the down tube for applications greater than 42” vertical lift.</a:t>
            </a:r>
          </a:p>
          <a:p>
            <a:pPr marL="177851" indent="-177851">
              <a:buFontTx/>
              <a:buChar char="-"/>
            </a:pPr>
            <a:r>
              <a:rPr lang="en-US" baseline="0" dirty="0"/>
              <a:t>The air supply components (air hose and FLR) should match the air requirements of the pump.</a:t>
            </a:r>
          </a:p>
          <a:p>
            <a:pPr marL="177851" indent="-177851">
              <a:buFontTx/>
              <a:buChar char="-"/>
            </a:pPr>
            <a:r>
              <a:rPr lang="en-US" baseline="0" dirty="0"/>
              <a:t>Filter/Regulators are required for warranty.</a:t>
            </a:r>
          </a:p>
          <a:p>
            <a:pPr marL="177851" indent="-177851">
              <a:buFontTx/>
              <a:buChar char="-"/>
            </a:pPr>
            <a:r>
              <a:rPr lang="en-US" baseline="0" dirty="0"/>
              <a:t>Lubricators are only recommended when specified or under extreme conditions. If used, the lubricator must be maintained and adjusted properly using 10W non-detergent only.  </a:t>
            </a:r>
          </a:p>
          <a:p>
            <a:pPr marL="177851" indent="-177851">
              <a:buFontTx/>
              <a:buChar char="-"/>
            </a:pPr>
            <a:r>
              <a:rPr lang="en-US" baseline="0" dirty="0"/>
              <a:t>Pressure relief must be installed in hard piped systems. Lack of pressure relief valves can cause tips, hose reel swivels, and the hose to burst in extreme conditions. </a:t>
            </a:r>
          </a:p>
          <a:p>
            <a:pPr marL="177851" indent="-177851">
              <a:buFontTx/>
              <a:buChar char="-"/>
            </a:pPr>
            <a:r>
              <a:rPr lang="en-US" baseline="0" dirty="0"/>
              <a:t>Ball valve locations should include air supply to the pump, out-bound fluid supply to piping, and all hose reels.</a:t>
            </a:r>
          </a:p>
          <a:p>
            <a:pPr marL="177851" indent="-177851">
              <a:buFontTx/>
              <a:buChar char="-"/>
            </a:pPr>
            <a:r>
              <a:rPr lang="en-US" baseline="0" dirty="0"/>
              <a:t>The inclusion of the suggested air and fluid components can add significantly to your sales and commissions!</a:t>
            </a:r>
            <a:endParaRPr lang="en-US" dirty="0"/>
          </a:p>
        </p:txBody>
      </p:sp>
      <p:sp>
        <p:nvSpPr>
          <p:cNvPr id="4" name="Slide Number Placeholder 3"/>
          <p:cNvSpPr>
            <a:spLocks noGrp="1"/>
          </p:cNvSpPr>
          <p:nvPr>
            <p:ph type="sldNum" sz="quarter" idx="10"/>
          </p:nvPr>
        </p:nvSpPr>
        <p:spPr/>
        <p:txBody>
          <a:bodyPr/>
          <a:lstStyle/>
          <a:p>
            <a:fld id="{B83E139F-C723-451A-8ACF-E5F454597A6B}" type="slidenum">
              <a:rPr lang="en-US" smtClean="0"/>
              <a:pPr/>
              <a:t>8</a:t>
            </a:fld>
            <a:endParaRPr lang="en-US" dirty="0"/>
          </a:p>
        </p:txBody>
      </p:sp>
    </p:spTree>
    <p:extLst>
      <p:ext uri="{BB962C8B-B14F-4D97-AF65-F5344CB8AC3E}">
        <p14:creationId xmlns:p14="http://schemas.microsoft.com/office/powerpoint/2010/main" val="1673319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After bullet point have been discussed have everyone go to the catalog page and review the page content and how to</a:t>
            </a:r>
            <a:r>
              <a:rPr lang="en-US" baseline="0" dirty="0"/>
              <a:t> find and read the information provided.</a:t>
            </a:r>
          </a:p>
          <a:p>
            <a:pPr marL="171450" indent="-171450">
              <a:buFontTx/>
              <a:buChar char="-"/>
            </a:pPr>
            <a:r>
              <a:rPr lang="en-US" baseline="0" dirty="0"/>
              <a:t>Cover the Pump Matrix page of the pump section of catalog before moving to next bullet point</a:t>
            </a:r>
          </a:p>
          <a:p>
            <a:pPr marL="171450" indent="-171450">
              <a:buFontTx/>
              <a:buChar char="-"/>
            </a:pPr>
            <a:r>
              <a:rPr lang="en-US" baseline="0" dirty="0"/>
              <a:t>Explain that the flow of information is the same from one pump to another in the pump section of the catalog.</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9</a:t>
            </a:fld>
            <a:endParaRPr lang="en-US" dirty="0"/>
          </a:p>
        </p:txBody>
      </p:sp>
    </p:spTree>
    <p:extLst>
      <p:ext uri="{BB962C8B-B14F-4D97-AF65-F5344CB8AC3E}">
        <p14:creationId xmlns:p14="http://schemas.microsoft.com/office/powerpoint/2010/main" val="3038769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Before</a:t>
            </a:r>
            <a:r>
              <a:rPr lang="en-US" baseline="0" dirty="0"/>
              <a:t> going into bullet points discuss topics below;</a:t>
            </a:r>
            <a:endParaRPr lang="en-US" dirty="0"/>
          </a:p>
          <a:p>
            <a:pPr marL="171450" indent="-171450">
              <a:buFontTx/>
              <a:buChar char="-"/>
            </a:pPr>
            <a:r>
              <a:rPr lang="en-US" dirty="0"/>
              <a:t>Cover 5:1</a:t>
            </a:r>
            <a:r>
              <a:rPr lang="en-US" baseline="0" dirty="0"/>
              <a:t> ratio / spoil valve differences and how a spoil valve design is more susceptible to moisture and debris in air lines over a mechanical valve design like Panther/Tiger – 3:1, 5:1 &amp; 6:1 pumps</a:t>
            </a:r>
          </a:p>
          <a:p>
            <a:pPr marL="171450" indent="-171450">
              <a:buFontTx/>
              <a:buChar char="-"/>
            </a:pPr>
            <a:r>
              <a:rPr lang="en-US" baseline="0" dirty="0"/>
              <a:t>Know what competitive product you are selling against – The Lynx 5:1 is great product when comparing to Lincoln/PMV, Alemite/RAM, Graco/LD products.  Not a good match when comparing to the GRACO  300 - 203876, 225 – 246775</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Lastly cover the catalog page information and how to read and find the information.</a:t>
            </a:r>
            <a:endParaRPr lang="en-US" dirty="0"/>
          </a:p>
        </p:txBody>
      </p:sp>
      <p:sp>
        <p:nvSpPr>
          <p:cNvPr id="4" name="Slide Number Placeholder 3"/>
          <p:cNvSpPr>
            <a:spLocks noGrp="1"/>
          </p:cNvSpPr>
          <p:nvPr>
            <p:ph type="sldNum" sz="quarter" idx="10"/>
          </p:nvPr>
        </p:nvSpPr>
        <p:spPr/>
        <p:txBody>
          <a:bodyPr/>
          <a:lstStyle/>
          <a:p>
            <a:fld id="{2A283A8E-D50E-4BD1-B60D-D2F9E932EF90}" type="slidenum">
              <a:rPr lang="en-US" smtClean="0"/>
              <a:pPr/>
              <a:t>10</a:t>
            </a:fld>
            <a:endParaRPr lang="en-US" dirty="0"/>
          </a:p>
        </p:txBody>
      </p:sp>
    </p:spTree>
    <p:extLst>
      <p:ext uri="{BB962C8B-B14F-4D97-AF65-F5344CB8AC3E}">
        <p14:creationId xmlns:p14="http://schemas.microsoft.com/office/powerpoint/2010/main" val="3575955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F4ED8F9F-C3B0-4E28-9B25-7D97BCAD9E97}" type="slidenum">
              <a:rPr lang="en-US" smtClean="0"/>
              <a:pPr/>
              <a:t>‹#›</a:t>
            </a:fld>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pic>
        <p:nvPicPr>
          <p:cNvPr id="10" name="Picture 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13" name="Rectangle 1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15" name="TextBox 1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extLst>
      <p:ext uri="{BB962C8B-B14F-4D97-AF65-F5344CB8AC3E}">
        <p14:creationId xmlns:p14="http://schemas.microsoft.com/office/powerpoint/2010/main" val="573141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F4ED8F9F-C3B0-4E28-9B25-7D97BCAD9E97}" type="slidenum">
              <a:rPr lang="en-US" smtClean="0"/>
              <a:pPr/>
              <a:t>‹#›</a:t>
            </a:fld>
            <a:endParaRPr lang="en-US"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219200"/>
            <a:ext cx="4038600" cy="4906963"/>
          </a:xfrm>
        </p:spPr>
        <p:txBody>
          <a:bodyPr>
            <a:normAutofit/>
          </a:bodyPr>
          <a:lstStyle>
            <a:lvl1pPr>
              <a:defRPr sz="2000"/>
            </a:lvl1pPr>
            <a:lvl2pP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19200"/>
            <a:ext cx="4038600" cy="4906963"/>
          </a:xfrm>
        </p:spPr>
        <p:txBody>
          <a:bodyPr>
            <a:normAutofit/>
          </a:bodyPr>
          <a:lstStyle>
            <a:lvl1pPr>
              <a:defRPr sz="2000"/>
            </a:lvl1pPr>
            <a:lvl2pP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F4ED8F9F-C3B0-4E28-9B25-7D97BCAD9E97}" type="slidenum">
              <a:rPr lang="en-US" smtClean="0"/>
              <a:pPr/>
              <a:t>‹#›</a:t>
            </a:fld>
            <a:endParaRPr lang="en-US" dirty="0"/>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8" name="Text Placeholder 8"/>
          <p:cNvSpPr>
            <a:spLocks noGrp="1"/>
          </p:cNvSpPr>
          <p:nvPr>
            <p:ph type="body" sz="quarter" idx="13"/>
          </p:nvPr>
        </p:nvSpPr>
        <p:spPr>
          <a:xfrm>
            <a:off x="304800" y="1143000"/>
            <a:ext cx="4267200" cy="5257800"/>
          </a:xfrm>
          <a:prstGeom prst="rect">
            <a:avLst/>
          </a:prstGeom>
        </p:spPr>
        <p:txBody>
          <a:bodyPr/>
          <a:lstStyle>
            <a:lvl1pPr>
              <a:defRPr sz="2000"/>
            </a:lvl1pPr>
            <a:lvl2pPr>
              <a:defRPr sz="1600"/>
            </a:lvl2pPr>
            <a:lvl3pPr>
              <a:defRPr sz="16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9" name="Text Placeholder 10"/>
          <p:cNvSpPr>
            <a:spLocks noGrp="1"/>
          </p:cNvSpPr>
          <p:nvPr>
            <p:ph type="body" sz="quarter" idx="14"/>
          </p:nvPr>
        </p:nvSpPr>
        <p:spPr>
          <a:xfrm>
            <a:off x="304800" y="76200"/>
            <a:ext cx="8610600" cy="914400"/>
          </a:xfrm>
          <a:prstGeom prst="rect">
            <a:avLst/>
          </a:prstGeom>
        </p:spPr>
        <p:txBody>
          <a:bodyPr anchor="ctr"/>
          <a:lstStyle>
            <a:lvl1pPr>
              <a:buNone/>
              <a:defRPr sz="2800" b="1"/>
            </a:lvl1pPr>
          </a:lstStyle>
          <a:p>
            <a:pPr lvl="0"/>
            <a:r>
              <a:rPr lang="en-US"/>
              <a:t>Click to edit Master text styles</a:t>
            </a:r>
          </a:p>
        </p:txBody>
      </p:sp>
      <p:sp>
        <p:nvSpPr>
          <p:cNvPr id="10" name="Slide Number Placeholder 5"/>
          <p:cNvSpPr>
            <a:spLocks noGrp="1"/>
          </p:cNvSpPr>
          <p:nvPr>
            <p:ph type="sldNum" sz="quarter" idx="12"/>
          </p:nvPr>
        </p:nvSpPr>
        <p:spPr>
          <a:xfrm>
            <a:off x="0" y="6492875"/>
            <a:ext cx="990600" cy="365125"/>
          </a:xfrm>
          <a:prstGeom prst="rect">
            <a:avLst/>
          </a:prstGeom>
        </p:spPr>
        <p:txBody>
          <a:bodyPr/>
          <a:lstStyle>
            <a:lvl1pPr>
              <a:defRPr>
                <a:solidFill>
                  <a:schemeClr val="bg1"/>
                </a:solidFill>
              </a:defRPr>
            </a:lvl1pPr>
          </a:lstStyle>
          <a:p>
            <a:fld id="{D4D6C0FB-3355-4B31-B233-CC2E1EDDD6F0}" type="slidenum">
              <a:rPr lang="en-US" smtClean="0"/>
              <a:pPr/>
              <a:t>‹#›</a:t>
            </a:fld>
            <a:endParaRPr lang="en-US" dirty="0"/>
          </a:p>
        </p:txBody>
      </p:sp>
      <p:sp>
        <p:nvSpPr>
          <p:cNvPr id="11" name="Content Placeholder 3"/>
          <p:cNvSpPr>
            <a:spLocks noGrp="1"/>
          </p:cNvSpPr>
          <p:nvPr>
            <p:ph sz="half" idx="2"/>
          </p:nvPr>
        </p:nvSpPr>
        <p:spPr>
          <a:xfrm>
            <a:off x="5181600" y="1295400"/>
            <a:ext cx="3733800" cy="4343400"/>
          </a:xfrm>
          <a:prstGeom prst="rect">
            <a:avLst/>
          </a:prstGeom>
          <a:effectLst>
            <a:outerShdw blurRad="76200" dir="18900000" sy="23000" kx="-1200000" algn="bl" rotWithShape="0">
              <a:prstClr val="black">
                <a:alpha val="20000"/>
              </a:prstClr>
            </a:outerShdw>
          </a:effectLst>
        </p:spPr>
        <p:txBody>
          <a:bodyPr/>
          <a:lstStyle>
            <a:lvl1pP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F4ED8F9F-C3B0-4E28-9B25-7D97BCAD9E97}" type="slidenum">
              <a:rPr lang="en-US" smtClean="0"/>
              <a:pPr/>
              <a:t>‹#›</a:t>
            </a:fld>
            <a:endParaRPr lang="en-US" dirty="0"/>
          </a:p>
        </p:txBody>
      </p:sp>
      <p:sp>
        <p:nvSpPr>
          <p:cNvPr id="5" name="Text Placeholder 4"/>
          <p:cNvSpPr>
            <a:spLocks noGrp="1"/>
          </p:cNvSpPr>
          <p:nvPr>
            <p:ph type="body" sz="quarter" idx="11"/>
          </p:nvPr>
        </p:nvSpPr>
        <p:spPr>
          <a:xfrm>
            <a:off x="228600" y="1219200"/>
            <a:ext cx="8686800" cy="5105400"/>
          </a:xfrm>
        </p:spPr>
        <p:txBody>
          <a:bodyPr/>
          <a:lstStyle>
            <a:lvl1pPr>
              <a:defRPr b="0"/>
            </a:lvl1pPr>
          </a:lstStyle>
          <a:p>
            <a:pPr lvl="0"/>
            <a:r>
              <a:rPr lang="en-US"/>
              <a:t>Click to edit Master text styles</a:t>
            </a:r>
          </a:p>
          <a:p>
            <a:pPr lvl="1"/>
            <a:r>
              <a:rPr lang="en-US"/>
              <a:t>Second level</a:t>
            </a:r>
          </a:p>
          <a:p>
            <a:pPr lvl="2"/>
            <a:r>
              <a:rPr lang="en-US"/>
              <a:t>Third level</a:t>
            </a:r>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F4ED8F9F-C3B0-4E28-9B25-7D97BCAD9E97}" type="slidenum">
              <a:rPr lang="en-US" smtClean="0"/>
              <a:pPr/>
              <a:t>‹#›</a:t>
            </a:fld>
            <a:endParaRPr lang="en-US" dirty="0"/>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8" name="Text Placeholder 8"/>
          <p:cNvSpPr>
            <a:spLocks noGrp="1"/>
          </p:cNvSpPr>
          <p:nvPr>
            <p:ph type="body" sz="quarter" idx="13"/>
          </p:nvPr>
        </p:nvSpPr>
        <p:spPr>
          <a:xfrm>
            <a:off x="304800" y="1143000"/>
            <a:ext cx="4267200" cy="5257800"/>
          </a:xfrm>
          <a:prstGeom prst="rect">
            <a:avLst/>
          </a:prstGeom>
        </p:spPr>
        <p:txBody>
          <a:bodyPr/>
          <a:lstStyle>
            <a:lvl1pPr>
              <a:defRPr sz="2000"/>
            </a:lvl1pPr>
            <a:lvl2pPr>
              <a:defRPr sz="1600"/>
            </a:lvl2pPr>
            <a:lvl3pPr>
              <a:defRPr sz="16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9" name="Text Placeholder 10"/>
          <p:cNvSpPr>
            <a:spLocks noGrp="1"/>
          </p:cNvSpPr>
          <p:nvPr>
            <p:ph type="body" sz="quarter" idx="14"/>
          </p:nvPr>
        </p:nvSpPr>
        <p:spPr>
          <a:xfrm>
            <a:off x="304800" y="76200"/>
            <a:ext cx="8610600" cy="914400"/>
          </a:xfrm>
          <a:prstGeom prst="rect">
            <a:avLst/>
          </a:prstGeom>
        </p:spPr>
        <p:txBody>
          <a:bodyPr anchor="ctr"/>
          <a:lstStyle>
            <a:lvl1pPr>
              <a:buNone/>
              <a:defRPr sz="2800" b="1"/>
            </a:lvl1pPr>
          </a:lstStyle>
          <a:p>
            <a:pPr lvl="0"/>
            <a:r>
              <a:rPr lang="en-US" dirty="0"/>
              <a:t>Click to edit Master text styles</a:t>
            </a:r>
          </a:p>
        </p:txBody>
      </p:sp>
      <p:sp>
        <p:nvSpPr>
          <p:cNvPr id="10" name="Slide Number Placeholder 5"/>
          <p:cNvSpPr>
            <a:spLocks noGrp="1"/>
          </p:cNvSpPr>
          <p:nvPr>
            <p:ph type="sldNum" sz="quarter" idx="12"/>
          </p:nvPr>
        </p:nvSpPr>
        <p:spPr>
          <a:xfrm>
            <a:off x="0" y="6492875"/>
            <a:ext cx="990600" cy="365125"/>
          </a:xfrm>
          <a:prstGeom prst="rect">
            <a:avLst/>
          </a:prstGeom>
        </p:spPr>
        <p:txBody>
          <a:bodyPr/>
          <a:lstStyle>
            <a:lvl1pPr>
              <a:defRPr>
                <a:solidFill>
                  <a:schemeClr val="bg1"/>
                </a:solidFill>
              </a:defRPr>
            </a:lvl1pPr>
          </a:lstStyle>
          <a:p>
            <a:fld id="{D4D6C0FB-3355-4B31-B233-CC2E1EDDD6F0}" type="slidenum">
              <a:rPr lang="en-US" smtClean="0"/>
              <a:pPr/>
              <a:t>‹#›</a:t>
            </a:fld>
            <a:endParaRPr lang="en-US" dirty="0"/>
          </a:p>
        </p:txBody>
      </p:sp>
      <p:sp>
        <p:nvSpPr>
          <p:cNvPr id="11" name="Content Placeholder 3"/>
          <p:cNvSpPr>
            <a:spLocks noGrp="1"/>
          </p:cNvSpPr>
          <p:nvPr>
            <p:ph sz="half" idx="2"/>
          </p:nvPr>
        </p:nvSpPr>
        <p:spPr>
          <a:xfrm>
            <a:off x="5181600" y="1295400"/>
            <a:ext cx="3733800" cy="4343400"/>
          </a:xfrm>
          <a:prstGeom prst="rect">
            <a:avLst/>
          </a:prstGeom>
          <a:effectLst>
            <a:outerShdw blurRad="76200" dir="18900000" sy="23000" kx="-1200000" algn="bl" rotWithShape="0">
              <a:prstClr val="black">
                <a:alpha val="20000"/>
              </a:prstClr>
            </a:outerShdw>
          </a:effectLst>
        </p:spPr>
        <p:txBody>
          <a:bodyPr/>
          <a:lstStyle>
            <a:lvl1pP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57200" y="1295400"/>
            <a:ext cx="8382000" cy="51054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457200" y="228600"/>
            <a:ext cx="7848600" cy="762000"/>
          </a:xfrm>
          <a:prstGeom prst="rect">
            <a:avLst/>
          </a:prstGeom>
        </p:spPr>
        <p:txBody>
          <a:bodyP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153400" y="6492875"/>
            <a:ext cx="990600" cy="365125"/>
          </a:xfrm>
          <a:prstGeom prst="rect">
            <a:avLst/>
          </a:prstGeom>
        </p:spPr>
        <p:txBody>
          <a:bodyPr/>
          <a:lstStyle>
            <a:lvl1pPr>
              <a:defRPr>
                <a:solidFill>
                  <a:sysClr val="windowText" lastClr="000000"/>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3400" y="1295400"/>
            <a:ext cx="8305800" cy="51054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457200" y="152400"/>
            <a:ext cx="8229600" cy="838200"/>
          </a:xfrm>
          <a:prstGeom prst="rect">
            <a:avLst/>
          </a:prstGeom>
        </p:spPr>
        <p:txBody>
          <a:bodyP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165592" y="6492875"/>
            <a:ext cx="990600" cy="365125"/>
          </a:xfrm>
          <a:prstGeom prst="rect">
            <a:avLst/>
          </a:prstGeom>
        </p:spPr>
        <p:txBody>
          <a:bodyPr/>
          <a:lstStyle>
            <a:lvl1pPr>
              <a:defRPr>
                <a:solidFill>
                  <a:sysClr val="windowText" lastClr="000000"/>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
        <p:nvSpPr>
          <p:cNvPr id="3" name="Rectangle 2"/>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5" name="TextBox 4"/>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4D6C0FB-3355-4B31-B233-CC2E1EDDD6F0}" type="slidenum">
              <a:rPr lang="en-US" smtClean="0"/>
              <a:pPr/>
              <a:t>‹#›</a:t>
            </a:fld>
            <a:endParaRPr lang="en-US" dirty="0"/>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3999" cy="6858000"/>
          </a:xfrm>
          <a:prstGeom prst="rect">
            <a:avLst/>
          </a:prstGeom>
        </p:spPr>
      </p:pic>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94582042"/>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Master 201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8458200" y="6492875"/>
            <a:ext cx="533400" cy="365125"/>
          </a:xfrm>
          <a:prstGeom prst="rect">
            <a:avLst/>
          </a:prstGeom>
        </p:spPr>
        <p:txBody>
          <a:bodyPr/>
          <a:lstStyle/>
          <a:p>
            <a:fld id="{F4ED8F9F-C3B0-4E28-9B25-7D97BCAD9E97}" type="slidenum">
              <a:rPr lang="en-US" smtClean="0"/>
              <a:pPr/>
              <a:t>‹#›</a:t>
            </a:fld>
            <a:endParaRPr lang="en-US" dirty="0"/>
          </a:p>
        </p:txBody>
      </p:sp>
    </p:spTree>
    <p:extLst>
      <p:ext uri="{BB962C8B-B14F-4D97-AF65-F5344CB8AC3E}">
        <p14:creationId xmlns:p14="http://schemas.microsoft.com/office/powerpoint/2010/main" val="899179892"/>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458200" y="6492875"/>
            <a:ext cx="533400" cy="365125"/>
          </a:xfrm>
          <a:prstGeom prst="rect">
            <a:avLst/>
          </a:prstGeom>
        </p:spPr>
        <p:txBody>
          <a:bodyPr/>
          <a:lstStyle/>
          <a:p>
            <a:fld id="{F4ED8F9F-C3B0-4E28-9B25-7D97BCAD9E97}" type="slidenum">
              <a:rPr lang="en-US" smtClean="0"/>
              <a:pPr/>
              <a:t>‹#›</a:t>
            </a:fld>
            <a:endParaRPr lang="en-US" dirty="0"/>
          </a:p>
        </p:txBody>
      </p:sp>
    </p:spTree>
    <p:extLst>
      <p:ext uri="{BB962C8B-B14F-4D97-AF65-F5344CB8AC3E}">
        <p14:creationId xmlns:p14="http://schemas.microsoft.com/office/powerpoint/2010/main" val="399651699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66198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6_Title Slide">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228600" y="0"/>
            <a:ext cx="8686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6" name="Text Placeholder 2"/>
          <p:cNvSpPr>
            <a:spLocks noGrp="1"/>
          </p:cNvSpPr>
          <p:nvPr>
            <p:ph idx="1"/>
          </p:nvPr>
        </p:nvSpPr>
        <p:spPr>
          <a:xfrm>
            <a:off x="228600" y="1371600"/>
            <a:ext cx="86868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7" name="Slide Number Placeholder 5"/>
          <p:cNvSpPr>
            <a:spLocks noGrp="1"/>
          </p:cNvSpPr>
          <p:nvPr>
            <p:ph type="sldNum" sz="quarter" idx="4"/>
          </p:nvPr>
        </p:nvSpPr>
        <p:spPr>
          <a:xfrm>
            <a:off x="8458200" y="6492875"/>
            <a:ext cx="533400" cy="365125"/>
          </a:xfrm>
          <a:prstGeom prst="rect">
            <a:avLst/>
          </a:prstGeom>
        </p:spPr>
        <p:txBody>
          <a:bodyPr vert="horz" lIns="91440" tIns="45720" rIns="91440" bIns="45720" rtlCol="0" anchor="ctr"/>
          <a:lstStyle>
            <a:lvl1pPr algn="r">
              <a:defRPr sz="900">
                <a:solidFill>
                  <a:schemeClr val="tx1"/>
                </a:solidFill>
                <a:latin typeface="Arial" pitchFamily="34" charset="0"/>
              </a:defRPr>
            </a:lvl1pPr>
          </a:lstStyle>
          <a:p>
            <a:fld id="{F4ED8F9F-C3B0-4E28-9B25-7D97BCAD9E9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3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pic>
        <p:nvPicPr>
          <p:cNvPr id="5" name="Picture 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6" name="Rectangle 5"/>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8" name="TextBox 7"/>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extLst>
      <p:ext uri="{BB962C8B-B14F-4D97-AF65-F5344CB8AC3E}">
        <p14:creationId xmlns:p14="http://schemas.microsoft.com/office/powerpoint/2010/main" val="1518274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34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pic>
        <p:nvPicPr>
          <p:cNvPr id="5" name="Picture 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6" name="Rectangle 5"/>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8" name="TextBox 7"/>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extLst>
      <p:ext uri="{BB962C8B-B14F-4D97-AF65-F5344CB8AC3E}">
        <p14:creationId xmlns:p14="http://schemas.microsoft.com/office/powerpoint/2010/main" val="4735602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4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pic>
        <p:nvPicPr>
          <p:cNvPr id="5" name="Picture 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3962400" y="-3962400"/>
            <a:ext cx="1219200" cy="9144000"/>
          </a:xfrm>
          <a:prstGeom prst="rect">
            <a:avLst/>
          </a:prstGeom>
        </p:spPr>
      </p:pic>
      <p:sp>
        <p:nvSpPr>
          <p:cNvPr id="6" name="Rectangle 5"/>
          <p:cNvSpPr/>
          <p:nvPr userDrawn="1"/>
        </p:nvSpPr>
        <p:spPr>
          <a:xfrm flipV="1">
            <a:off x="0" y="6400799"/>
            <a:ext cx="914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477134"/>
            <a:ext cx="1752600" cy="380865"/>
          </a:xfrm>
          <a:prstGeom prst="rect">
            <a:avLst/>
          </a:prstGeom>
        </p:spPr>
      </p:pic>
      <p:sp>
        <p:nvSpPr>
          <p:cNvPr id="8" name="TextBox 7"/>
          <p:cNvSpPr txBox="1"/>
          <p:nvPr userDrawn="1"/>
        </p:nvSpPr>
        <p:spPr>
          <a:xfrm>
            <a:off x="1752600" y="6553200"/>
            <a:ext cx="2819400" cy="230832"/>
          </a:xfrm>
          <a:prstGeom prst="rect">
            <a:avLst/>
          </a:prstGeom>
          <a:noFill/>
        </p:spPr>
        <p:txBody>
          <a:bodyPr wrap="square" rtlCol="0">
            <a:spAutoFit/>
          </a:bodyPr>
          <a:lstStyle/>
          <a:p>
            <a:r>
              <a:rPr lang="en-US" sz="900" b="1" dirty="0"/>
              <a:t>Automotive </a:t>
            </a:r>
            <a:r>
              <a:rPr lang="en-US" sz="900" b="1" dirty="0">
                <a:solidFill>
                  <a:srgbClr val="C00000"/>
                </a:solidFill>
              </a:rPr>
              <a:t>|</a:t>
            </a:r>
            <a:r>
              <a:rPr lang="en-US" sz="900" b="1" dirty="0"/>
              <a:t> Commercial </a:t>
            </a:r>
            <a:r>
              <a:rPr lang="en-US" sz="900" b="1" dirty="0">
                <a:solidFill>
                  <a:srgbClr val="C00000"/>
                </a:solidFill>
              </a:rPr>
              <a:t>|</a:t>
            </a:r>
            <a:r>
              <a:rPr lang="en-US" sz="900" b="1" dirty="0"/>
              <a:t> Industrial</a:t>
            </a:r>
          </a:p>
        </p:txBody>
      </p:sp>
    </p:spTree>
    <p:extLst>
      <p:ext uri="{BB962C8B-B14F-4D97-AF65-F5344CB8AC3E}">
        <p14:creationId xmlns:p14="http://schemas.microsoft.com/office/powerpoint/2010/main" val="39432500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46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8856134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4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13581245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F4ED8F9F-C3B0-4E28-9B25-7D97BCAD9E97}" type="slidenum">
              <a:rPr lang="en-US" smtClean="0"/>
              <a:pPr/>
              <a:t>‹#›</a:t>
            </a:fld>
            <a:endParaRPr lang="en-US" dirty="0"/>
          </a:p>
        </p:txBody>
      </p:sp>
    </p:spTree>
    <p:extLst>
      <p:ext uri="{BB962C8B-B14F-4D97-AF65-F5344CB8AC3E}">
        <p14:creationId xmlns:p14="http://schemas.microsoft.com/office/powerpoint/2010/main" val="3001146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2830225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9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30697637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762000" y="3048000"/>
            <a:ext cx="7772400" cy="1362075"/>
          </a:xfrm>
          <a:prstGeom prst="rect">
            <a:avLst/>
          </a:prstGeom>
        </p:spPr>
        <p:txBody>
          <a:bodyPr anchor="t"/>
          <a:lstStyle>
            <a:lvl1pPr algn="ctr">
              <a:defRPr sz="3600" b="1" cap="none" baseline="0"/>
            </a:lvl1pPr>
          </a:lstStyle>
          <a:p>
            <a:r>
              <a:rPr lang="en-US"/>
              <a:t>Click to edit Master title style</a:t>
            </a:r>
            <a:endParaRPr lang="en-US" dirty="0"/>
          </a:p>
        </p:txBody>
      </p:sp>
      <p:sp>
        <p:nvSpPr>
          <p:cNvPr id="8" name="Text Placeholder 2"/>
          <p:cNvSpPr>
            <a:spLocks noGrp="1"/>
          </p:cNvSpPr>
          <p:nvPr>
            <p:ph type="body" idx="1"/>
          </p:nvPr>
        </p:nvSpPr>
        <p:spPr>
          <a:xfrm>
            <a:off x="762000" y="4965700"/>
            <a:ext cx="7772400" cy="368300"/>
          </a:xfrm>
          <a:prstGeom prst="rect">
            <a:avLst/>
          </a:prstGeo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223760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92875"/>
            <a:ext cx="990600" cy="365125"/>
          </a:xfrm>
          <a:prstGeom prst="rect">
            <a:avLst/>
          </a:prstGeom>
        </p:spPr>
        <p:txBody>
          <a:bodyPr/>
          <a:lstStyle>
            <a:lvl1pPr>
              <a:defRPr>
                <a:solidFill>
                  <a:schemeClr val="bg1"/>
                </a:solidFill>
              </a:defRPr>
            </a:lvl1pPr>
          </a:lstStyle>
          <a:p>
            <a:fld id="{F4ED8F9F-C3B0-4E28-9B25-7D97BCAD9E97}" type="slidenum">
              <a:rPr lang="en-US" smtClean="0"/>
              <a:pPr/>
              <a:t>‹#›</a:t>
            </a:fld>
            <a:endParaRPr lang="en-US" dirty="0"/>
          </a:p>
        </p:txBody>
      </p:sp>
      <p:sp>
        <p:nvSpPr>
          <p:cNvPr id="7" name="Text Placeholder 8"/>
          <p:cNvSpPr>
            <a:spLocks noGrp="1"/>
          </p:cNvSpPr>
          <p:nvPr>
            <p:ph type="body" sz="quarter" idx="13"/>
          </p:nvPr>
        </p:nvSpPr>
        <p:spPr>
          <a:xfrm>
            <a:off x="1143000" y="1295400"/>
            <a:ext cx="7696200" cy="5334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8" name="Text Placeholder 10"/>
          <p:cNvSpPr>
            <a:spLocks noGrp="1"/>
          </p:cNvSpPr>
          <p:nvPr>
            <p:ph type="body" sz="quarter" idx="14"/>
          </p:nvPr>
        </p:nvSpPr>
        <p:spPr>
          <a:xfrm>
            <a:off x="1143000" y="457200"/>
            <a:ext cx="7848600" cy="609600"/>
          </a:xfrm>
          <a:prstGeom prst="rect">
            <a:avLst/>
          </a:prstGeom>
        </p:spPr>
        <p:txBody>
          <a:bodyPr/>
          <a:lstStyle>
            <a:lvl1pPr>
              <a:buNone/>
              <a:defRPr sz="2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976186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4_Title Slide">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228600" y="0"/>
            <a:ext cx="8686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6" name="Text Placeholder 2"/>
          <p:cNvSpPr>
            <a:spLocks noGrp="1"/>
          </p:cNvSpPr>
          <p:nvPr>
            <p:ph idx="1"/>
          </p:nvPr>
        </p:nvSpPr>
        <p:spPr>
          <a:xfrm>
            <a:off x="228600" y="1371600"/>
            <a:ext cx="86868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7" name="Slide Number Placeholder 5"/>
          <p:cNvSpPr>
            <a:spLocks noGrp="1"/>
          </p:cNvSpPr>
          <p:nvPr>
            <p:ph type="sldNum" sz="quarter" idx="4"/>
          </p:nvPr>
        </p:nvSpPr>
        <p:spPr>
          <a:xfrm>
            <a:off x="8458200" y="6492875"/>
            <a:ext cx="533400" cy="365125"/>
          </a:xfrm>
          <a:prstGeom prst="rect">
            <a:avLst/>
          </a:prstGeom>
        </p:spPr>
        <p:txBody>
          <a:bodyPr vert="horz" lIns="91440" tIns="45720" rIns="91440" bIns="45720" rtlCol="0" anchor="ctr"/>
          <a:lstStyle>
            <a:lvl1pPr algn="r">
              <a:defRPr sz="900">
                <a:solidFill>
                  <a:schemeClr val="tx1"/>
                </a:solidFill>
                <a:latin typeface="Arial" pitchFamily="34" charset="0"/>
              </a:defRPr>
            </a:lvl1pPr>
          </a:lstStyle>
          <a:p>
            <a:fld id="{F4ED8F9F-C3B0-4E28-9B25-7D97BCAD9E97}" type="slidenum">
              <a:rPr lang="en-US" smtClean="0"/>
              <a:pPr/>
              <a:t>‹#›</a:t>
            </a:fld>
            <a:endParaRPr lang="en-US" dirty="0"/>
          </a:p>
        </p:txBody>
      </p:sp>
    </p:spTree>
    <p:extLst>
      <p:ext uri="{BB962C8B-B14F-4D97-AF65-F5344CB8AC3E}">
        <p14:creationId xmlns:p14="http://schemas.microsoft.com/office/powerpoint/2010/main" val="5622361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9200" y="1417637"/>
            <a:ext cx="3581400" cy="5135563"/>
          </a:xfrm>
          <a:prstGeom prst="rect">
            <a:avLst/>
          </a:prstGeo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105400" y="1417637"/>
            <a:ext cx="3581400" cy="5211763"/>
          </a:xfrm>
          <a:prstGeom prst="rect">
            <a:avLst/>
          </a:prstGeo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ext Placeholder 10"/>
          <p:cNvSpPr>
            <a:spLocks noGrp="1"/>
          </p:cNvSpPr>
          <p:nvPr>
            <p:ph type="body" sz="quarter" idx="14"/>
          </p:nvPr>
        </p:nvSpPr>
        <p:spPr>
          <a:xfrm>
            <a:off x="1143000" y="457200"/>
            <a:ext cx="7848600" cy="609600"/>
          </a:xfrm>
          <a:prstGeom prst="rect">
            <a:avLst/>
          </a:prstGeom>
        </p:spPr>
        <p:txBody>
          <a:bodyPr/>
          <a:lstStyle>
            <a:lvl1pPr>
              <a:buNone/>
              <a:defRPr sz="2800" b="1">
                <a:solidFill>
                  <a:schemeClr val="bg1"/>
                </a:solidFill>
              </a:defRPr>
            </a:lvl1pPr>
          </a:lstStyle>
          <a:p>
            <a:pPr lvl="0"/>
            <a:r>
              <a:rPr lang="en-US"/>
              <a:t>Click to edit Master text styles</a:t>
            </a:r>
          </a:p>
        </p:txBody>
      </p:sp>
      <p:sp>
        <p:nvSpPr>
          <p:cNvPr id="9" name="Slide Number Placeholder 5"/>
          <p:cNvSpPr>
            <a:spLocks noGrp="1"/>
          </p:cNvSpPr>
          <p:nvPr>
            <p:ph type="sldNum" sz="quarter" idx="12"/>
          </p:nvPr>
        </p:nvSpPr>
        <p:spPr>
          <a:xfrm>
            <a:off x="0" y="6492875"/>
            <a:ext cx="990600" cy="365125"/>
          </a:xfrm>
          <a:prstGeom prst="rect">
            <a:avLst/>
          </a:prstGeom>
        </p:spPr>
        <p:txBody>
          <a:bodyPr/>
          <a:lstStyle>
            <a:lvl1pPr>
              <a:defRPr>
                <a:solidFill>
                  <a:schemeClr val="bg1"/>
                </a:solidFill>
              </a:defRPr>
            </a:lvl1pPr>
          </a:lstStyle>
          <a:p>
            <a:fld id="{F4ED8F9F-C3B0-4E28-9B25-7D97BCAD9E97}" type="slidenum">
              <a:rPr lang="en-US" smtClean="0"/>
              <a:pPr/>
              <a:t>‹#›</a:t>
            </a:fld>
            <a:endParaRPr lang="en-US" dirty="0"/>
          </a:p>
        </p:txBody>
      </p:sp>
    </p:spTree>
    <p:extLst>
      <p:ext uri="{BB962C8B-B14F-4D97-AF65-F5344CB8AC3E}">
        <p14:creationId xmlns:p14="http://schemas.microsoft.com/office/powerpoint/2010/main" val="251852018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8"/>
          <p:cNvSpPr>
            <a:spLocks noGrp="1"/>
          </p:cNvSpPr>
          <p:nvPr>
            <p:ph type="body" sz="quarter" idx="13"/>
          </p:nvPr>
        </p:nvSpPr>
        <p:spPr>
          <a:xfrm>
            <a:off x="1143000" y="1295400"/>
            <a:ext cx="4267200" cy="5334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9" name="Text Placeholder 10"/>
          <p:cNvSpPr>
            <a:spLocks noGrp="1"/>
          </p:cNvSpPr>
          <p:nvPr>
            <p:ph type="body" sz="quarter" idx="14"/>
          </p:nvPr>
        </p:nvSpPr>
        <p:spPr>
          <a:xfrm>
            <a:off x="1143000" y="457200"/>
            <a:ext cx="7848600" cy="609600"/>
          </a:xfrm>
          <a:prstGeom prst="rect">
            <a:avLst/>
          </a:prstGeom>
        </p:spPr>
        <p:txBody>
          <a:bodyPr/>
          <a:lstStyle>
            <a:lvl1pPr>
              <a:buNone/>
              <a:defRPr sz="2800" b="1">
                <a:solidFill>
                  <a:schemeClr val="bg1"/>
                </a:solidFill>
              </a:defRPr>
            </a:lvl1pPr>
          </a:lstStyle>
          <a:p>
            <a:pPr lvl="0"/>
            <a:r>
              <a:rPr lang="en-US"/>
              <a:t>Click to edit Master text styles</a:t>
            </a:r>
          </a:p>
        </p:txBody>
      </p:sp>
      <p:sp>
        <p:nvSpPr>
          <p:cNvPr id="10" name="Slide Number Placeholder 5"/>
          <p:cNvSpPr>
            <a:spLocks noGrp="1"/>
          </p:cNvSpPr>
          <p:nvPr>
            <p:ph type="sldNum" sz="quarter" idx="12"/>
          </p:nvPr>
        </p:nvSpPr>
        <p:spPr>
          <a:xfrm>
            <a:off x="0" y="6492875"/>
            <a:ext cx="990600" cy="365125"/>
          </a:xfrm>
          <a:prstGeom prst="rect">
            <a:avLst/>
          </a:prstGeom>
        </p:spPr>
        <p:txBody>
          <a:bodyPr/>
          <a:lstStyle>
            <a:lvl1pPr>
              <a:defRPr>
                <a:solidFill>
                  <a:schemeClr val="bg1"/>
                </a:solidFill>
              </a:defRPr>
            </a:lvl1pPr>
          </a:lstStyle>
          <a:p>
            <a:fld id="{F4ED8F9F-C3B0-4E28-9B25-7D97BCAD9E97}" type="slidenum">
              <a:rPr lang="en-US" smtClean="0"/>
              <a:pPr/>
              <a:t>‹#›</a:t>
            </a:fld>
            <a:endParaRPr lang="en-US" dirty="0"/>
          </a:p>
        </p:txBody>
      </p:sp>
      <p:sp>
        <p:nvSpPr>
          <p:cNvPr id="11" name="Content Placeholder 3"/>
          <p:cNvSpPr>
            <a:spLocks noGrp="1"/>
          </p:cNvSpPr>
          <p:nvPr>
            <p:ph sz="half" idx="2"/>
          </p:nvPr>
        </p:nvSpPr>
        <p:spPr>
          <a:xfrm>
            <a:off x="5562600" y="1295400"/>
            <a:ext cx="3352800" cy="5334000"/>
          </a:xfrm>
          <a:prstGeom prst="rect">
            <a:avLst/>
          </a:prstGeom>
        </p:spPr>
        <p:txBody>
          <a:bodyPr/>
          <a:lstStyle>
            <a:lvl1pP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996035028"/>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4ED8F9F-C3B0-4E28-9B25-7D97BCAD9E97}" type="slidenum">
              <a:rPr lang="en-US" smtClean="0"/>
              <a:pPr/>
              <a:t>‹#›</a:t>
            </a:fld>
            <a:endParaRPr lang="en-US" dirty="0"/>
          </a:p>
        </p:txBody>
      </p:sp>
    </p:spTree>
    <p:extLst>
      <p:ext uri="{BB962C8B-B14F-4D97-AF65-F5344CB8AC3E}">
        <p14:creationId xmlns:p14="http://schemas.microsoft.com/office/powerpoint/2010/main" val="348505476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1457049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2784557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3201910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52400" y="1295400"/>
            <a:ext cx="8686800" cy="5105400"/>
          </a:xfrm>
          <a:prstGeom prst="rect">
            <a:avLst/>
          </a:prstGeom>
        </p:spPr>
        <p:txBody>
          <a:bodyPr/>
          <a:lstStyle>
            <a:lvl1pPr>
              <a:defRPr sz="2400"/>
            </a:lvl1pPr>
            <a:lvl2pPr>
              <a:defRPr sz="2000"/>
            </a:lvl2pPr>
            <a:lvl3pPr>
              <a:defRPr sz="20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4"/>
          </p:nvPr>
        </p:nvSpPr>
        <p:spPr>
          <a:xfrm>
            <a:off x="152400" y="0"/>
            <a:ext cx="8839200" cy="990600"/>
          </a:xfrm>
          <a:prstGeom prst="rect">
            <a:avLst/>
          </a:prstGeom>
        </p:spPr>
        <p:txBody>
          <a:bodyPr anchor="ctr"/>
          <a:lstStyle>
            <a:lvl1pPr>
              <a:buNone/>
              <a:defRPr sz="2800" b="1"/>
            </a:lvl1pPr>
          </a:lstStyle>
          <a:p>
            <a:pPr lvl="0"/>
            <a:r>
              <a:rPr lang="en-US" dirty="0"/>
              <a:t>Click to edit Master text styles</a:t>
            </a:r>
          </a:p>
        </p:txBody>
      </p:sp>
      <p:sp>
        <p:nvSpPr>
          <p:cNvPr id="12" name="Slide Number Placeholder 5"/>
          <p:cNvSpPr>
            <a:spLocks noGrp="1"/>
          </p:cNvSpPr>
          <p:nvPr>
            <p:ph type="sldNum" sz="quarter" idx="12"/>
          </p:nvPr>
        </p:nvSpPr>
        <p:spPr>
          <a:xfrm>
            <a:off x="8610600" y="6492875"/>
            <a:ext cx="457200" cy="365125"/>
          </a:xfrm>
          <a:prstGeom prst="rect">
            <a:avLst/>
          </a:prstGeom>
        </p:spPr>
        <p:txBody>
          <a:bodyPr anchor="ctr"/>
          <a:lstStyle>
            <a:lvl1pPr algn="r">
              <a:defRPr sz="1000">
                <a:solidFill>
                  <a:schemeClr val="tx1"/>
                </a:solidFill>
              </a:defRPr>
            </a:lvl1pPr>
          </a:lstStyle>
          <a:p>
            <a:fld id="{D4D6C0FB-3355-4B31-B233-CC2E1EDDD6F0}" type="slidenum">
              <a:rPr lang="en-US" smtClean="0"/>
              <a:pPr/>
              <a:t>‹#›</a:t>
            </a:fld>
            <a:endParaRPr lang="en-US" dirty="0"/>
          </a:p>
        </p:txBody>
      </p:sp>
    </p:spTree>
    <p:extLst>
      <p:ext uri="{BB962C8B-B14F-4D97-AF65-F5344CB8AC3E}">
        <p14:creationId xmlns:p14="http://schemas.microsoft.com/office/powerpoint/2010/main" val="415468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6_Title Slide">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228600" y="0"/>
            <a:ext cx="8686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6" name="Text Placeholder 2"/>
          <p:cNvSpPr>
            <a:spLocks noGrp="1"/>
          </p:cNvSpPr>
          <p:nvPr>
            <p:ph idx="1"/>
          </p:nvPr>
        </p:nvSpPr>
        <p:spPr>
          <a:xfrm>
            <a:off x="228600" y="1371600"/>
            <a:ext cx="86868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7" name="Slide Number Placeholder 5"/>
          <p:cNvSpPr>
            <a:spLocks noGrp="1"/>
          </p:cNvSpPr>
          <p:nvPr>
            <p:ph type="sldNum" sz="quarter" idx="4"/>
          </p:nvPr>
        </p:nvSpPr>
        <p:spPr>
          <a:xfrm>
            <a:off x="8458200" y="6492875"/>
            <a:ext cx="533400" cy="365125"/>
          </a:xfrm>
          <a:prstGeom prst="rect">
            <a:avLst/>
          </a:prstGeom>
        </p:spPr>
        <p:txBody>
          <a:bodyPr vert="horz" lIns="91440" tIns="45720" rIns="91440" bIns="45720" rtlCol="0" anchor="ctr"/>
          <a:lstStyle>
            <a:lvl1pPr algn="r">
              <a:defRPr sz="900">
                <a:solidFill>
                  <a:schemeClr val="tx1"/>
                </a:solidFill>
                <a:latin typeface="Arial" pitchFamily="34" charset="0"/>
              </a:defRPr>
            </a:lvl1pPr>
          </a:lstStyle>
          <a:p>
            <a:fld id="{F4ED8F9F-C3B0-4E28-9B25-7D97BCAD9E97}" type="slidenum">
              <a:rPr lang="en-US" smtClean="0"/>
              <a:pPr/>
              <a:t>‹#›</a:t>
            </a:fld>
            <a:endParaRPr lang="en-US" dirty="0"/>
          </a:p>
        </p:txBody>
      </p:sp>
    </p:spTree>
    <p:extLst>
      <p:ext uri="{BB962C8B-B14F-4D97-AF65-F5344CB8AC3E}">
        <p14:creationId xmlns:p14="http://schemas.microsoft.com/office/powerpoint/2010/main" val="5731414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jpe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image" Target="../media/image5.jpg"/><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image" Target="../media/image4.png"/><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371600"/>
            <a:ext cx="86868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458200" y="6492875"/>
            <a:ext cx="533400" cy="365125"/>
          </a:xfrm>
          <a:prstGeom prst="rect">
            <a:avLst/>
          </a:prstGeom>
        </p:spPr>
        <p:txBody>
          <a:bodyPr vert="horz" lIns="91440" tIns="45720" rIns="91440" bIns="45720" rtlCol="0" anchor="ctr"/>
          <a:lstStyle>
            <a:lvl1pPr algn="r">
              <a:defRPr sz="900">
                <a:solidFill>
                  <a:schemeClr val="tx1"/>
                </a:solidFill>
                <a:latin typeface="Arial" pitchFamily="34" charset="0"/>
              </a:defRPr>
            </a:lvl1pPr>
          </a:lstStyle>
          <a:p>
            <a:fld id="{F4ED8F9F-C3B0-4E28-9B25-7D97BCAD9E9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 id="2147483959" r:id="rId39"/>
    <p:sldLayoutId id="2147483960" r:id="rId40"/>
    <p:sldLayoutId id="2147483961" r:id="rId41"/>
    <p:sldLayoutId id="2147483962" r:id="rId42"/>
    <p:sldLayoutId id="2147483963" r:id="rId43"/>
    <p:sldLayoutId id="2147483964" r:id="rId44"/>
    <p:sldLayoutId id="2147483965" r:id="rId45"/>
    <p:sldLayoutId id="2147483966" r:id="rId46"/>
    <p:sldLayoutId id="2147483967" r:id="rId47"/>
    <p:sldLayoutId id="2147483968" r:id="rId48"/>
    <p:sldLayoutId id="2147483969" r:id="rId49"/>
    <p:sldLayoutId id="2147483970" r:id="rId50"/>
    <p:sldLayoutId id="2147483971" r:id="rId51"/>
    <p:sldLayoutId id="2147483972" r:id="rId52"/>
    <p:sldLayoutId id="2147483973" r:id="rId53"/>
    <p:sldLayoutId id="2147483827" r:id="rId54"/>
    <p:sldLayoutId id="2147483684" r:id="rId55"/>
    <p:sldLayoutId id="2147483682" r:id="rId56"/>
    <p:sldLayoutId id="2147483683" r:id="rId57"/>
    <p:sldLayoutId id="2147483697" r:id="rId58"/>
    <p:sldLayoutId id="2147483790" r:id="rId59"/>
    <p:sldLayoutId id="2147483986" r:id="rId60"/>
    <p:sldLayoutId id="2147483987" r:id="rId61"/>
    <p:sldLayoutId id="2147483988" r:id="rId62"/>
    <p:sldLayoutId id="2147483989" r:id="rId63"/>
    <p:sldLayoutId id="2147483990" r:id="rId64"/>
    <p:sldLayoutId id="2147483991" r:id="rId65"/>
  </p:sldLayoutIdLst>
  <p:transition spd="slow">
    <p:fade/>
  </p:transition>
  <p:txStyles>
    <p:titleStyle>
      <a:lvl1pPr algn="l" defTabSz="914400" rtl="0" eaLnBrk="1" latinLnBrk="0" hangingPunct="1">
        <a:spcBef>
          <a:spcPct val="0"/>
        </a:spcBef>
        <a:buNone/>
        <a:defRPr sz="2800" b="1" kern="1200">
          <a:solidFill>
            <a:schemeClr val="tx1"/>
          </a:solidFill>
          <a:latin typeface="Helvetica" pitchFamily="34" charset="0"/>
          <a:ea typeface="+mj-ea"/>
          <a:cs typeface="+mj-cs"/>
        </a:defRPr>
      </a:lvl1pPr>
    </p:titleStyle>
    <p:bodyStyle>
      <a:lvl1pPr marL="342900" indent="-342900" algn="l" defTabSz="914400" rtl="0" eaLnBrk="1" latinLnBrk="0" hangingPunct="1">
        <a:spcBef>
          <a:spcPct val="20000"/>
        </a:spcBef>
        <a:buClr>
          <a:srgbClr val="B31B34"/>
        </a:buClr>
        <a:buSzPct val="90000"/>
        <a:buFont typeface="Wingdings" pitchFamily="2" charset="2"/>
        <a:buChar char="§"/>
        <a:defRPr sz="2000" b="1" kern="1200">
          <a:solidFill>
            <a:schemeClr val="tx1"/>
          </a:solidFill>
          <a:latin typeface="Arial" pitchFamily="34" charset="0"/>
          <a:ea typeface="+mn-ea"/>
          <a:cs typeface="+mn-cs"/>
        </a:defRPr>
      </a:lvl1pPr>
      <a:lvl2pPr marL="742950" indent="-285750" algn="l" defTabSz="914400" rtl="0" eaLnBrk="1" latinLnBrk="0" hangingPunct="1">
        <a:spcBef>
          <a:spcPct val="20000"/>
        </a:spcBef>
        <a:buClr>
          <a:srgbClr val="B31B34"/>
        </a:buClr>
        <a:buSzPct val="90000"/>
        <a:buFont typeface="Wingdings" pitchFamily="2" charset="2"/>
        <a:buChar char="§"/>
        <a:defRPr sz="1800" kern="1200">
          <a:solidFill>
            <a:schemeClr val="tx1"/>
          </a:solidFill>
          <a:latin typeface="Arial" pitchFamily="34" charset="0"/>
          <a:ea typeface="+mn-ea"/>
          <a:cs typeface="+mn-cs"/>
        </a:defRPr>
      </a:lvl2pPr>
      <a:lvl3pPr marL="1143000" indent="-228600" algn="l" defTabSz="914400" rtl="0" eaLnBrk="1" latinLnBrk="0" hangingPunct="1">
        <a:spcBef>
          <a:spcPct val="20000"/>
        </a:spcBef>
        <a:buClr>
          <a:srgbClr val="B31B34"/>
        </a:buClr>
        <a:buSzPct val="90000"/>
        <a:buFont typeface="Wingdings" pitchFamily="2" charset="2"/>
        <a:buChar char="§"/>
        <a:defRPr sz="18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3">
            <a:extLst>
              <a:ext uri="{28A0092B-C50C-407E-A947-70E740481C1C}">
                <a14:useLocalDpi xmlns:a14="http://schemas.microsoft.com/office/drawing/2010/main" val="0"/>
              </a:ext>
            </a:extLst>
          </a:blip>
          <a:srcRect b="84581"/>
          <a:stretch/>
        </p:blipFill>
        <p:spPr>
          <a:xfrm>
            <a:off x="-3412" y="0"/>
            <a:ext cx="9198212" cy="990600"/>
          </a:xfrm>
          <a:prstGeom prst="rect">
            <a:avLst/>
          </a:prstGeom>
        </p:spPr>
      </p:pic>
      <p:sp>
        <p:nvSpPr>
          <p:cNvPr id="2" name="Title Placeholder 1"/>
          <p:cNvSpPr>
            <a:spLocks noGrp="1"/>
          </p:cNvSpPr>
          <p:nvPr>
            <p:ph type="title"/>
          </p:nvPr>
        </p:nvSpPr>
        <p:spPr>
          <a:xfrm>
            <a:off x="228600" y="0"/>
            <a:ext cx="8686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371600"/>
            <a:ext cx="86868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79674" y="6400800"/>
            <a:ext cx="1115726" cy="342900"/>
          </a:xfrm>
          <a:prstGeom prst="rect">
            <a:avLst/>
          </a:prstGeom>
        </p:spPr>
      </p:pic>
      <p:sp>
        <p:nvSpPr>
          <p:cNvPr id="8" name="TextBox 7"/>
          <p:cNvSpPr txBox="1"/>
          <p:nvPr/>
        </p:nvSpPr>
        <p:spPr>
          <a:xfrm>
            <a:off x="7359650" y="6553200"/>
            <a:ext cx="2819400" cy="196977"/>
          </a:xfrm>
          <a:prstGeom prst="rect">
            <a:avLst/>
          </a:prstGeom>
          <a:noFill/>
        </p:spPr>
        <p:txBody>
          <a:bodyPr wrap="square" rtlCol="0">
            <a:spAutoFit/>
          </a:bodyPr>
          <a:lstStyle/>
          <a:p>
            <a:r>
              <a:rPr lang="en-US" sz="680" b="1" dirty="0"/>
              <a:t>Automotive </a:t>
            </a:r>
            <a:r>
              <a:rPr lang="en-US" sz="680" b="1" dirty="0">
                <a:solidFill>
                  <a:srgbClr val="C00000"/>
                </a:solidFill>
              </a:rPr>
              <a:t>|</a:t>
            </a:r>
            <a:r>
              <a:rPr lang="en-US" sz="680" b="1" dirty="0"/>
              <a:t> Commercial </a:t>
            </a:r>
            <a:r>
              <a:rPr lang="en-US" sz="680" b="1" dirty="0">
                <a:solidFill>
                  <a:srgbClr val="C00000"/>
                </a:solidFill>
              </a:rPr>
              <a:t>|</a:t>
            </a:r>
            <a:r>
              <a:rPr lang="en-US" sz="680" b="1" dirty="0"/>
              <a:t> Industrial</a:t>
            </a:r>
          </a:p>
        </p:txBody>
      </p:sp>
    </p:spTree>
    <p:extLst>
      <p:ext uri="{BB962C8B-B14F-4D97-AF65-F5344CB8AC3E}">
        <p14:creationId xmlns:p14="http://schemas.microsoft.com/office/powerpoint/2010/main" val="409636044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3" r:id="rId18"/>
    <p:sldLayoutId id="2147484024" r:id="rId19"/>
    <p:sldLayoutId id="2147484025" r:id="rId20"/>
    <p:sldLayoutId id="2147484026" r:id="rId21"/>
  </p:sldLayoutIdLst>
  <p:transition spd="slow">
    <p:fade/>
  </p:transition>
  <p:txStyles>
    <p:titleStyle>
      <a:lvl1pPr algn="l" defTabSz="914400" rtl="0" eaLnBrk="1" latinLnBrk="0" hangingPunct="1">
        <a:spcBef>
          <a:spcPct val="0"/>
        </a:spcBef>
        <a:buNone/>
        <a:defRPr sz="28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Clr>
          <a:srgbClr val="B31B34"/>
        </a:buClr>
        <a:buSzPct val="90000"/>
        <a:buFont typeface="Wingdings" pitchFamily="2" charset="2"/>
        <a:buChar char="§"/>
        <a:defRPr sz="1600" b="0" kern="1200">
          <a:solidFill>
            <a:schemeClr val="tx1"/>
          </a:solidFill>
          <a:latin typeface="Arial" pitchFamily="34" charset="0"/>
          <a:ea typeface="+mn-ea"/>
          <a:cs typeface="+mn-cs"/>
        </a:defRPr>
      </a:lvl1pPr>
      <a:lvl2pPr marL="742950" indent="-285750" algn="l" defTabSz="914400" rtl="0" eaLnBrk="1" latinLnBrk="0" hangingPunct="1">
        <a:spcBef>
          <a:spcPct val="20000"/>
        </a:spcBef>
        <a:buClr>
          <a:srgbClr val="B31B34"/>
        </a:buClr>
        <a:buSzPct val="90000"/>
        <a:buFont typeface="Wingdings" pitchFamily="2" charset="2"/>
        <a:buChar char="§"/>
        <a:defRPr sz="1400" b="0" kern="1200">
          <a:solidFill>
            <a:schemeClr val="tx1"/>
          </a:solidFill>
          <a:latin typeface="Arial" pitchFamily="34" charset="0"/>
          <a:ea typeface="+mn-ea"/>
          <a:cs typeface="+mn-cs"/>
        </a:defRPr>
      </a:lvl2pPr>
      <a:lvl3pPr marL="1143000" indent="-228600" algn="l" defTabSz="914400" rtl="0" eaLnBrk="1" latinLnBrk="0" hangingPunct="1">
        <a:spcBef>
          <a:spcPct val="20000"/>
        </a:spcBef>
        <a:buClr>
          <a:srgbClr val="B31B34"/>
        </a:buClr>
        <a:buSzPct val="90000"/>
        <a:buFont typeface="Wingdings" pitchFamily="2" charset="2"/>
        <a:buChar char="§"/>
        <a:defRPr sz="1400" b="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83.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83.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9.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tiff"/><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69.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83.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6.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83.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83.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9.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83.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69.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69.xml"/><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83.xml"/><Relationship Id="rId6" Type="http://schemas.microsoft.com/office/2007/relationships/hdphoto" Target="../media/hdphoto7.wdp"/><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68.xml"/><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83.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B688-F04F-4F84-B48E-DA97E97A55E1}"/>
              </a:ext>
            </a:extLst>
          </p:cNvPr>
          <p:cNvSpPr>
            <a:spLocks noGrp="1"/>
          </p:cNvSpPr>
          <p:nvPr>
            <p:ph type="ctrTitle"/>
          </p:nvPr>
        </p:nvSpPr>
        <p:spPr>
          <a:xfrm>
            <a:off x="5300982" y="3296995"/>
            <a:ext cx="3830140" cy="1071303"/>
          </a:xfrm>
        </p:spPr>
        <p:txBody>
          <a:bodyPr>
            <a:normAutofit/>
          </a:bodyPr>
          <a:lstStyle/>
          <a:p>
            <a:pPr algn="l"/>
            <a:r>
              <a:rPr lang="en-US" sz="2100" dirty="0"/>
              <a:t>Pumping Solutions</a:t>
            </a:r>
          </a:p>
        </p:txBody>
      </p:sp>
      <p:sp>
        <p:nvSpPr>
          <p:cNvPr id="3" name="Subtitle 2">
            <a:extLst>
              <a:ext uri="{FF2B5EF4-FFF2-40B4-BE49-F238E27FC236}">
                <a16:creationId xmlns:a16="http://schemas.microsoft.com/office/drawing/2014/main" id="{B9ED15F7-61E4-4C74-BA3A-E412F8B93B65}"/>
              </a:ext>
            </a:extLst>
          </p:cNvPr>
          <p:cNvSpPr>
            <a:spLocks noGrp="1"/>
          </p:cNvSpPr>
          <p:nvPr>
            <p:ph type="subTitle" idx="1"/>
          </p:nvPr>
        </p:nvSpPr>
        <p:spPr>
          <a:xfrm>
            <a:off x="5313860" y="4110065"/>
            <a:ext cx="4775634" cy="1752600"/>
          </a:xfrm>
        </p:spPr>
        <p:txBody>
          <a:bodyPr>
            <a:normAutofit/>
          </a:bodyPr>
          <a:lstStyle/>
          <a:p>
            <a:pPr algn="l"/>
            <a:r>
              <a:rPr lang="en-US" sz="1200" dirty="0"/>
              <a:t>Lynx, Panther, Tiger, Lion</a:t>
            </a:r>
          </a:p>
          <a:p>
            <a:pPr algn="l"/>
            <a:r>
              <a:rPr lang="en-US" sz="1200" dirty="0"/>
              <a:t>Lube oils and Grease</a:t>
            </a:r>
          </a:p>
          <a:p>
            <a:pPr algn="l"/>
            <a:r>
              <a:rPr lang="en-US" sz="1200" dirty="0"/>
              <a:t>AODD – Fresh and used fluids</a:t>
            </a:r>
          </a:p>
          <a:p>
            <a:endParaRPr lang="en-US" sz="1200"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4553" y="1143442"/>
            <a:ext cx="3830140" cy="500621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1817058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02559" y="1153016"/>
            <a:ext cx="4724400" cy="4801314"/>
          </a:xfrm>
          <a:prstGeom prst="rect">
            <a:avLst/>
          </a:prstGeom>
        </p:spPr>
        <p:txBody>
          <a:bodyPr wrap="square">
            <a:noAutofit/>
          </a:bodyPr>
          <a:lstStyle/>
          <a:p>
            <a:pPr>
              <a:spcBef>
                <a:spcPct val="20000"/>
              </a:spcBef>
              <a:buClr>
                <a:schemeClr val="accent1"/>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Medium annual volume user</a:t>
            </a:r>
          </a:p>
          <a:p>
            <a:pPr marL="742950" lvl="1" indent="-285750">
              <a:buSzPct val="90000"/>
              <a:buFont typeface="Wingdings" pitchFamily="2" charset="2"/>
              <a:buChar char="§"/>
            </a:pPr>
            <a:r>
              <a:rPr lang="en-US" sz="1200" dirty="0">
                <a:latin typeface="Arial" pitchFamily="34" charset="0"/>
              </a:rPr>
              <a:t>Portable package</a:t>
            </a:r>
          </a:p>
          <a:p>
            <a:pPr marL="742950" lvl="1" indent="-285750">
              <a:buSzPct val="90000"/>
              <a:buFont typeface="Wingdings" pitchFamily="2" charset="2"/>
              <a:buChar char="§"/>
            </a:pPr>
            <a:r>
              <a:rPr lang="en-US" sz="1200" dirty="0">
                <a:latin typeface="Arial" pitchFamily="34" charset="0"/>
              </a:rPr>
              <a:t>Multiple dispense points </a:t>
            </a:r>
          </a:p>
          <a:p>
            <a:pPr marL="742950" lvl="1" indent="-285750">
              <a:buSzPct val="90000"/>
              <a:buFont typeface="Wingdings" pitchFamily="2" charset="2"/>
              <a:buChar char="§"/>
            </a:pPr>
            <a:endParaRPr lang="en-US" sz="1200" dirty="0">
              <a:latin typeface="Arial" pitchFamily="34" charset="0"/>
            </a:endParaRPr>
          </a:p>
          <a:p>
            <a:pPr>
              <a:spcBef>
                <a:spcPct val="20000"/>
              </a:spcBef>
              <a:buClr>
                <a:schemeClr val="accent1"/>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Synthetic and Mineral based oils</a:t>
            </a:r>
          </a:p>
          <a:p>
            <a:pPr marL="742950" lvl="1" indent="-285750">
              <a:buSzPct val="90000"/>
              <a:buFont typeface="Wingdings" pitchFamily="2" charset="2"/>
              <a:buChar char="§"/>
            </a:pPr>
            <a:r>
              <a:rPr lang="en-US" sz="1200" dirty="0">
                <a:latin typeface="Arial" pitchFamily="34" charset="0"/>
              </a:rPr>
              <a:t>ATF</a:t>
            </a:r>
          </a:p>
          <a:p>
            <a:pPr marL="742950" lvl="1" indent="-285750">
              <a:buSzPct val="90000"/>
              <a:buFont typeface="Wingdings" pitchFamily="2" charset="2"/>
              <a:buChar char="§"/>
            </a:pPr>
            <a:r>
              <a:rPr lang="en-US" sz="1200" dirty="0">
                <a:latin typeface="Arial" pitchFamily="34" charset="0"/>
              </a:rPr>
              <a:t>Hydraulic fluid</a:t>
            </a:r>
          </a:p>
          <a:p>
            <a:pPr marL="742950" lvl="1" indent="-285750">
              <a:buSzPct val="90000"/>
              <a:buFont typeface="Wingdings" pitchFamily="2" charset="2"/>
              <a:buChar char="§"/>
            </a:pPr>
            <a:r>
              <a:rPr lang="en-US" sz="1200" dirty="0">
                <a:latin typeface="Arial" pitchFamily="34" charset="0"/>
              </a:rPr>
              <a:t>Gear oil</a:t>
            </a:r>
          </a:p>
          <a:p>
            <a:pPr marL="742950" lvl="1" indent="-285750">
              <a:buSzPct val="90000"/>
              <a:buFont typeface="Wingdings" pitchFamily="2" charset="2"/>
              <a:buChar char="§"/>
            </a:pPr>
            <a:endParaRPr lang="en-US" sz="1200" dirty="0">
              <a:latin typeface="Arial" pitchFamily="34" charset="0"/>
            </a:endParaRPr>
          </a:p>
          <a:p>
            <a:pPr>
              <a:spcBef>
                <a:spcPct val="20000"/>
              </a:spcBef>
              <a:buClr>
                <a:schemeClr val="accent1"/>
              </a:buClr>
              <a:buSzPct val="90000"/>
            </a:pPr>
            <a:r>
              <a:rPr lang="en-US" sz="1400" b="1" dirty="0">
                <a:latin typeface="Arial" pitchFamily="34" charset="0"/>
              </a:rPr>
              <a:t>Applications </a:t>
            </a:r>
          </a:p>
          <a:p>
            <a:pPr marL="742950" lvl="1" indent="-285750">
              <a:buSzPct val="90000"/>
              <a:buFont typeface="Wingdings" pitchFamily="2" charset="2"/>
              <a:buChar char="§"/>
            </a:pPr>
            <a:r>
              <a:rPr lang="en-US" sz="1200" dirty="0">
                <a:latin typeface="Arial" pitchFamily="34" charset="0"/>
              </a:rPr>
              <a:t>55 gallon portable dispense packages</a:t>
            </a:r>
          </a:p>
          <a:p>
            <a:pPr marL="742950" lvl="1" indent="-285750">
              <a:buSzPct val="90000"/>
              <a:buFont typeface="Wingdings" pitchFamily="2" charset="2"/>
              <a:buChar char="§"/>
            </a:pPr>
            <a:r>
              <a:rPr lang="en-US" sz="1200" dirty="0">
                <a:latin typeface="Arial" pitchFamily="34" charset="0"/>
              </a:rPr>
              <a:t>Small tank package</a:t>
            </a:r>
          </a:p>
          <a:p>
            <a:pPr marL="742950" lvl="1" indent="-285750">
              <a:buSzPct val="90000"/>
              <a:buFont typeface="Wingdings" pitchFamily="2" charset="2"/>
              <a:buChar char="§"/>
            </a:pPr>
            <a:r>
              <a:rPr lang="en-US" sz="1200" dirty="0">
                <a:latin typeface="Arial" pitchFamily="34" charset="0"/>
              </a:rPr>
              <a:t>Small dealership</a:t>
            </a:r>
          </a:p>
          <a:p>
            <a:pPr marL="742950" lvl="1" indent="-285750">
              <a:buSzPct val="90000"/>
              <a:buFont typeface="Wingdings" pitchFamily="2" charset="2"/>
              <a:buChar char="§"/>
            </a:pPr>
            <a:r>
              <a:rPr lang="en-US" sz="1200" dirty="0">
                <a:latin typeface="Arial" pitchFamily="34" charset="0"/>
              </a:rPr>
              <a:t>Quick Lube</a:t>
            </a:r>
          </a:p>
          <a:p>
            <a:pPr marL="742950" lvl="1" indent="-285750">
              <a:buSzPct val="90000"/>
              <a:buFont typeface="Wingdings" pitchFamily="2" charset="2"/>
              <a:buChar char="§"/>
            </a:pPr>
            <a:r>
              <a:rPr lang="en-US" sz="1200" dirty="0">
                <a:latin typeface="Arial" pitchFamily="34" charset="0"/>
              </a:rPr>
              <a:t>Tank package</a:t>
            </a:r>
          </a:p>
          <a:p>
            <a:pPr marL="742950" lvl="1" indent="-285750">
              <a:buSzPct val="90000"/>
              <a:buFont typeface="Wingdings" pitchFamily="2" charset="2"/>
              <a:buChar char="§"/>
            </a:pPr>
            <a:r>
              <a:rPr lang="en-US" sz="1200" dirty="0">
                <a:latin typeface="Arial" pitchFamily="34" charset="0"/>
              </a:rPr>
              <a:t>Price conscious user</a:t>
            </a:r>
          </a:p>
          <a:p>
            <a:pPr marL="742950" lvl="1" indent="-285750">
              <a:buSzPct val="90000"/>
              <a:buFont typeface="Wingdings" pitchFamily="2" charset="2"/>
              <a:buChar char="§"/>
            </a:pPr>
            <a:r>
              <a:rPr lang="en-US" sz="1200" dirty="0">
                <a:latin typeface="Arial" pitchFamily="34" charset="0"/>
              </a:rPr>
              <a:t>Oil Jobber</a:t>
            </a:r>
          </a:p>
        </p:txBody>
      </p:sp>
      <p:sp>
        <p:nvSpPr>
          <p:cNvPr id="2" name="TextBox 1"/>
          <p:cNvSpPr txBox="1"/>
          <p:nvPr/>
        </p:nvSpPr>
        <p:spPr>
          <a:xfrm>
            <a:off x="199621" y="280112"/>
            <a:ext cx="9144000" cy="415498"/>
          </a:xfrm>
          <a:prstGeom prst="rect">
            <a:avLst/>
          </a:prstGeom>
          <a:noFill/>
        </p:spPr>
        <p:txBody>
          <a:bodyPr wrap="square" rtlCol="0">
            <a:spAutoFit/>
          </a:bodyPr>
          <a:lstStyle/>
          <a:p>
            <a:r>
              <a:rPr lang="en-US" sz="2100" b="1" dirty="0">
                <a:solidFill>
                  <a:schemeClr val="bg1"/>
                </a:solidFill>
              </a:rPr>
              <a:t>Lynx HD Oil Pump – </a:t>
            </a:r>
            <a:r>
              <a:rPr lang="en-US" sz="2100" dirty="0">
                <a:solidFill>
                  <a:schemeClr val="bg1"/>
                </a:solidFill>
              </a:rPr>
              <a:t>5:1 Ratio / Lubes</a:t>
            </a:r>
          </a:p>
        </p:txBody>
      </p:sp>
      <p:pic>
        <p:nvPicPr>
          <p:cNvPr id="7" name="Picture 6">
            <a:extLst>
              <a:ext uri="{FF2B5EF4-FFF2-40B4-BE49-F238E27FC236}">
                <a16:creationId xmlns:a16="http://schemas.microsoft.com/office/drawing/2014/main" id="{75CD866E-B3FD-4E77-A86F-3E3B5D02F0E8}"/>
              </a:ext>
            </a:extLst>
          </p:cNvPr>
          <p:cNvPicPr>
            <a:picLocks noChangeAspect="1"/>
          </p:cNvPicPr>
          <p:nvPr/>
        </p:nvPicPr>
        <p:blipFill rotWithShape="1">
          <a:blip r:embed="rId3">
            <a:extLst>
              <a:ext uri="{28A0092B-C50C-407E-A947-70E740481C1C}">
                <a14:useLocalDpi xmlns:a14="http://schemas.microsoft.com/office/drawing/2010/main" val="0"/>
              </a:ext>
            </a:extLst>
          </a:blip>
          <a:srcRect l="32576" r="35168"/>
          <a:stretch/>
        </p:blipFill>
        <p:spPr>
          <a:xfrm>
            <a:off x="1732208" y="1133699"/>
            <a:ext cx="1564783" cy="3639738"/>
          </a:xfrm>
          <a:prstGeom prst="rect">
            <a:avLst/>
          </a:prstGeom>
        </p:spPr>
      </p:pic>
    </p:spTree>
    <p:extLst>
      <p:ext uri="{BB962C8B-B14F-4D97-AF65-F5344CB8AC3E}">
        <p14:creationId xmlns:p14="http://schemas.microsoft.com/office/powerpoint/2010/main" val="34383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615" y="280112"/>
            <a:ext cx="9144000" cy="415498"/>
          </a:xfrm>
          <a:prstGeom prst="rect">
            <a:avLst/>
          </a:prstGeom>
          <a:noFill/>
        </p:spPr>
        <p:txBody>
          <a:bodyPr wrap="square" rtlCol="0">
            <a:spAutoFit/>
          </a:bodyPr>
          <a:lstStyle/>
          <a:p>
            <a:r>
              <a:rPr lang="en-US" sz="2100" b="1" dirty="0">
                <a:solidFill>
                  <a:schemeClr val="bg1"/>
                </a:solidFill>
              </a:rPr>
              <a:t>Pride Series Lube Pumps – </a:t>
            </a:r>
            <a:r>
              <a:rPr lang="en-US" sz="2100" dirty="0">
                <a:solidFill>
                  <a:schemeClr val="bg1"/>
                </a:solidFill>
              </a:rPr>
              <a:t>3:1 / 5:1 &amp; 6:1 Ratios</a:t>
            </a:r>
          </a:p>
        </p:txBody>
      </p:sp>
      <p:sp>
        <p:nvSpPr>
          <p:cNvPr id="9" name="Rectangle 8"/>
          <p:cNvSpPr/>
          <p:nvPr/>
        </p:nvSpPr>
        <p:spPr>
          <a:xfrm>
            <a:off x="4904698" y="1153296"/>
            <a:ext cx="4419600" cy="5016758"/>
          </a:xfrm>
          <a:prstGeom prst="rect">
            <a:avLst/>
          </a:prstGeom>
        </p:spPr>
        <p:txBody>
          <a:bodyPr wrap="square">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Medium/Large volume users (5:1 &amp; 6:1)</a:t>
            </a:r>
          </a:p>
          <a:p>
            <a:pPr marL="742950" lvl="1" indent="-285750">
              <a:buSzPct val="90000"/>
              <a:buFont typeface="Wingdings" pitchFamily="2" charset="2"/>
              <a:buChar char="§"/>
            </a:pPr>
            <a:r>
              <a:rPr lang="en-US" sz="1200" dirty="0">
                <a:latin typeface="Arial" pitchFamily="34" charset="0"/>
              </a:rPr>
              <a:t>Portable outfit (3:1)</a:t>
            </a:r>
          </a:p>
          <a:p>
            <a:pPr marL="742950" lvl="1" indent="-285750">
              <a:buSzPct val="90000"/>
              <a:buFont typeface="Wingdings" pitchFamily="2" charset="2"/>
              <a:buChar char="§"/>
            </a:pPr>
            <a:r>
              <a:rPr lang="en-US" sz="1200" dirty="0">
                <a:latin typeface="Arial" pitchFamily="34" charset="0"/>
              </a:rPr>
              <a:t>Multiple dispense points </a:t>
            </a:r>
          </a:p>
          <a:p>
            <a:pPr marL="742950" lvl="1" indent="-285750">
              <a:buSzPct val="90000"/>
              <a:buFont typeface="Wingdings" pitchFamily="2" charset="2"/>
              <a:buChar char="§"/>
            </a:pPr>
            <a:r>
              <a:rPr lang="en-US" sz="1200" dirty="0">
                <a:latin typeface="Arial" pitchFamily="34" charset="0"/>
              </a:rPr>
              <a:t>Longer piping runs/Higher flow rates (6:1)</a:t>
            </a:r>
          </a:p>
          <a:p>
            <a:pPr marL="742950" lvl="1" indent="-285750">
              <a:buSzPct val="90000"/>
              <a:buFont typeface="Wingdings" pitchFamily="2" charset="2"/>
              <a:buChar char="§"/>
            </a:pPr>
            <a:endParaRPr lang="en-US" sz="1200" dirty="0">
              <a:latin typeface="Arial" pitchFamily="34" charset="0"/>
            </a:endParaRPr>
          </a:p>
          <a:p>
            <a:endParaRPr lang="en-US" sz="800" b="1" dirty="0"/>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Synthetic / Mineral based oils</a:t>
            </a:r>
          </a:p>
          <a:p>
            <a:pPr marL="742950" lvl="1" indent="-285750">
              <a:buSzPct val="90000"/>
              <a:buFont typeface="Wingdings" pitchFamily="2" charset="2"/>
              <a:buChar char="§"/>
            </a:pPr>
            <a:r>
              <a:rPr lang="en-US" sz="1200" dirty="0">
                <a:latin typeface="Arial" pitchFamily="34" charset="0"/>
              </a:rPr>
              <a:t>ATF</a:t>
            </a:r>
          </a:p>
          <a:p>
            <a:pPr marL="742950" lvl="1" indent="-285750">
              <a:buSzPct val="90000"/>
              <a:buFont typeface="Wingdings" pitchFamily="2" charset="2"/>
              <a:buChar char="§"/>
            </a:pPr>
            <a:r>
              <a:rPr lang="en-US" sz="1200" dirty="0">
                <a:latin typeface="Arial" pitchFamily="34" charset="0"/>
              </a:rPr>
              <a:t>Hydraulic fluid</a:t>
            </a:r>
          </a:p>
          <a:p>
            <a:pPr marL="742950" lvl="1" indent="-285750">
              <a:buSzPct val="90000"/>
              <a:buFont typeface="Wingdings" pitchFamily="2" charset="2"/>
              <a:buChar char="§"/>
            </a:pPr>
            <a:r>
              <a:rPr lang="en-US" sz="1200" dirty="0">
                <a:latin typeface="Arial" pitchFamily="34" charset="0"/>
              </a:rPr>
              <a:t>Gear oil</a:t>
            </a:r>
          </a:p>
          <a:p>
            <a:pPr marL="742950" lvl="1" indent="-285750">
              <a:buSzPct val="90000"/>
              <a:buFont typeface="Wingdings" pitchFamily="2" charset="2"/>
              <a:buChar char="§"/>
            </a:pPr>
            <a:r>
              <a:rPr lang="en-US" sz="1200" dirty="0">
                <a:latin typeface="Arial" pitchFamily="34" charset="0"/>
              </a:rPr>
              <a:t>WWS (6:1 stainless pump)</a:t>
            </a:r>
          </a:p>
          <a:p>
            <a:pPr marL="742950" lvl="1" indent="-285750">
              <a:buSzPct val="90000"/>
              <a:buFont typeface="Wingdings" pitchFamily="2" charset="2"/>
              <a:buChar char="§"/>
            </a:pPr>
            <a:r>
              <a:rPr lang="en-US" sz="1200" dirty="0">
                <a:latin typeface="Arial" pitchFamily="34" charset="0"/>
              </a:rPr>
              <a:t>Anti-freeze (6:1 stainless pump)</a:t>
            </a:r>
          </a:p>
          <a:p>
            <a:pPr marL="742950" lvl="1" indent="-285750">
              <a:buSzPct val="90000"/>
              <a:buFont typeface="Wingdings" pitchFamily="2" charset="2"/>
              <a:buChar char="§"/>
            </a:pPr>
            <a:endParaRPr lang="en-US" sz="1200" dirty="0">
              <a:latin typeface="Arial" pitchFamily="34" charset="0"/>
            </a:endParaRPr>
          </a:p>
          <a:p>
            <a:endParaRPr lang="en-US" sz="800" b="1" dirty="0"/>
          </a:p>
          <a:p>
            <a:pPr>
              <a:spcBef>
                <a:spcPct val="20000"/>
              </a:spcBef>
              <a:buClr>
                <a:srgbClr val="B31B34"/>
              </a:buClr>
              <a:buSzPct val="90000"/>
            </a:pPr>
            <a:r>
              <a:rPr lang="en-US" sz="1400" b="1" dirty="0">
                <a:latin typeface="Arial" pitchFamily="34" charset="0"/>
              </a:rPr>
              <a:t>Applications </a:t>
            </a:r>
          </a:p>
          <a:p>
            <a:pPr marL="742950" lvl="1" indent="-285750">
              <a:buSzPct val="90000"/>
              <a:buFont typeface="Wingdings" pitchFamily="2" charset="2"/>
              <a:buChar char="§"/>
            </a:pPr>
            <a:r>
              <a:rPr lang="en-US" sz="1200" dirty="0">
                <a:latin typeface="Arial" pitchFamily="34" charset="0"/>
              </a:rPr>
              <a:t>Tank package / Portable outfits</a:t>
            </a:r>
          </a:p>
          <a:p>
            <a:pPr marL="742950" lvl="1" indent="-285750">
              <a:buSzPct val="90000"/>
              <a:buFont typeface="Wingdings" pitchFamily="2" charset="2"/>
              <a:buChar char="§"/>
            </a:pPr>
            <a:r>
              <a:rPr lang="en-US" sz="1200" dirty="0">
                <a:latin typeface="Arial" pitchFamily="34" charset="0"/>
              </a:rPr>
              <a:t>Quick Lubes / Tire Stores</a:t>
            </a:r>
          </a:p>
          <a:p>
            <a:pPr marL="742950" lvl="1" indent="-285750">
              <a:buSzPct val="90000"/>
              <a:buFont typeface="Wingdings" pitchFamily="2" charset="2"/>
              <a:buChar char="§"/>
            </a:pPr>
            <a:r>
              <a:rPr lang="en-US" sz="1200" dirty="0">
                <a:latin typeface="Arial" pitchFamily="34" charset="0"/>
              </a:rPr>
              <a:t>Medium/large maintenance facilities</a:t>
            </a:r>
          </a:p>
          <a:p>
            <a:pPr marL="742950" lvl="1" indent="-285750">
              <a:buSzPct val="90000"/>
              <a:buFont typeface="Wingdings" pitchFamily="2" charset="2"/>
              <a:buChar char="§"/>
            </a:pPr>
            <a:r>
              <a:rPr lang="en-US" sz="1200" dirty="0">
                <a:latin typeface="Arial" pitchFamily="34" charset="0"/>
              </a:rPr>
              <a:t>Simultaneous dispensing requirements</a:t>
            </a:r>
          </a:p>
          <a:p>
            <a:pPr marL="742950" lvl="1" indent="-285750">
              <a:buSzPct val="90000"/>
              <a:buFont typeface="Wingdings" pitchFamily="2" charset="2"/>
              <a:buChar char="§"/>
            </a:pPr>
            <a:r>
              <a:rPr lang="en-US" sz="1200" dirty="0">
                <a:latin typeface="Arial" pitchFamily="34" charset="0"/>
              </a:rPr>
              <a:t>Fleet Facilities</a:t>
            </a:r>
          </a:p>
          <a:p>
            <a:pPr marL="742950" lvl="1" indent="-285750">
              <a:buSzPct val="90000"/>
              <a:buFont typeface="Wingdings" pitchFamily="2" charset="2"/>
              <a:buChar char="§"/>
            </a:pPr>
            <a:r>
              <a:rPr lang="en-US" sz="1200" dirty="0">
                <a:latin typeface="Arial" pitchFamily="34" charset="0"/>
              </a:rPr>
              <a:t>Mobile Lube trucks</a:t>
            </a:r>
          </a:p>
        </p:txBody>
      </p:sp>
      <p:pic>
        <p:nvPicPr>
          <p:cNvPr id="10" name="Picture 9">
            <a:extLst>
              <a:ext uri="{FF2B5EF4-FFF2-40B4-BE49-F238E27FC236}">
                <a16:creationId xmlns:a16="http://schemas.microsoft.com/office/drawing/2014/main" id="{C7CA8F34-09BA-45C7-9123-4BD4DC93DA47}"/>
              </a:ext>
            </a:extLst>
          </p:cNvPr>
          <p:cNvPicPr>
            <a:picLocks noChangeAspect="1"/>
          </p:cNvPicPr>
          <p:nvPr/>
        </p:nvPicPr>
        <p:blipFill rotWithShape="1">
          <a:blip r:embed="rId3">
            <a:extLst>
              <a:ext uri="{28A0092B-C50C-407E-A947-70E740481C1C}">
                <a14:useLocalDpi xmlns:a14="http://schemas.microsoft.com/office/drawing/2010/main" val="0"/>
              </a:ext>
            </a:extLst>
          </a:blip>
          <a:srcRect l="37101" r="37078"/>
          <a:stretch/>
        </p:blipFill>
        <p:spPr>
          <a:xfrm>
            <a:off x="1591623" y="1217053"/>
            <a:ext cx="1229932" cy="3573887"/>
          </a:xfrm>
          <a:prstGeom prst="rect">
            <a:avLst/>
          </a:prstGeom>
        </p:spPr>
      </p:pic>
      <p:pic>
        <p:nvPicPr>
          <p:cNvPr id="6" name="Picture 5">
            <a:extLst>
              <a:ext uri="{FF2B5EF4-FFF2-40B4-BE49-F238E27FC236}">
                <a16:creationId xmlns:a16="http://schemas.microsoft.com/office/drawing/2014/main" id="{D43EAFBF-3600-43CB-8172-029199FCA8E7}"/>
              </a:ext>
            </a:extLst>
          </p:cNvPr>
          <p:cNvPicPr>
            <a:picLocks noChangeAspect="1"/>
          </p:cNvPicPr>
          <p:nvPr/>
        </p:nvPicPr>
        <p:blipFill rotWithShape="1">
          <a:blip r:embed="rId4">
            <a:extLst>
              <a:ext uri="{28A0092B-C50C-407E-A947-70E740481C1C}">
                <a14:useLocalDpi xmlns:a14="http://schemas.microsoft.com/office/drawing/2010/main" val="0"/>
              </a:ext>
            </a:extLst>
          </a:blip>
          <a:srcRect l="39903" r="41585"/>
          <a:stretch/>
        </p:blipFill>
        <p:spPr>
          <a:xfrm>
            <a:off x="2706189" y="1217053"/>
            <a:ext cx="893571" cy="3621667"/>
          </a:xfrm>
          <a:prstGeom prst="rect">
            <a:avLst/>
          </a:prstGeom>
        </p:spPr>
      </p:pic>
    </p:spTree>
    <p:extLst>
      <p:ext uri="{BB962C8B-B14F-4D97-AF65-F5344CB8AC3E}">
        <p14:creationId xmlns:p14="http://schemas.microsoft.com/office/powerpoint/2010/main" val="102628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20" end="2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21" end="2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AB493B-7AC6-F242-80D4-E35D0C40F6A0}"/>
              </a:ext>
            </a:extLst>
          </p:cNvPr>
          <p:cNvSpPr>
            <a:spLocks noGrp="1"/>
          </p:cNvSpPr>
          <p:nvPr>
            <p:ph type="body" sz="quarter" idx="14"/>
          </p:nvPr>
        </p:nvSpPr>
        <p:spPr>
          <a:xfrm>
            <a:off x="203913" y="0"/>
            <a:ext cx="8839200" cy="990600"/>
          </a:xfrm>
        </p:spPr>
        <p:txBody>
          <a:bodyPr>
            <a:normAutofit/>
          </a:bodyPr>
          <a:lstStyle/>
          <a:p>
            <a:r>
              <a:rPr lang="en-US" sz="2100" dirty="0"/>
              <a:t>Cycles Per Gallon Review – </a:t>
            </a:r>
            <a:r>
              <a:rPr lang="en-US" sz="2100" b="0" dirty="0"/>
              <a:t>Small Pumps</a:t>
            </a:r>
          </a:p>
        </p:txBody>
      </p:sp>
      <p:graphicFrame>
        <p:nvGraphicFramePr>
          <p:cNvPr id="6" name="Table 4">
            <a:extLst>
              <a:ext uri="{FF2B5EF4-FFF2-40B4-BE49-F238E27FC236}">
                <a16:creationId xmlns:a16="http://schemas.microsoft.com/office/drawing/2014/main" id="{78482A4A-E312-4384-B2AC-E748EE2797A6}"/>
              </a:ext>
            </a:extLst>
          </p:cNvPr>
          <p:cNvGraphicFramePr>
            <a:graphicFrameLocks noGrp="1"/>
          </p:cNvGraphicFramePr>
          <p:nvPr>
            <p:extLst>
              <p:ext uri="{D42A27DB-BD31-4B8C-83A1-F6EECF244321}">
                <p14:modId xmlns:p14="http://schemas.microsoft.com/office/powerpoint/2010/main" val="158525732"/>
              </p:ext>
            </p:extLst>
          </p:nvPr>
        </p:nvGraphicFramePr>
        <p:xfrm>
          <a:off x="781492" y="1371599"/>
          <a:ext cx="7543799" cy="3457977"/>
        </p:xfrm>
        <a:graphic>
          <a:graphicData uri="http://schemas.openxmlformats.org/drawingml/2006/table">
            <a:tbl>
              <a:tblPr firstRow="1" bandRow="1">
                <a:tableStyleId>{5C22544A-7EE6-4342-B048-85BDC9FD1C3A}</a:tableStyleId>
              </a:tblPr>
              <a:tblGrid>
                <a:gridCol w="1574343">
                  <a:extLst>
                    <a:ext uri="{9D8B030D-6E8A-4147-A177-3AD203B41FA5}">
                      <a16:colId xmlns:a16="http://schemas.microsoft.com/office/drawing/2014/main" val="808897769"/>
                    </a:ext>
                  </a:extLst>
                </a:gridCol>
                <a:gridCol w="1787408">
                  <a:extLst>
                    <a:ext uri="{9D8B030D-6E8A-4147-A177-3AD203B41FA5}">
                      <a16:colId xmlns:a16="http://schemas.microsoft.com/office/drawing/2014/main" val="1655944718"/>
                    </a:ext>
                  </a:extLst>
                </a:gridCol>
                <a:gridCol w="2073165">
                  <a:extLst>
                    <a:ext uri="{9D8B030D-6E8A-4147-A177-3AD203B41FA5}">
                      <a16:colId xmlns:a16="http://schemas.microsoft.com/office/drawing/2014/main" val="706160946"/>
                    </a:ext>
                  </a:extLst>
                </a:gridCol>
                <a:gridCol w="2108883">
                  <a:extLst>
                    <a:ext uri="{9D8B030D-6E8A-4147-A177-3AD203B41FA5}">
                      <a16:colId xmlns:a16="http://schemas.microsoft.com/office/drawing/2014/main" val="947546385"/>
                    </a:ext>
                  </a:extLst>
                </a:gridCol>
              </a:tblGrid>
              <a:tr h="641917">
                <a:tc>
                  <a:txBody>
                    <a:bodyPr/>
                    <a:lstStyle/>
                    <a:p>
                      <a:pPr algn="ctr"/>
                      <a:r>
                        <a:rPr lang="en-US" sz="1400" b="1" kern="1200" dirty="0">
                          <a:solidFill>
                            <a:sysClr val="windowText" lastClr="000000"/>
                          </a:solidFill>
                          <a:latin typeface="+mn-lt"/>
                          <a:ea typeface="+mn-ea"/>
                          <a:cs typeface="+mn-cs"/>
                        </a:rPr>
                        <a:t>Name/Ratio</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400" b="1" dirty="0">
                          <a:solidFill>
                            <a:sysClr val="windowText" lastClr="000000"/>
                          </a:solidFill>
                          <a:latin typeface="+mn-lt"/>
                        </a:rPr>
                        <a:t>Piston</a:t>
                      </a:r>
                      <a:endParaRPr lang="en-US" sz="1400" b="1" kern="1200" dirty="0">
                        <a:solidFill>
                          <a:sysClr val="windowText" lastClr="00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1400" b="1" kern="1200" dirty="0">
                          <a:solidFill>
                            <a:sysClr val="windowText" lastClr="000000"/>
                          </a:solidFill>
                          <a:latin typeface="+mn-lt"/>
                          <a:ea typeface="+mn-ea"/>
                          <a:cs typeface="+mn-cs"/>
                        </a:rPr>
                        <a:t>Cycles/Gallon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1400" b="1" kern="1200" dirty="0">
                          <a:solidFill>
                            <a:sysClr val="windowText" lastClr="000000"/>
                          </a:solidFill>
                          <a:latin typeface="+mn-lt"/>
                          <a:ea typeface="+mn-ea"/>
                          <a:cs typeface="+mn-cs"/>
                        </a:rPr>
                        <a:t>Free Flow/GPM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452549">
                <a:tc>
                  <a:txBody>
                    <a:bodyPr/>
                    <a:lstStyle/>
                    <a:p>
                      <a:pPr algn="ctr"/>
                      <a:r>
                        <a:rPr lang="en-US" sz="1400" dirty="0">
                          <a:latin typeface="+mn-lt"/>
                        </a:rPr>
                        <a:t>LYNX 1:1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mn-lt"/>
                        </a:rPr>
                        <a:t>1.375”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10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444351">
                <a:tc>
                  <a:txBody>
                    <a:bodyPr/>
                    <a:lstStyle/>
                    <a:p>
                      <a:pPr algn="ctr"/>
                      <a:r>
                        <a:rPr lang="en-US" sz="1400" dirty="0">
                          <a:latin typeface="+mn-lt"/>
                        </a:rPr>
                        <a:t>LYNX 3:1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1.375”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509110">
                <a:tc>
                  <a:txBody>
                    <a:bodyPr/>
                    <a:lstStyle/>
                    <a:p>
                      <a:pPr algn="ctr"/>
                      <a:r>
                        <a:rPr lang="en-US" sz="1400" dirty="0">
                          <a:latin typeface="+mn-lt"/>
                        </a:rPr>
                        <a:t>LYNX HD 5:1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3.000”</a:t>
                      </a:r>
                      <a:endParaRPr lang="en-US" sz="140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20</a:t>
                      </a:r>
                      <a:endParaRPr lang="en-US" sz="140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24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496874">
                <a:tc>
                  <a:txBody>
                    <a:bodyPr/>
                    <a:lstStyle/>
                    <a:p>
                      <a:pPr algn="ctr"/>
                      <a:r>
                        <a:rPr lang="en-US" sz="1400" dirty="0">
                          <a:latin typeface="+mn-lt"/>
                        </a:rPr>
                        <a:t>Panther 3:1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2.250”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8</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7894509"/>
                  </a:ext>
                </a:extLst>
              </a:tr>
              <a:tr h="492261">
                <a:tc>
                  <a:txBody>
                    <a:bodyPr/>
                    <a:lstStyle/>
                    <a:p>
                      <a:pPr algn="ctr"/>
                      <a:r>
                        <a:rPr lang="en-US" sz="1400" dirty="0">
                          <a:latin typeface="+mn-lt"/>
                        </a:rPr>
                        <a:t>Panther 5:1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2.250”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7949413"/>
                  </a:ext>
                </a:extLst>
              </a:tr>
              <a:tr h="420915">
                <a:tc>
                  <a:txBody>
                    <a:bodyPr/>
                    <a:lstStyle/>
                    <a:p>
                      <a:pPr algn="ctr"/>
                      <a:r>
                        <a:rPr lang="en-US" sz="1400" dirty="0">
                          <a:latin typeface="+mn-lt"/>
                        </a:rPr>
                        <a:t>Tiger 6:1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3.200”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16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623663107"/>
                  </a:ext>
                </a:extLst>
              </a:tr>
            </a:tbl>
          </a:graphicData>
        </a:graphic>
      </p:graphicFrame>
    </p:spTree>
    <p:extLst>
      <p:ext uri="{BB962C8B-B14F-4D97-AF65-F5344CB8AC3E}">
        <p14:creationId xmlns:p14="http://schemas.microsoft.com/office/powerpoint/2010/main" val="464716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0411" y="1153964"/>
            <a:ext cx="4403690" cy="4524315"/>
          </a:xfrm>
          <a:prstGeom prst="rect">
            <a:avLst/>
          </a:prstGeom>
        </p:spPr>
        <p:txBody>
          <a:bodyPr wrap="square">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High annual volume user</a:t>
            </a:r>
          </a:p>
          <a:p>
            <a:pPr marL="742950" lvl="1" indent="-285750">
              <a:buSzPct val="90000"/>
              <a:buFont typeface="Wingdings" pitchFamily="2" charset="2"/>
              <a:buChar char="§"/>
            </a:pPr>
            <a:r>
              <a:rPr lang="en-US" sz="1200" dirty="0">
                <a:latin typeface="Arial" pitchFamily="34" charset="0"/>
              </a:rPr>
              <a:t>Multiple dispense points </a:t>
            </a:r>
          </a:p>
          <a:p>
            <a:pPr marL="742950" lvl="1" indent="-285750">
              <a:buSzPct val="90000"/>
              <a:buFont typeface="Wingdings" pitchFamily="2" charset="2"/>
              <a:buChar char="§"/>
            </a:pPr>
            <a:r>
              <a:rPr lang="en-US" sz="1200" dirty="0">
                <a:latin typeface="Arial" pitchFamily="34" charset="0"/>
              </a:rPr>
              <a:t>Rapid/High fill requirements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Synthetic and Mineral based oils</a:t>
            </a:r>
          </a:p>
          <a:p>
            <a:pPr marL="742950" lvl="1" indent="-285750">
              <a:buSzPct val="90000"/>
              <a:buFont typeface="Wingdings" pitchFamily="2" charset="2"/>
              <a:buChar char="§"/>
            </a:pPr>
            <a:r>
              <a:rPr lang="en-US" sz="1200" dirty="0">
                <a:latin typeface="Arial" pitchFamily="34" charset="0"/>
              </a:rPr>
              <a:t>ATF</a:t>
            </a:r>
          </a:p>
          <a:p>
            <a:pPr marL="742950" lvl="1" indent="-285750">
              <a:buSzPct val="90000"/>
              <a:buFont typeface="Wingdings" pitchFamily="2" charset="2"/>
              <a:buChar char="§"/>
            </a:pPr>
            <a:r>
              <a:rPr lang="en-US" sz="1200" dirty="0">
                <a:latin typeface="Arial" pitchFamily="34" charset="0"/>
              </a:rPr>
              <a:t>Hydraulic fluid</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Lube transfer</a:t>
            </a:r>
          </a:p>
          <a:p>
            <a:pPr marL="742950" lvl="1" indent="-285750">
              <a:buSzPct val="90000"/>
              <a:buFont typeface="Wingdings" pitchFamily="2" charset="2"/>
              <a:buChar char="§"/>
            </a:pPr>
            <a:r>
              <a:rPr lang="en-US" sz="1200" dirty="0">
                <a:latin typeface="Arial" pitchFamily="34" charset="0"/>
              </a:rPr>
              <a:t>Automotive Dealerships</a:t>
            </a:r>
          </a:p>
          <a:p>
            <a:pPr marL="742950" lvl="1" indent="-285750">
              <a:buSzPct val="90000"/>
              <a:buFont typeface="Wingdings" pitchFamily="2" charset="2"/>
              <a:buChar char="§"/>
            </a:pPr>
            <a:r>
              <a:rPr lang="en-US" sz="1200" dirty="0">
                <a:latin typeface="Arial" pitchFamily="34" charset="0"/>
              </a:rPr>
              <a:t>Commercial dealerships</a:t>
            </a:r>
          </a:p>
          <a:p>
            <a:pPr marL="742950" lvl="1" indent="-285750">
              <a:buSzPct val="90000"/>
              <a:buFont typeface="Wingdings" pitchFamily="2" charset="2"/>
              <a:buChar char="§"/>
            </a:pPr>
            <a:r>
              <a:rPr lang="en-US" sz="1200" dirty="0">
                <a:latin typeface="Arial" pitchFamily="34" charset="0"/>
              </a:rPr>
              <a:t>Fleet facilities</a:t>
            </a:r>
          </a:p>
          <a:p>
            <a:pPr marL="742950" lvl="1" indent="-285750">
              <a:buSzPct val="90000"/>
              <a:buFont typeface="Wingdings" pitchFamily="2" charset="2"/>
              <a:buChar char="§"/>
            </a:pPr>
            <a:r>
              <a:rPr lang="en-US" sz="1200" dirty="0">
                <a:latin typeface="Arial" pitchFamily="34" charset="0"/>
              </a:rPr>
              <a:t>Industrial plants</a:t>
            </a:r>
          </a:p>
          <a:p>
            <a:pPr marL="742950" lvl="1" indent="-285750">
              <a:buSzPct val="90000"/>
              <a:buFont typeface="Wingdings" pitchFamily="2" charset="2"/>
              <a:buChar char="§"/>
            </a:pPr>
            <a:r>
              <a:rPr lang="en-US" sz="1200" dirty="0">
                <a:latin typeface="Arial" pitchFamily="34" charset="0"/>
              </a:rPr>
              <a:t>Lube trucks</a:t>
            </a:r>
          </a:p>
          <a:p>
            <a:pPr marL="742950" lvl="1" indent="-285750">
              <a:buSzPct val="90000"/>
              <a:buFont typeface="Wingdings" pitchFamily="2" charset="2"/>
              <a:buChar char="§"/>
            </a:pPr>
            <a:r>
              <a:rPr lang="en-US" sz="1200" dirty="0">
                <a:latin typeface="Arial" pitchFamily="34" charset="0"/>
              </a:rPr>
              <a:t>Mining</a:t>
            </a:r>
          </a:p>
        </p:txBody>
      </p:sp>
      <p:sp>
        <p:nvSpPr>
          <p:cNvPr id="3" name="TextBox 2"/>
          <p:cNvSpPr txBox="1"/>
          <p:nvPr/>
        </p:nvSpPr>
        <p:spPr>
          <a:xfrm>
            <a:off x="197473" y="286551"/>
            <a:ext cx="5791200" cy="415498"/>
          </a:xfrm>
          <a:prstGeom prst="rect">
            <a:avLst/>
          </a:prstGeom>
          <a:noFill/>
        </p:spPr>
        <p:txBody>
          <a:bodyPr wrap="square" rtlCol="0">
            <a:spAutoFit/>
          </a:bodyPr>
          <a:lstStyle/>
          <a:p>
            <a:r>
              <a:rPr lang="en-US" sz="2100" b="1" dirty="0">
                <a:solidFill>
                  <a:schemeClr val="bg1"/>
                </a:solidFill>
              </a:rPr>
              <a:t>Lion 450 3:1 Oil Pump</a:t>
            </a:r>
          </a:p>
        </p:txBody>
      </p:sp>
      <p:pic>
        <p:nvPicPr>
          <p:cNvPr id="6" name="Picture 5">
            <a:extLst>
              <a:ext uri="{FF2B5EF4-FFF2-40B4-BE49-F238E27FC236}">
                <a16:creationId xmlns:a16="http://schemas.microsoft.com/office/drawing/2014/main" id="{F8D838DF-2F82-40D8-B2BD-CDDE1C6BFB23}"/>
              </a:ext>
            </a:extLst>
          </p:cNvPr>
          <p:cNvPicPr>
            <a:picLocks noChangeAspect="1"/>
          </p:cNvPicPr>
          <p:nvPr/>
        </p:nvPicPr>
        <p:blipFill rotWithShape="1">
          <a:blip r:embed="rId3">
            <a:extLst>
              <a:ext uri="{28A0092B-C50C-407E-A947-70E740481C1C}">
                <a14:useLocalDpi xmlns:a14="http://schemas.microsoft.com/office/drawing/2010/main" val="0"/>
              </a:ext>
            </a:extLst>
          </a:blip>
          <a:srcRect l="30660" r="32381"/>
          <a:stretch/>
        </p:blipFill>
        <p:spPr>
          <a:xfrm>
            <a:off x="1584100" y="1196051"/>
            <a:ext cx="1757967" cy="3568902"/>
          </a:xfrm>
          <a:prstGeom prst="rect">
            <a:avLst/>
          </a:prstGeom>
        </p:spPr>
      </p:pic>
    </p:spTree>
    <p:extLst>
      <p:ext uri="{BB962C8B-B14F-4D97-AF65-F5344CB8AC3E}">
        <p14:creationId xmlns:p14="http://schemas.microsoft.com/office/powerpoint/2010/main" val="28648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01488" y="1149694"/>
            <a:ext cx="4419600" cy="3609155"/>
          </a:xfrm>
          <a:prstGeom prst="rect">
            <a:avLst/>
          </a:prstGeom>
        </p:spPr>
        <p:txBody>
          <a:bodyPr wrap="square">
            <a:noAutofit/>
          </a:bodyPr>
          <a:lstStyle/>
          <a:p>
            <a:pPr>
              <a:spcBef>
                <a:spcPct val="20000"/>
              </a:spcBef>
              <a:buClr>
                <a:schemeClr val="accent1"/>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High annual volume user</a:t>
            </a:r>
          </a:p>
          <a:p>
            <a:pPr marL="742950" lvl="1" indent="-285750">
              <a:buSzPct val="90000"/>
              <a:buFont typeface="Wingdings" pitchFamily="2" charset="2"/>
              <a:buChar char="§"/>
            </a:pPr>
            <a:r>
              <a:rPr lang="en-US" sz="1200" dirty="0">
                <a:latin typeface="Arial" pitchFamily="34" charset="0"/>
              </a:rPr>
              <a:t>Multiple dispense points </a:t>
            </a:r>
          </a:p>
          <a:p>
            <a:pPr marL="742950" lvl="1" indent="-285750">
              <a:buSzPct val="90000"/>
              <a:buFont typeface="Wingdings" pitchFamily="2" charset="2"/>
              <a:buChar char="§"/>
            </a:pPr>
            <a:r>
              <a:rPr lang="en-US" sz="1200" dirty="0">
                <a:latin typeface="Arial" pitchFamily="34" charset="0"/>
              </a:rPr>
              <a:t>High flow requirements</a:t>
            </a:r>
          </a:p>
          <a:p>
            <a:pPr marL="742950" lvl="1" indent="-285750">
              <a:buSzPct val="90000"/>
              <a:buFont typeface="Wingdings" pitchFamily="2" charset="2"/>
              <a:buChar char="§"/>
            </a:pPr>
            <a:r>
              <a:rPr lang="en-US" sz="1200" dirty="0">
                <a:latin typeface="Arial" pitchFamily="34" charset="0"/>
              </a:rPr>
              <a:t>Longer pumping distance</a:t>
            </a:r>
          </a:p>
          <a:p>
            <a:pPr marL="742950" lvl="1" indent="-285750">
              <a:buSzPct val="90000"/>
              <a:buFont typeface="Wingdings" pitchFamily="2" charset="2"/>
              <a:buChar char="§"/>
            </a:pPr>
            <a:endParaRPr lang="en-US" sz="1200" dirty="0">
              <a:latin typeface="Arial" pitchFamily="34" charset="0"/>
            </a:endParaRPr>
          </a:p>
          <a:p>
            <a:pPr>
              <a:spcBef>
                <a:spcPct val="20000"/>
              </a:spcBef>
              <a:buClr>
                <a:schemeClr val="accent1"/>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Synthetic and Mineral based oils</a:t>
            </a:r>
          </a:p>
          <a:p>
            <a:pPr marL="742950" lvl="1" indent="-285750">
              <a:buSzPct val="90000"/>
              <a:buFont typeface="Wingdings" pitchFamily="2" charset="2"/>
              <a:buChar char="§"/>
            </a:pPr>
            <a:r>
              <a:rPr lang="en-US" sz="1200" dirty="0">
                <a:latin typeface="Arial" pitchFamily="34" charset="0"/>
              </a:rPr>
              <a:t>ATF</a:t>
            </a:r>
          </a:p>
          <a:p>
            <a:pPr marL="742950" lvl="1" indent="-285750">
              <a:buSzPct val="90000"/>
              <a:buFont typeface="Wingdings" pitchFamily="2" charset="2"/>
              <a:buChar char="§"/>
            </a:pPr>
            <a:r>
              <a:rPr lang="en-US" sz="1200" dirty="0">
                <a:latin typeface="Arial" pitchFamily="34" charset="0"/>
              </a:rPr>
              <a:t>Hydraulic fluid</a:t>
            </a:r>
          </a:p>
          <a:p>
            <a:pPr marL="742950" lvl="1" indent="-285750">
              <a:buSzPct val="90000"/>
              <a:buFont typeface="Wingdings" pitchFamily="2" charset="2"/>
              <a:buChar char="§"/>
            </a:pPr>
            <a:r>
              <a:rPr lang="en-US" sz="1200" dirty="0">
                <a:latin typeface="Arial" pitchFamily="34" charset="0"/>
              </a:rPr>
              <a:t>Gear oil</a:t>
            </a:r>
          </a:p>
          <a:p>
            <a:pPr marL="742950" lvl="1" indent="-285750">
              <a:buSzPct val="90000"/>
              <a:buFont typeface="Wingdings" pitchFamily="2" charset="2"/>
              <a:buChar char="§"/>
            </a:pPr>
            <a:endParaRPr lang="en-US" sz="1200" dirty="0">
              <a:latin typeface="Arial" pitchFamily="34" charset="0"/>
            </a:endParaRPr>
          </a:p>
          <a:p>
            <a:pPr>
              <a:spcBef>
                <a:spcPct val="20000"/>
              </a:spcBef>
              <a:buClr>
                <a:schemeClr val="accent1"/>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Lube transfer</a:t>
            </a:r>
          </a:p>
          <a:p>
            <a:pPr marL="742950" lvl="1" indent="-285750">
              <a:buSzPct val="90000"/>
              <a:buFont typeface="Wingdings" pitchFamily="2" charset="2"/>
              <a:buChar char="§"/>
            </a:pPr>
            <a:r>
              <a:rPr lang="en-US" sz="1200" dirty="0">
                <a:latin typeface="Arial" pitchFamily="34" charset="0"/>
              </a:rPr>
              <a:t>Automotive Dealerships</a:t>
            </a:r>
          </a:p>
          <a:p>
            <a:pPr marL="742950" lvl="1" indent="-285750">
              <a:buSzPct val="90000"/>
              <a:buFont typeface="Wingdings" pitchFamily="2" charset="2"/>
              <a:buChar char="§"/>
            </a:pPr>
            <a:r>
              <a:rPr lang="en-US" sz="1200" dirty="0">
                <a:latin typeface="Arial" pitchFamily="34" charset="0"/>
              </a:rPr>
              <a:t>Commercial dealerships</a:t>
            </a:r>
          </a:p>
          <a:p>
            <a:pPr marL="742950" lvl="1" indent="-285750">
              <a:buSzPct val="90000"/>
              <a:buFont typeface="Wingdings" pitchFamily="2" charset="2"/>
              <a:buChar char="§"/>
            </a:pPr>
            <a:r>
              <a:rPr lang="en-US" sz="1200" dirty="0">
                <a:latin typeface="Arial" pitchFamily="34" charset="0"/>
              </a:rPr>
              <a:t>Fleet facilities</a:t>
            </a:r>
          </a:p>
          <a:p>
            <a:pPr marL="742950" lvl="1" indent="-285750">
              <a:buSzPct val="90000"/>
              <a:buFont typeface="Wingdings" pitchFamily="2" charset="2"/>
              <a:buChar char="§"/>
            </a:pPr>
            <a:r>
              <a:rPr lang="en-US" sz="1200" dirty="0">
                <a:latin typeface="Arial" pitchFamily="34" charset="0"/>
              </a:rPr>
              <a:t>Industrial plants</a:t>
            </a:r>
          </a:p>
          <a:p>
            <a:pPr marL="742950" lvl="1" indent="-285750">
              <a:buSzPct val="90000"/>
              <a:buFont typeface="Wingdings" pitchFamily="2" charset="2"/>
              <a:buChar char="§"/>
            </a:pPr>
            <a:r>
              <a:rPr lang="en-US" sz="1200" dirty="0">
                <a:latin typeface="Arial" pitchFamily="34" charset="0"/>
              </a:rPr>
              <a:t>Lube trucks</a:t>
            </a:r>
          </a:p>
          <a:p>
            <a:pPr marL="742950" lvl="1" indent="-285750">
              <a:buSzPct val="90000"/>
              <a:buFont typeface="Wingdings" pitchFamily="2" charset="2"/>
              <a:buChar char="§"/>
            </a:pPr>
            <a:r>
              <a:rPr lang="en-US" sz="1200" dirty="0">
                <a:latin typeface="Arial" pitchFamily="34" charset="0"/>
              </a:rPr>
              <a:t>Mining</a:t>
            </a:r>
          </a:p>
        </p:txBody>
      </p:sp>
      <p:sp>
        <p:nvSpPr>
          <p:cNvPr id="2" name="TextBox 1"/>
          <p:cNvSpPr txBox="1"/>
          <p:nvPr/>
        </p:nvSpPr>
        <p:spPr>
          <a:xfrm>
            <a:off x="197473" y="286551"/>
            <a:ext cx="7010400" cy="415498"/>
          </a:xfrm>
          <a:prstGeom prst="rect">
            <a:avLst/>
          </a:prstGeom>
          <a:noFill/>
        </p:spPr>
        <p:txBody>
          <a:bodyPr wrap="square" rtlCol="0">
            <a:spAutoFit/>
          </a:bodyPr>
          <a:lstStyle/>
          <a:p>
            <a:r>
              <a:rPr lang="en-US" sz="2100" b="1" dirty="0">
                <a:solidFill>
                  <a:schemeClr val="bg1"/>
                </a:solidFill>
              </a:rPr>
              <a:t>Lion 450 Oil Pumps – </a:t>
            </a:r>
            <a:r>
              <a:rPr lang="en-US" sz="2100" dirty="0">
                <a:solidFill>
                  <a:schemeClr val="bg1"/>
                </a:solidFill>
              </a:rPr>
              <a:t>6:1 / 10:1 Ratios</a:t>
            </a:r>
          </a:p>
        </p:txBody>
      </p:sp>
      <p:sp>
        <p:nvSpPr>
          <p:cNvPr id="8" name="Rectangle 7"/>
          <p:cNvSpPr/>
          <p:nvPr/>
        </p:nvSpPr>
        <p:spPr>
          <a:xfrm>
            <a:off x="4890353" y="5196630"/>
            <a:ext cx="3719173" cy="523220"/>
          </a:xfrm>
          <a:prstGeom prst="rect">
            <a:avLst/>
          </a:prstGeom>
        </p:spPr>
        <p:txBody>
          <a:bodyPr wrap="square">
            <a:spAutoFit/>
          </a:bodyPr>
          <a:lstStyle/>
          <a:p>
            <a:r>
              <a:rPr lang="en-US" sz="1400" b="1" dirty="0"/>
              <a:t>Larger 4.5” diameter air motor allows the pump to work at slower cycle rates</a:t>
            </a:r>
          </a:p>
        </p:txBody>
      </p:sp>
      <p:pic>
        <p:nvPicPr>
          <p:cNvPr id="5" name="Picture 4">
            <a:extLst>
              <a:ext uri="{FF2B5EF4-FFF2-40B4-BE49-F238E27FC236}">
                <a16:creationId xmlns:a16="http://schemas.microsoft.com/office/drawing/2014/main" id="{CB945E55-4EF8-4E2D-AD4B-98D2F04E6197}"/>
              </a:ext>
            </a:extLst>
          </p:cNvPr>
          <p:cNvPicPr>
            <a:picLocks noChangeAspect="1"/>
          </p:cNvPicPr>
          <p:nvPr/>
        </p:nvPicPr>
        <p:blipFill rotWithShape="1">
          <a:blip r:embed="rId3">
            <a:extLst>
              <a:ext uri="{28A0092B-C50C-407E-A947-70E740481C1C}">
                <a14:useLocalDpi xmlns:a14="http://schemas.microsoft.com/office/drawing/2010/main" val="0"/>
              </a:ext>
            </a:extLst>
          </a:blip>
          <a:srcRect l="33871" r="36779"/>
          <a:stretch/>
        </p:blipFill>
        <p:spPr>
          <a:xfrm>
            <a:off x="2666062" y="1189948"/>
            <a:ext cx="1443887" cy="3691145"/>
          </a:xfrm>
          <a:prstGeom prst="rect">
            <a:avLst/>
          </a:prstGeom>
        </p:spPr>
      </p:pic>
      <p:pic>
        <p:nvPicPr>
          <p:cNvPr id="9" name="Picture 8">
            <a:extLst>
              <a:ext uri="{FF2B5EF4-FFF2-40B4-BE49-F238E27FC236}">
                <a16:creationId xmlns:a16="http://schemas.microsoft.com/office/drawing/2014/main" id="{17F478FA-825B-4E1B-B0B5-8254E6C427E2}"/>
              </a:ext>
            </a:extLst>
          </p:cNvPr>
          <p:cNvPicPr>
            <a:picLocks noChangeAspect="1"/>
          </p:cNvPicPr>
          <p:nvPr/>
        </p:nvPicPr>
        <p:blipFill rotWithShape="1">
          <a:blip r:embed="rId4">
            <a:extLst>
              <a:ext uri="{28A0092B-C50C-407E-A947-70E740481C1C}">
                <a14:useLocalDpi xmlns:a14="http://schemas.microsoft.com/office/drawing/2010/main" val="0"/>
              </a:ext>
            </a:extLst>
          </a:blip>
          <a:srcRect l="30660" r="36895"/>
          <a:stretch/>
        </p:blipFill>
        <p:spPr>
          <a:xfrm>
            <a:off x="1071856" y="1189947"/>
            <a:ext cx="1543227" cy="3568902"/>
          </a:xfrm>
          <a:prstGeom prst="rect">
            <a:avLst/>
          </a:prstGeom>
        </p:spPr>
      </p:pic>
    </p:spTree>
    <p:extLst>
      <p:ext uri="{BB962C8B-B14F-4D97-AF65-F5344CB8AC3E}">
        <p14:creationId xmlns:p14="http://schemas.microsoft.com/office/powerpoint/2010/main" val="28648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3972" y="1145299"/>
            <a:ext cx="4037527" cy="4032008"/>
          </a:xfrm>
          <a:prstGeom prst="rect">
            <a:avLst/>
          </a:prstGeom>
        </p:spPr>
        <p:txBody>
          <a:bodyPr wrap="square">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High annual volume user</a:t>
            </a:r>
          </a:p>
          <a:p>
            <a:pPr marL="742950" lvl="1" indent="-285750">
              <a:buSzPct val="90000"/>
              <a:buFont typeface="Wingdings" pitchFamily="2" charset="2"/>
              <a:buChar char="§"/>
            </a:pPr>
            <a:r>
              <a:rPr lang="en-US" sz="1200" dirty="0">
                <a:latin typeface="Arial" pitchFamily="34" charset="0"/>
              </a:rPr>
              <a:t>Multiple dispense points </a:t>
            </a:r>
          </a:p>
          <a:p>
            <a:pPr marL="742950" lvl="1" indent="-285750">
              <a:buSzPct val="90000"/>
              <a:buFont typeface="Wingdings" pitchFamily="2" charset="2"/>
              <a:buChar char="§"/>
            </a:pPr>
            <a:r>
              <a:rPr lang="en-US" sz="1200" dirty="0">
                <a:latin typeface="Arial" pitchFamily="34" charset="0"/>
              </a:rPr>
              <a:t>High flow requirements</a:t>
            </a:r>
          </a:p>
          <a:p>
            <a:pPr marL="742950" lvl="1" indent="-285750">
              <a:buSzPct val="90000"/>
              <a:buFont typeface="Wingdings" pitchFamily="2" charset="2"/>
              <a:buChar char="§"/>
            </a:pPr>
            <a:r>
              <a:rPr lang="en-US" sz="1200" dirty="0">
                <a:latin typeface="Arial" pitchFamily="34" charset="0"/>
              </a:rPr>
              <a:t>Longer pumping distance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Synthetic and Mineral based oils</a:t>
            </a:r>
          </a:p>
          <a:p>
            <a:pPr marL="742950" lvl="1" indent="-285750">
              <a:buSzPct val="90000"/>
              <a:buFont typeface="Wingdings" pitchFamily="2" charset="2"/>
              <a:buChar char="§"/>
            </a:pPr>
            <a:r>
              <a:rPr lang="en-US" sz="1200" dirty="0">
                <a:latin typeface="Arial" pitchFamily="34" charset="0"/>
              </a:rPr>
              <a:t>ATF</a:t>
            </a:r>
          </a:p>
          <a:p>
            <a:pPr marL="742950" lvl="1" indent="-285750">
              <a:buSzPct val="90000"/>
              <a:buFont typeface="Wingdings" pitchFamily="2" charset="2"/>
              <a:buChar char="§"/>
            </a:pPr>
            <a:r>
              <a:rPr lang="en-US" sz="1200" dirty="0">
                <a:latin typeface="Arial" pitchFamily="34" charset="0"/>
              </a:rPr>
              <a:t>Hydraulic fluid</a:t>
            </a:r>
          </a:p>
          <a:p>
            <a:pPr marL="742950" lvl="1" indent="-285750">
              <a:buSzPct val="90000"/>
              <a:buFont typeface="Wingdings" pitchFamily="2" charset="2"/>
              <a:buChar char="§"/>
            </a:pPr>
            <a:r>
              <a:rPr lang="en-US" sz="1200" dirty="0">
                <a:latin typeface="Arial" pitchFamily="34" charset="0"/>
              </a:rPr>
              <a:t>Gear oil</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Lube transfer</a:t>
            </a:r>
          </a:p>
          <a:p>
            <a:pPr marL="742950" lvl="1" indent="-285750">
              <a:buSzPct val="90000"/>
              <a:buFont typeface="Wingdings" pitchFamily="2" charset="2"/>
              <a:buChar char="§"/>
            </a:pPr>
            <a:r>
              <a:rPr lang="en-US" sz="1200" dirty="0">
                <a:latin typeface="Arial" pitchFamily="34" charset="0"/>
              </a:rPr>
              <a:t>Automotive Dealerships</a:t>
            </a:r>
          </a:p>
          <a:p>
            <a:pPr marL="742950" lvl="1" indent="-285750">
              <a:buSzPct val="90000"/>
              <a:buFont typeface="Wingdings" pitchFamily="2" charset="2"/>
              <a:buChar char="§"/>
            </a:pPr>
            <a:r>
              <a:rPr lang="en-US" sz="1200" dirty="0">
                <a:latin typeface="Arial" pitchFamily="34" charset="0"/>
              </a:rPr>
              <a:t>Commercial dealerships</a:t>
            </a:r>
          </a:p>
          <a:p>
            <a:pPr marL="742950" lvl="1" indent="-285750">
              <a:buSzPct val="90000"/>
              <a:buFont typeface="Wingdings" pitchFamily="2" charset="2"/>
              <a:buChar char="§"/>
            </a:pPr>
            <a:r>
              <a:rPr lang="en-US" sz="1200" dirty="0">
                <a:latin typeface="Arial" pitchFamily="34" charset="0"/>
              </a:rPr>
              <a:t>Fleet facilities</a:t>
            </a:r>
          </a:p>
          <a:p>
            <a:pPr marL="742950" lvl="1" indent="-285750">
              <a:buSzPct val="90000"/>
              <a:buFont typeface="Wingdings" pitchFamily="2" charset="2"/>
              <a:buChar char="§"/>
            </a:pPr>
            <a:r>
              <a:rPr lang="en-US" sz="1200" dirty="0">
                <a:latin typeface="Arial" pitchFamily="34" charset="0"/>
              </a:rPr>
              <a:t>Industrial plants</a:t>
            </a:r>
          </a:p>
          <a:p>
            <a:pPr marL="742950" lvl="1" indent="-285750">
              <a:buSzPct val="90000"/>
              <a:buFont typeface="Wingdings" pitchFamily="2" charset="2"/>
              <a:buChar char="§"/>
            </a:pPr>
            <a:r>
              <a:rPr lang="en-US" sz="1200" dirty="0">
                <a:latin typeface="Arial" pitchFamily="34" charset="0"/>
              </a:rPr>
              <a:t>Lube trucks</a:t>
            </a:r>
          </a:p>
          <a:p>
            <a:pPr marL="742950" lvl="1" indent="-285750">
              <a:buSzPct val="90000"/>
              <a:buFont typeface="Wingdings" pitchFamily="2" charset="2"/>
              <a:buChar char="§"/>
            </a:pPr>
            <a:r>
              <a:rPr lang="en-US" sz="1200" dirty="0">
                <a:latin typeface="Arial" pitchFamily="34" charset="0"/>
              </a:rPr>
              <a:t>Mining</a:t>
            </a:r>
          </a:p>
          <a:p>
            <a:endParaRPr lang="en-US" dirty="0"/>
          </a:p>
        </p:txBody>
      </p:sp>
      <p:sp>
        <p:nvSpPr>
          <p:cNvPr id="3" name="TextBox 2"/>
          <p:cNvSpPr txBox="1"/>
          <p:nvPr/>
        </p:nvSpPr>
        <p:spPr>
          <a:xfrm>
            <a:off x="197473" y="286551"/>
            <a:ext cx="7010400" cy="415498"/>
          </a:xfrm>
          <a:prstGeom prst="rect">
            <a:avLst/>
          </a:prstGeom>
          <a:noFill/>
        </p:spPr>
        <p:txBody>
          <a:bodyPr wrap="square" rtlCol="0">
            <a:spAutoFit/>
          </a:bodyPr>
          <a:lstStyle/>
          <a:p>
            <a:r>
              <a:rPr lang="en-US" sz="2100" b="1" dirty="0">
                <a:solidFill>
                  <a:schemeClr val="bg1"/>
                </a:solidFill>
              </a:rPr>
              <a:t>Lion 600 Oil Pumps – </a:t>
            </a:r>
            <a:r>
              <a:rPr lang="en-US" sz="2100" dirty="0">
                <a:solidFill>
                  <a:schemeClr val="bg1"/>
                </a:solidFill>
              </a:rPr>
              <a:t>6:1 / 12:1 Ratios </a:t>
            </a:r>
          </a:p>
        </p:txBody>
      </p:sp>
      <p:sp>
        <p:nvSpPr>
          <p:cNvPr id="7" name="Rectangle 6"/>
          <p:cNvSpPr/>
          <p:nvPr/>
        </p:nvSpPr>
        <p:spPr>
          <a:xfrm>
            <a:off x="4890354" y="5177307"/>
            <a:ext cx="3822202" cy="523220"/>
          </a:xfrm>
          <a:prstGeom prst="rect">
            <a:avLst/>
          </a:prstGeom>
        </p:spPr>
        <p:txBody>
          <a:bodyPr wrap="square">
            <a:spAutoFit/>
          </a:bodyPr>
          <a:lstStyle/>
          <a:p>
            <a:r>
              <a:rPr lang="en-US" sz="1400" b="1" dirty="0"/>
              <a:t>Larger 6” diameter air motor allows the pump to work at slower cycle rates</a:t>
            </a:r>
          </a:p>
        </p:txBody>
      </p:sp>
      <p:pic>
        <p:nvPicPr>
          <p:cNvPr id="8" name="Picture 7">
            <a:extLst>
              <a:ext uri="{FF2B5EF4-FFF2-40B4-BE49-F238E27FC236}">
                <a16:creationId xmlns:a16="http://schemas.microsoft.com/office/drawing/2014/main" id="{1A96505B-BFCF-4396-9A82-A8FBBAE92CCB}"/>
              </a:ext>
            </a:extLst>
          </p:cNvPr>
          <p:cNvPicPr>
            <a:picLocks noChangeAspect="1"/>
          </p:cNvPicPr>
          <p:nvPr/>
        </p:nvPicPr>
        <p:blipFill rotWithShape="1">
          <a:blip r:embed="rId3">
            <a:extLst>
              <a:ext uri="{28A0092B-C50C-407E-A947-70E740481C1C}">
                <a14:useLocalDpi xmlns:a14="http://schemas.microsoft.com/office/drawing/2010/main" val="0"/>
              </a:ext>
            </a:extLst>
          </a:blip>
          <a:srcRect l="33024" r="35192"/>
          <a:stretch/>
        </p:blipFill>
        <p:spPr>
          <a:xfrm>
            <a:off x="2657344" y="1084506"/>
            <a:ext cx="1599126" cy="3774989"/>
          </a:xfrm>
          <a:prstGeom prst="rect">
            <a:avLst/>
          </a:prstGeom>
        </p:spPr>
      </p:pic>
      <p:pic>
        <p:nvPicPr>
          <p:cNvPr id="10" name="Picture 9">
            <a:extLst>
              <a:ext uri="{FF2B5EF4-FFF2-40B4-BE49-F238E27FC236}">
                <a16:creationId xmlns:a16="http://schemas.microsoft.com/office/drawing/2014/main" id="{0C1EEB3A-F466-4F10-A946-F299276A6705}"/>
              </a:ext>
            </a:extLst>
          </p:cNvPr>
          <p:cNvPicPr>
            <a:picLocks noChangeAspect="1"/>
          </p:cNvPicPr>
          <p:nvPr/>
        </p:nvPicPr>
        <p:blipFill rotWithShape="1">
          <a:blip r:embed="rId4">
            <a:extLst>
              <a:ext uri="{28A0092B-C50C-407E-A947-70E740481C1C}">
                <a14:useLocalDpi xmlns:a14="http://schemas.microsoft.com/office/drawing/2010/main" val="0"/>
              </a:ext>
            </a:extLst>
          </a:blip>
          <a:srcRect l="31668" r="36549"/>
          <a:stretch/>
        </p:blipFill>
        <p:spPr>
          <a:xfrm>
            <a:off x="1146225" y="1217130"/>
            <a:ext cx="1532587" cy="3617910"/>
          </a:xfrm>
          <a:prstGeom prst="rect">
            <a:avLst/>
          </a:prstGeom>
        </p:spPr>
      </p:pic>
    </p:spTree>
    <p:extLst>
      <p:ext uri="{BB962C8B-B14F-4D97-AF65-F5344CB8AC3E}">
        <p14:creationId xmlns:p14="http://schemas.microsoft.com/office/powerpoint/2010/main" val="28648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AB493B-7AC6-F242-80D4-E35D0C40F6A0}"/>
              </a:ext>
            </a:extLst>
          </p:cNvPr>
          <p:cNvSpPr>
            <a:spLocks noGrp="1"/>
          </p:cNvSpPr>
          <p:nvPr>
            <p:ph type="body" sz="quarter" idx="14"/>
          </p:nvPr>
        </p:nvSpPr>
        <p:spPr>
          <a:xfrm>
            <a:off x="203912" y="0"/>
            <a:ext cx="8839200" cy="990600"/>
          </a:xfrm>
        </p:spPr>
        <p:txBody>
          <a:bodyPr>
            <a:normAutofit/>
          </a:bodyPr>
          <a:lstStyle/>
          <a:p>
            <a:r>
              <a:rPr lang="en-US" sz="2100" dirty="0"/>
              <a:t>Cycles Per Gallon Review – </a:t>
            </a:r>
            <a:r>
              <a:rPr lang="en-US" sz="2100" b="0" dirty="0"/>
              <a:t>Large Pumps</a:t>
            </a:r>
          </a:p>
        </p:txBody>
      </p:sp>
      <p:graphicFrame>
        <p:nvGraphicFramePr>
          <p:cNvPr id="6" name="Table 4">
            <a:extLst>
              <a:ext uri="{FF2B5EF4-FFF2-40B4-BE49-F238E27FC236}">
                <a16:creationId xmlns:a16="http://schemas.microsoft.com/office/drawing/2014/main" id="{81C98025-F181-4547-BAA6-D905CF06DFEE}"/>
              </a:ext>
            </a:extLst>
          </p:cNvPr>
          <p:cNvGraphicFramePr>
            <a:graphicFrameLocks noGrp="1"/>
          </p:cNvGraphicFramePr>
          <p:nvPr>
            <p:extLst>
              <p:ext uri="{D42A27DB-BD31-4B8C-83A1-F6EECF244321}">
                <p14:modId xmlns:p14="http://schemas.microsoft.com/office/powerpoint/2010/main" val="667105162"/>
              </p:ext>
            </p:extLst>
          </p:nvPr>
        </p:nvGraphicFramePr>
        <p:xfrm>
          <a:off x="703520" y="1374138"/>
          <a:ext cx="7543799" cy="2360735"/>
        </p:xfrm>
        <a:graphic>
          <a:graphicData uri="http://schemas.openxmlformats.org/drawingml/2006/table">
            <a:tbl>
              <a:tblPr firstRow="1" bandRow="1">
                <a:tableStyleId>{5C22544A-7EE6-4342-B048-85BDC9FD1C3A}</a:tableStyleId>
              </a:tblPr>
              <a:tblGrid>
                <a:gridCol w="1574343">
                  <a:extLst>
                    <a:ext uri="{9D8B030D-6E8A-4147-A177-3AD203B41FA5}">
                      <a16:colId xmlns:a16="http://schemas.microsoft.com/office/drawing/2014/main" val="808897769"/>
                    </a:ext>
                  </a:extLst>
                </a:gridCol>
                <a:gridCol w="1787408">
                  <a:extLst>
                    <a:ext uri="{9D8B030D-6E8A-4147-A177-3AD203B41FA5}">
                      <a16:colId xmlns:a16="http://schemas.microsoft.com/office/drawing/2014/main" val="1655944718"/>
                    </a:ext>
                  </a:extLst>
                </a:gridCol>
                <a:gridCol w="2073165">
                  <a:extLst>
                    <a:ext uri="{9D8B030D-6E8A-4147-A177-3AD203B41FA5}">
                      <a16:colId xmlns:a16="http://schemas.microsoft.com/office/drawing/2014/main" val="706160946"/>
                    </a:ext>
                  </a:extLst>
                </a:gridCol>
                <a:gridCol w="2108883">
                  <a:extLst>
                    <a:ext uri="{9D8B030D-6E8A-4147-A177-3AD203B41FA5}">
                      <a16:colId xmlns:a16="http://schemas.microsoft.com/office/drawing/2014/main" val="947546385"/>
                    </a:ext>
                  </a:extLst>
                </a:gridCol>
              </a:tblGrid>
              <a:tr h="641917">
                <a:tc>
                  <a:txBody>
                    <a:bodyPr/>
                    <a:lstStyle/>
                    <a:p>
                      <a:pPr algn="ctr"/>
                      <a:r>
                        <a:rPr lang="en-US" sz="1400" b="1" kern="1200" dirty="0">
                          <a:solidFill>
                            <a:sysClr val="windowText" lastClr="000000"/>
                          </a:solidFill>
                          <a:latin typeface="+mn-lt"/>
                          <a:ea typeface="+mn-ea"/>
                          <a:cs typeface="+mn-cs"/>
                        </a:rPr>
                        <a:t>Name/Ratio</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400" b="1" dirty="0">
                          <a:solidFill>
                            <a:sysClr val="windowText" lastClr="000000"/>
                          </a:solidFill>
                          <a:latin typeface="+mn-lt"/>
                        </a:rPr>
                        <a:t>Piston</a:t>
                      </a:r>
                      <a:endParaRPr lang="en-US" sz="1400" b="1" kern="1200" dirty="0">
                        <a:solidFill>
                          <a:sysClr val="windowText" lastClr="00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1400" b="1" kern="1200" dirty="0">
                          <a:solidFill>
                            <a:sysClr val="windowText" lastClr="000000"/>
                          </a:solidFill>
                          <a:latin typeface="+mn-lt"/>
                          <a:ea typeface="+mn-ea"/>
                          <a:cs typeface="+mn-cs"/>
                        </a:rPr>
                        <a:t>Cycles/Gallon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r>
                        <a:rPr lang="en-US" sz="1400" b="1" kern="1200" dirty="0">
                          <a:solidFill>
                            <a:sysClr val="windowText" lastClr="000000"/>
                          </a:solidFill>
                          <a:latin typeface="+mn-lt"/>
                          <a:ea typeface="+mn-ea"/>
                          <a:cs typeface="+mn-cs"/>
                        </a:rPr>
                        <a:t>Free Flow/GPM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965868"/>
                  </a:ext>
                </a:extLst>
              </a:tr>
              <a:tr h="347218">
                <a:tc>
                  <a:txBody>
                    <a:bodyPr/>
                    <a:lstStyle/>
                    <a:p>
                      <a:pPr algn="ctr"/>
                      <a:r>
                        <a:rPr lang="en-US" sz="1400" dirty="0">
                          <a:latin typeface="+mn-lt"/>
                        </a:rPr>
                        <a:t>Lion 450 3:1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mn-lt"/>
                        </a:rPr>
                        <a:t>4.500”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32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347730">
                <a:tc>
                  <a:txBody>
                    <a:bodyPr/>
                    <a:lstStyle/>
                    <a:p>
                      <a:pPr algn="ctr"/>
                      <a:r>
                        <a:rPr lang="en-US" sz="1400" dirty="0">
                          <a:latin typeface="+mn-lt"/>
                        </a:rPr>
                        <a:t>Lion 450 6:1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mn-lt"/>
                        </a:rPr>
                        <a:t>4.500”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26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354169">
                <a:tc>
                  <a:txBody>
                    <a:bodyPr/>
                    <a:lstStyle/>
                    <a:p>
                      <a:pPr algn="ctr"/>
                      <a:r>
                        <a:rPr lang="en-US" sz="1400" dirty="0">
                          <a:latin typeface="+mn-lt"/>
                        </a:rPr>
                        <a:t>Lion 450 6:1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mn-lt"/>
                        </a:rPr>
                        <a:t>4.500”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19</a:t>
                      </a:r>
                      <a:endParaRPr lang="en-US" sz="140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18</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354169">
                <a:tc>
                  <a:txBody>
                    <a:bodyPr/>
                    <a:lstStyle/>
                    <a:p>
                      <a:pPr algn="ctr"/>
                      <a:r>
                        <a:rPr lang="en-US" sz="1400" dirty="0">
                          <a:latin typeface="+mn-lt"/>
                        </a:rPr>
                        <a:t>Lion 600 6:1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26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7894509"/>
                  </a:ext>
                </a:extLst>
              </a:tr>
              <a:tr h="315532">
                <a:tc>
                  <a:txBody>
                    <a:bodyPr/>
                    <a:lstStyle/>
                    <a:p>
                      <a:pPr algn="ctr"/>
                      <a:r>
                        <a:rPr lang="en-US" sz="1400" dirty="0">
                          <a:latin typeface="+mn-lt"/>
                        </a:rPr>
                        <a:t>Lion 12:1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17</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07949413"/>
                  </a:ext>
                </a:extLst>
              </a:tr>
            </a:tbl>
          </a:graphicData>
        </a:graphic>
      </p:graphicFrame>
      <p:graphicFrame>
        <p:nvGraphicFramePr>
          <p:cNvPr id="12" name="Table 4">
            <a:extLst>
              <a:ext uri="{FF2B5EF4-FFF2-40B4-BE49-F238E27FC236}">
                <a16:creationId xmlns:a16="http://schemas.microsoft.com/office/drawing/2014/main" id="{083B7670-673C-4BDA-B0DE-55279D5E834C}"/>
              </a:ext>
            </a:extLst>
          </p:cNvPr>
          <p:cNvGraphicFramePr>
            <a:graphicFrameLocks noGrp="1"/>
          </p:cNvGraphicFramePr>
          <p:nvPr>
            <p:extLst>
              <p:ext uri="{D42A27DB-BD31-4B8C-83A1-F6EECF244321}">
                <p14:modId xmlns:p14="http://schemas.microsoft.com/office/powerpoint/2010/main" val="258731220"/>
              </p:ext>
            </p:extLst>
          </p:nvPr>
        </p:nvGraphicFramePr>
        <p:xfrm>
          <a:off x="703520" y="4028763"/>
          <a:ext cx="7543799" cy="1737574"/>
        </p:xfrm>
        <a:graphic>
          <a:graphicData uri="http://schemas.openxmlformats.org/drawingml/2006/table">
            <a:tbl>
              <a:tblPr firstRow="1" bandRow="1">
                <a:tableStyleId>{5C22544A-7EE6-4342-B048-85BDC9FD1C3A}</a:tableStyleId>
              </a:tblPr>
              <a:tblGrid>
                <a:gridCol w="1574343">
                  <a:extLst>
                    <a:ext uri="{9D8B030D-6E8A-4147-A177-3AD203B41FA5}">
                      <a16:colId xmlns:a16="http://schemas.microsoft.com/office/drawing/2014/main" val="808897769"/>
                    </a:ext>
                  </a:extLst>
                </a:gridCol>
                <a:gridCol w="1787408">
                  <a:extLst>
                    <a:ext uri="{9D8B030D-6E8A-4147-A177-3AD203B41FA5}">
                      <a16:colId xmlns:a16="http://schemas.microsoft.com/office/drawing/2014/main" val="1655944718"/>
                    </a:ext>
                  </a:extLst>
                </a:gridCol>
                <a:gridCol w="2073165">
                  <a:extLst>
                    <a:ext uri="{9D8B030D-6E8A-4147-A177-3AD203B41FA5}">
                      <a16:colId xmlns:a16="http://schemas.microsoft.com/office/drawing/2014/main" val="706160946"/>
                    </a:ext>
                  </a:extLst>
                </a:gridCol>
                <a:gridCol w="2108883">
                  <a:extLst>
                    <a:ext uri="{9D8B030D-6E8A-4147-A177-3AD203B41FA5}">
                      <a16:colId xmlns:a16="http://schemas.microsoft.com/office/drawing/2014/main" val="947546385"/>
                    </a:ext>
                  </a:extLst>
                </a:gridCol>
              </a:tblGrid>
              <a:tr h="342364">
                <a:tc>
                  <a:txBody>
                    <a:bodyPr/>
                    <a:lstStyle/>
                    <a:p>
                      <a:pPr algn="ctr"/>
                      <a:r>
                        <a:rPr lang="en-US" sz="1400" b="0" dirty="0">
                          <a:solidFill>
                            <a:schemeClr val="tx1"/>
                          </a:solidFill>
                          <a:latin typeface="+mn-lt"/>
                        </a:rPr>
                        <a:t>LYNX 3:1</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dirty="0">
                          <a:solidFill>
                            <a:schemeClr val="tx1"/>
                          </a:solidFill>
                          <a:latin typeface="+mn-lt"/>
                        </a:rPr>
                        <a:t>1.375”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rPr>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919"/>
                  </a:ext>
                </a:extLst>
              </a:tr>
              <a:tr h="373487">
                <a:tc>
                  <a:txBody>
                    <a:bodyPr/>
                    <a:lstStyle/>
                    <a:p>
                      <a:pPr algn="ctr"/>
                      <a:r>
                        <a:rPr lang="en-US" sz="1400" dirty="0">
                          <a:latin typeface="+mn-lt"/>
                        </a:rPr>
                        <a:t>LYNX HD 5:1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mn-lt"/>
                        </a:rPr>
                        <a:t>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24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02125"/>
                  </a:ext>
                </a:extLst>
              </a:tr>
              <a:tr h="347729">
                <a:tc>
                  <a:txBody>
                    <a:bodyPr/>
                    <a:lstStyle/>
                    <a:p>
                      <a:pPr algn="ctr"/>
                      <a:r>
                        <a:rPr lang="en-US" sz="1400" dirty="0">
                          <a:latin typeface="+mn-lt"/>
                        </a:rPr>
                        <a:t>Panther 3:1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mn-lt"/>
                        </a:rPr>
                        <a:t>2.250”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34</a:t>
                      </a:r>
                      <a:endParaRPr lang="en-US" sz="1400" b="0"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8</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287792"/>
                  </a:ext>
                </a:extLst>
              </a:tr>
              <a:tr h="360609">
                <a:tc>
                  <a:txBody>
                    <a:bodyPr/>
                    <a:lstStyle/>
                    <a:p>
                      <a:pPr algn="ctr"/>
                      <a:r>
                        <a:rPr lang="en-US" sz="1400" dirty="0">
                          <a:latin typeface="+mn-lt"/>
                        </a:rPr>
                        <a:t>Panther 5:1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mn-lt"/>
                        </a:rPr>
                        <a:t>2.250</a:t>
                      </a:r>
                      <a:r>
                        <a:rPr lang="en-US" sz="1400" b="0" i="0" u="none" strike="noStrike" kern="1200" baseline="0" dirty="0">
                          <a:solidFill>
                            <a:schemeClr val="dk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7894509"/>
                  </a:ext>
                </a:extLst>
              </a:tr>
              <a:tr h="313385">
                <a:tc>
                  <a:txBody>
                    <a:bodyPr/>
                    <a:lstStyle/>
                    <a:p>
                      <a:pPr algn="ctr"/>
                      <a:r>
                        <a:rPr lang="en-US" sz="1400" dirty="0">
                          <a:latin typeface="+mn-lt"/>
                        </a:rPr>
                        <a:t>Tiger 6:1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3.200”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16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07949413"/>
                  </a:ext>
                </a:extLst>
              </a:tr>
            </a:tbl>
          </a:graphicData>
        </a:graphic>
      </p:graphicFrame>
    </p:spTree>
    <p:extLst>
      <p:ext uri="{BB962C8B-B14F-4D97-AF65-F5344CB8AC3E}">
        <p14:creationId xmlns:p14="http://schemas.microsoft.com/office/powerpoint/2010/main" val="2130707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04078" y="1152106"/>
            <a:ext cx="7863465" cy="1200329"/>
          </a:xfrm>
          <a:prstGeom prst="rect">
            <a:avLst/>
          </a:prstGeom>
        </p:spPr>
        <p:txBody>
          <a:bodyPr wrap="square">
            <a:noAutofit/>
          </a:bodyPr>
          <a:lstStyle/>
          <a:p>
            <a:r>
              <a:rPr lang="en-US" sz="1400" b="1" dirty="0"/>
              <a:t>Lube pump Installation</a:t>
            </a:r>
            <a:endParaRPr lang="en-US" sz="1400" dirty="0"/>
          </a:p>
          <a:p>
            <a:pPr marL="742950" lvl="1" indent="-285750">
              <a:buSzPct val="90000"/>
              <a:buFont typeface="Wingdings" pitchFamily="2" charset="2"/>
              <a:buChar char="§"/>
            </a:pPr>
            <a:r>
              <a:rPr lang="en-US" sz="1400" dirty="0">
                <a:latin typeface="Arial" pitchFamily="34" charset="0"/>
              </a:rPr>
              <a:t>Wall mount illustration for all stub length pumps</a:t>
            </a:r>
          </a:p>
        </p:txBody>
      </p:sp>
      <p:pic>
        <p:nvPicPr>
          <p:cNvPr id="1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663" y="2039923"/>
            <a:ext cx="8178674" cy="2778154"/>
          </a:xfrm>
          <a:prstGeom prst="rect">
            <a:avLst/>
          </a:prstGeom>
          <a:noFill/>
          <a:ln w="9525">
            <a:noFill/>
            <a:miter lim="800000"/>
            <a:headEnd/>
            <a:tailEnd/>
          </a:ln>
        </p:spPr>
      </p:pic>
      <p:sp>
        <p:nvSpPr>
          <p:cNvPr id="17" name="1 Título"/>
          <p:cNvSpPr txBox="1">
            <a:spLocks/>
          </p:cNvSpPr>
          <p:nvPr/>
        </p:nvSpPr>
        <p:spPr>
          <a:xfrm>
            <a:off x="199615" y="233971"/>
            <a:ext cx="7038975" cy="51593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chemeClr val="bg1"/>
                </a:solidFill>
                <a:latin typeface="Helvetica" pitchFamily="34" charset="0"/>
                <a:ea typeface="+mj-ea"/>
                <a:cs typeface="+mj-cs"/>
              </a:defRPr>
            </a:lvl1pPr>
          </a:lstStyle>
          <a:p>
            <a:r>
              <a:rPr lang="es-ES_tradnl" sz="2100" dirty="0">
                <a:ln w="12700">
                  <a:noFill/>
                  <a:prstDash val="solid"/>
                </a:ln>
                <a:latin typeface="Arial" panose="020B0604020202020204" pitchFamily="34" charset="0"/>
                <a:cs typeface="Arial" panose="020B0604020202020204" pitchFamily="34" charset="0"/>
              </a:rPr>
              <a:t>Lube </a:t>
            </a:r>
            <a:r>
              <a:rPr lang="es-ES_tradnl" sz="2100" dirty="0" err="1">
                <a:ln w="12700">
                  <a:noFill/>
                  <a:prstDash val="solid"/>
                </a:ln>
                <a:latin typeface="Arial" panose="020B0604020202020204" pitchFamily="34" charset="0"/>
                <a:cs typeface="Arial" panose="020B0604020202020204" pitchFamily="34" charset="0"/>
              </a:rPr>
              <a:t>Pump</a:t>
            </a:r>
            <a:r>
              <a:rPr lang="es-ES_tradnl" sz="2100" dirty="0">
                <a:ln w="12700">
                  <a:noFill/>
                  <a:prstDash val="solid"/>
                </a:ln>
                <a:latin typeface="Arial" panose="020B0604020202020204" pitchFamily="34" charset="0"/>
                <a:cs typeface="Arial" panose="020B0604020202020204" pitchFamily="34" charset="0"/>
              </a:rPr>
              <a:t> </a:t>
            </a:r>
            <a:r>
              <a:rPr lang="en-US" sz="2100" dirty="0"/>
              <a:t>–</a:t>
            </a:r>
            <a:r>
              <a:rPr lang="es-ES_tradnl" sz="2100" dirty="0">
                <a:ln w="12700">
                  <a:noFill/>
                  <a:prstDash val="solid"/>
                </a:ln>
                <a:latin typeface="Arial" panose="020B0604020202020204" pitchFamily="34" charset="0"/>
                <a:cs typeface="Arial" panose="020B0604020202020204" pitchFamily="34" charset="0"/>
              </a:rPr>
              <a:t> </a:t>
            </a:r>
            <a:r>
              <a:rPr lang="es-ES_tradnl" sz="2100" b="0" dirty="0" err="1">
                <a:ln w="12700">
                  <a:noFill/>
                  <a:prstDash val="solid"/>
                </a:ln>
                <a:latin typeface="Arial" panose="020B0604020202020204" pitchFamily="34" charset="0"/>
                <a:cs typeface="Arial" panose="020B0604020202020204" pitchFamily="34" charset="0"/>
              </a:rPr>
              <a:t>Installation</a:t>
            </a:r>
            <a:endParaRPr lang="es-ES" sz="2100" b="0" dirty="0">
              <a:ln w="12700">
                <a:noFill/>
                <a:prstDash val="solid"/>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7673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09702" y="1151661"/>
            <a:ext cx="7146289" cy="1569660"/>
          </a:xfrm>
          <a:prstGeom prst="rect">
            <a:avLst/>
          </a:prstGeom>
        </p:spPr>
        <p:txBody>
          <a:bodyPr wrap="square">
            <a:noAutofit/>
          </a:bodyPr>
          <a:lstStyle/>
          <a:p>
            <a:r>
              <a:rPr lang="en-US" sz="1400" b="1" dirty="0"/>
              <a:t>Oil pump Installation: for all stub pump models</a:t>
            </a:r>
            <a:endParaRPr lang="en-US" sz="2400" dirty="0"/>
          </a:p>
          <a:p>
            <a:pPr marL="742950" lvl="1" indent="-285750">
              <a:buSzPct val="90000"/>
              <a:buFont typeface="Wingdings" pitchFamily="2" charset="2"/>
              <a:buChar char="§"/>
            </a:pPr>
            <a:r>
              <a:rPr lang="en-US" sz="1400" dirty="0">
                <a:latin typeface="Arial" pitchFamily="34" charset="0"/>
              </a:rPr>
              <a:t>Floor stand mount for all stub pumps for bottom ports of bulk container.</a:t>
            </a:r>
          </a:p>
        </p:txBody>
      </p:sp>
      <p:grpSp>
        <p:nvGrpSpPr>
          <p:cNvPr id="2" name="Group 1">
            <a:extLst>
              <a:ext uri="{FF2B5EF4-FFF2-40B4-BE49-F238E27FC236}">
                <a16:creationId xmlns:a16="http://schemas.microsoft.com/office/drawing/2014/main" id="{92C18026-DF19-4ADD-8572-99F0BAE5C496}"/>
              </a:ext>
            </a:extLst>
          </p:cNvPr>
          <p:cNvGrpSpPr/>
          <p:nvPr/>
        </p:nvGrpSpPr>
        <p:grpSpPr>
          <a:xfrm>
            <a:off x="473711" y="1965356"/>
            <a:ext cx="6431576" cy="3450212"/>
            <a:chOff x="818911" y="2394160"/>
            <a:chExt cx="7381876" cy="3960000"/>
          </a:xfrm>
        </p:grpSpPr>
        <p:pic>
          <p:nvPicPr>
            <p:cNvPr id="15" name="14 Imagen" descr="Montaje suelo IBC inferior.jpg"/>
            <p:cNvPicPr>
              <a:picLocks noChangeAspect="1"/>
            </p:cNvPicPr>
            <p:nvPr/>
          </p:nvPicPr>
          <p:blipFill>
            <a:blip r:embed="rId3" cstate="print"/>
            <a:srcRect t="37692" r="43333"/>
            <a:stretch>
              <a:fillRect/>
            </a:stretch>
          </p:blipFill>
          <p:spPr>
            <a:xfrm>
              <a:off x="818911" y="3444600"/>
              <a:ext cx="3600689" cy="2880000"/>
            </a:xfrm>
            <a:prstGeom prst="rect">
              <a:avLst/>
            </a:prstGeom>
          </p:spPr>
        </p:pic>
        <p:pic>
          <p:nvPicPr>
            <p:cNvPr id="16" name="15 Imagen" descr="Montaje suelo cisterna inferior.jpg"/>
            <p:cNvPicPr>
              <a:picLocks noChangeAspect="1"/>
            </p:cNvPicPr>
            <p:nvPr/>
          </p:nvPicPr>
          <p:blipFill>
            <a:blip r:embed="rId4" cstate="print"/>
            <a:srcRect t="15605" r="53368"/>
            <a:stretch>
              <a:fillRect/>
            </a:stretch>
          </p:blipFill>
          <p:spPr>
            <a:xfrm>
              <a:off x="5196400" y="2394160"/>
              <a:ext cx="3004387" cy="3960000"/>
            </a:xfrm>
            <a:prstGeom prst="rect">
              <a:avLst/>
            </a:prstGeom>
          </p:spPr>
        </p:pic>
      </p:grpSp>
      <p:sp>
        <p:nvSpPr>
          <p:cNvPr id="7" name="1 Título"/>
          <p:cNvSpPr txBox="1">
            <a:spLocks/>
          </p:cNvSpPr>
          <p:nvPr/>
        </p:nvSpPr>
        <p:spPr>
          <a:xfrm>
            <a:off x="199615" y="233971"/>
            <a:ext cx="7038975" cy="51593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chemeClr val="bg1"/>
                </a:solidFill>
                <a:latin typeface="Helvetica" pitchFamily="34" charset="0"/>
                <a:ea typeface="+mj-ea"/>
                <a:cs typeface="+mj-cs"/>
              </a:defRPr>
            </a:lvl1pPr>
          </a:lstStyle>
          <a:p>
            <a:r>
              <a:rPr lang="es-ES_tradnl" sz="2100" dirty="0">
                <a:ln w="12700">
                  <a:noFill/>
                  <a:prstDash val="solid"/>
                </a:ln>
                <a:latin typeface="Arial" panose="020B0604020202020204" pitchFamily="34" charset="0"/>
                <a:cs typeface="Arial" panose="020B0604020202020204" pitchFamily="34" charset="0"/>
              </a:rPr>
              <a:t>Lube </a:t>
            </a:r>
            <a:r>
              <a:rPr lang="es-ES_tradnl" sz="2100" dirty="0" err="1">
                <a:ln w="12700">
                  <a:noFill/>
                  <a:prstDash val="solid"/>
                </a:ln>
                <a:latin typeface="Arial" panose="020B0604020202020204" pitchFamily="34" charset="0"/>
                <a:cs typeface="Arial" panose="020B0604020202020204" pitchFamily="34" charset="0"/>
              </a:rPr>
              <a:t>Pump</a:t>
            </a:r>
            <a:r>
              <a:rPr lang="es-ES_tradnl" sz="2100" dirty="0">
                <a:ln w="12700">
                  <a:noFill/>
                  <a:prstDash val="solid"/>
                </a:ln>
                <a:latin typeface="Arial" panose="020B0604020202020204" pitchFamily="34" charset="0"/>
                <a:cs typeface="Arial" panose="020B0604020202020204" pitchFamily="34" charset="0"/>
              </a:rPr>
              <a:t> </a:t>
            </a:r>
            <a:r>
              <a:rPr lang="en-US" sz="2100" dirty="0"/>
              <a:t>–</a:t>
            </a:r>
            <a:r>
              <a:rPr lang="es-ES_tradnl" sz="2100" dirty="0">
                <a:ln w="12700">
                  <a:noFill/>
                  <a:prstDash val="solid"/>
                </a:ln>
                <a:latin typeface="Arial" panose="020B0604020202020204" pitchFamily="34" charset="0"/>
                <a:cs typeface="Arial" panose="020B0604020202020204" pitchFamily="34" charset="0"/>
              </a:rPr>
              <a:t> </a:t>
            </a:r>
            <a:r>
              <a:rPr lang="es-ES_tradnl" sz="2100" b="0" dirty="0" err="1">
                <a:ln w="12700">
                  <a:noFill/>
                  <a:prstDash val="solid"/>
                </a:ln>
                <a:latin typeface="Arial" panose="020B0604020202020204" pitchFamily="34" charset="0"/>
                <a:cs typeface="Arial" panose="020B0604020202020204" pitchFamily="34" charset="0"/>
              </a:rPr>
              <a:t>Installation</a:t>
            </a:r>
            <a:endParaRPr lang="es-ES" sz="2100" b="0" dirty="0">
              <a:ln w="12700">
                <a:noFill/>
                <a:prstDash val="solid"/>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23111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12" y="0"/>
            <a:ext cx="8686800" cy="990600"/>
          </a:xfrm>
        </p:spPr>
        <p:txBody>
          <a:bodyPr>
            <a:normAutofit/>
          </a:bodyPr>
          <a:lstStyle/>
          <a:p>
            <a:r>
              <a:rPr lang="en-US" sz="2100" dirty="0"/>
              <a:t>Typical Oil System Components</a:t>
            </a:r>
          </a:p>
        </p:txBody>
      </p:sp>
      <p:sp>
        <p:nvSpPr>
          <p:cNvPr id="3" name="TextBox 2"/>
          <p:cNvSpPr txBox="1"/>
          <p:nvPr/>
        </p:nvSpPr>
        <p:spPr>
          <a:xfrm>
            <a:off x="203912" y="1149438"/>
            <a:ext cx="8521525" cy="923330"/>
          </a:xfrm>
          <a:prstGeom prst="rect">
            <a:avLst/>
          </a:prstGeom>
          <a:noFill/>
        </p:spPr>
        <p:txBody>
          <a:bodyPr wrap="square" rtlCol="0">
            <a:noAutofit/>
          </a:bodyPr>
          <a:lstStyle/>
          <a:p>
            <a:r>
              <a:rPr lang="en-US" sz="1400" b="1" dirty="0"/>
              <a:t>When assembling a system BOM, follow the trail of the oil from pump intake to dispense point</a:t>
            </a:r>
          </a:p>
        </p:txBody>
      </p:sp>
      <p:pic>
        <p:nvPicPr>
          <p:cNvPr id="7" name="Picture 6">
            <a:extLst>
              <a:ext uri="{FF2B5EF4-FFF2-40B4-BE49-F238E27FC236}">
                <a16:creationId xmlns:a16="http://schemas.microsoft.com/office/drawing/2014/main" id="{B1BFF97D-9C89-4DE1-9027-556576CA8E58}"/>
              </a:ext>
            </a:extLst>
          </p:cNvPr>
          <p:cNvPicPr>
            <a:picLocks noChangeAspect="1"/>
          </p:cNvPicPr>
          <p:nvPr/>
        </p:nvPicPr>
        <p:blipFill>
          <a:blip r:embed="rId2"/>
          <a:stretch>
            <a:fillRect/>
          </a:stretch>
        </p:blipFill>
        <p:spPr>
          <a:xfrm>
            <a:off x="1381198" y="1589802"/>
            <a:ext cx="6103684" cy="5125231"/>
          </a:xfrm>
          <a:prstGeom prst="rect">
            <a:avLst/>
          </a:prstGeom>
        </p:spPr>
      </p:pic>
    </p:spTree>
    <p:extLst>
      <p:ext uri="{BB962C8B-B14F-4D97-AF65-F5344CB8AC3E}">
        <p14:creationId xmlns:p14="http://schemas.microsoft.com/office/powerpoint/2010/main" val="303192121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246845" y="1046415"/>
            <a:ext cx="3653307" cy="1484290"/>
          </a:xfrm>
        </p:spPr>
        <p:txBody>
          <a:bodyPr>
            <a:noAutofit/>
          </a:bodyPr>
          <a:lstStyle/>
          <a:p>
            <a:pPr lvl="1">
              <a:lnSpc>
                <a:spcPct val="150000"/>
              </a:lnSpc>
              <a:spcBef>
                <a:spcPts val="150"/>
              </a:spcBef>
              <a:buClrTx/>
            </a:pPr>
            <a:r>
              <a:rPr lang="en-US" sz="1600" b="1" dirty="0"/>
              <a:t>Pump 101 </a:t>
            </a:r>
          </a:p>
          <a:p>
            <a:pPr lvl="1">
              <a:lnSpc>
                <a:spcPct val="150000"/>
              </a:lnSpc>
              <a:spcBef>
                <a:spcPts val="150"/>
              </a:spcBef>
              <a:buClrTx/>
            </a:pPr>
            <a:r>
              <a:rPr lang="en-US" sz="1600" b="1" dirty="0"/>
              <a:t>Oil Pumps</a:t>
            </a:r>
          </a:p>
          <a:p>
            <a:pPr lvl="1">
              <a:lnSpc>
                <a:spcPct val="150000"/>
              </a:lnSpc>
              <a:spcBef>
                <a:spcPts val="150"/>
              </a:spcBef>
              <a:buClrTx/>
            </a:pPr>
            <a:r>
              <a:rPr lang="en-US" sz="1600" b="1" dirty="0"/>
              <a:t>Grease Pumps</a:t>
            </a:r>
          </a:p>
          <a:p>
            <a:pPr lvl="1">
              <a:lnSpc>
                <a:spcPct val="150000"/>
              </a:lnSpc>
              <a:spcBef>
                <a:spcPts val="150"/>
              </a:spcBef>
              <a:buClrTx/>
            </a:pPr>
            <a:r>
              <a:rPr lang="en-US" sz="1600" b="1" dirty="0"/>
              <a:t>AODD Pumps</a:t>
            </a:r>
          </a:p>
          <a:p>
            <a:pPr>
              <a:lnSpc>
                <a:spcPct val="150000"/>
              </a:lnSpc>
              <a:spcBef>
                <a:spcPts val="150"/>
              </a:spcBef>
            </a:pPr>
            <a:endParaRPr lang="en-US" sz="1600" dirty="0"/>
          </a:p>
          <a:p>
            <a:pPr>
              <a:lnSpc>
                <a:spcPct val="150000"/>
              </a:lnSpc>
              <a:spcBef>
                <a:spcPts val="150"/>
              </a:spcBef>
            </a:pPr>
            <a:endParaRPr lang="en-US" sz="1600" dirty="0"/>
          </a:p>
        </p:txBody>
      </p:sp>
      <p:sp>
        <p:nvSpPr>
          <p:cNvPr id="8" name="Text Placeholder 7"/>
          <p:cNvSpPr>
            <a:spLocks noGrp="1"/>
          </p:cNvSpPr>
          <p:nvPr>
            <p:ph type="body" sz="quarter" idx="14"/>
          </p:nvPr>
        </p:nvSpPr>
        <p:spPr>
          <a:xfrm>
            <a:off x="203912" y="0"/>
            <a:ext cx="8839200" cy="990600"/>
          </a:xfrm>
        </p:spPr>
        <p:txBody>
          <a:bodyPr>
            <a:normAutofit/>
          </a:bodyPr>
          <a:lstStyle/>
          <a:p>
            <a:r>
              <a:rPr lang="en-US" sz="2100" dirty="0"/>
              <a:t>Content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5758" y="3398990"/>
            <a:ext cx="4040746" cy="1185885"/>
          </a:xfrm>
        </p:spPr>
        <p:txBody>
          <a:bodyPr>
            <a:noAutofit/>
          </a:bodyPr>
          <a:lstStyle/>
          <a:p>
            <a:pPr algn="l"/>
            <a:r>
              <a:rPr lang="en-US" sz="2100" dirty="0"/>
              <a:t>Pumping Solutions</a:t>
            </a:r>
            <a:br>
              <a:rPr lang="en-US" sz="2100" dirty="0"/>
            </a:br>
            <a:r>
              <a:rPr lang="en-US" sz="2100" dirty="0"/>
              <a:t>Grease Fundamentals</a:t>
            </a:r>
          </a:p>
        </p:txBody>
      </p:sp>
      <p:sp>
        <p:nvSpPr>
          <p:cNvPr id="3" name="Subtitle 2"/>
          <p:cNvSpPr>
            <a:spLocks noGrp="1"/>
          </p:cNvSpPr>
          <p:nvPr>
            <p:ph type="subTitle" idx="1"/>
          </p:nvPr>
        </p:nvSpPr>
        <p:spPr>
          <a:xfrm>
            <a:off x="5322197" y="4446432"/>
            <a:ext cx="2736761" cy="647163"/>
          </a:xfrm>
        </p:spPr>
        <p:txBody>
          <a:bodyPr>
            <a:normAutofit/>
          </a:bodyPr>
          <a:lstStyle/>
          <a:p>
            <a:pPr algn="l"/>
            <a:r>
              <a:rPr lang="en-US" sz="1200" dirty="0"/>
              <a:t>Grease types and applications</a:t>
            </a:r>
          </a:p>
        </p:txBody>
      </p:sp>
    </p:spTree>
    <p:extLst>
      <p:ext uri="{BB962C8B-B14F-4D97-AF65-F5344CB8AC3E}">
        <p14:creationId xmlns:p14="http://schemas.microsoft.com/office/powerpoint/2010/main" val="324104342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214654" y="1144599"/>
            <a:ext cx="6998594" cy="1499315"/>
          </a:xfrm>
        </p:spPr>
        <p:txBody>
          <a:bodyPr>
            <a:noAutofit/>
          </a:bodyPr>
          <a:lstStyle/>
          <a:p>
            <a:pPr>
              <a:buClrTx/>
            </a:pPr>
            <a:r>
              <a:rPr lang="en-US" sz="1400" b="0" dirty="0">
                <a:latin typeface="+mn-lt"/>
              </a:rPr>
              <a:t>Volume from 1.2 lbs. (.7 kg) to 88 lbs. (40 kg) per minute</a:t>
            </a:r>
          </a:p>
          <a:p>
            <a:pPr>
              <a:buClrTx/>
            </a:pPr>
            <a:r>
              <a:rPr lang="en-US" sz="1400" b="0" dirty="0">
                <a:latin typeface="+mn-lt"/>
              </a:rPr>
              <a:t>Containers from 35 lb. (16 kg) pails to bulk totes</a:t>
            </a:r>
          </a:p>
          <a:p>
            <a:pPr>
              <a:buClrTx/>
            </a:pPr>
            <a:r>
              <a:rPr lang="en-US" sz="1400" b="0" dirty="0">
                <a:latin typeface="+mn-lt"/>
              </a:rPr>
              <a:t>Portable &amp; stationary applications</a:t>
            </a:r>
          </a:p>
          <a:p>
            <a:pPr>
              <a:buClrTx/>
            </a:pPr>
            <a:r>
              <a:rPr lang="en-US" sz="1400" b="0" dirty="0">
                <a:latin typeface="+mn-lt"/>
              </a:rPr>
              <a:t>Mobile service truck applications</a:t>
            </a:r>
          </a:p>
        </p:txBody>
      </p:sp>
      <p:sp>
        <p:nvSpPr>
          <p:cNvPr id="11" name="Text Placeholder 10"/>
          <p:cNvSpPr>
            <a:spLocks noGrp="1"/>
          </p:cNvSpPr>
          <p:nvPr>
            <p:ph type="body" sz="quarter" idx="4294967295"/>
          </p:nvPr>
        </p:nvSpPr>
        <p:spPr>
          <a:xfrm>
            <a:off x="199613" y="0"/>
            <a:ext cx="8686800" cy="990600"/>
          </a:xfrm>
        </p:spPr>
        <p:txBody>
          <a:bodyPr anchor="ctr">
            <a:normAutofit/>
          </a:bodyPr>
          <a:lstStyle/>
          <a:p>
            <a:pPr marL="0" indent="0">
              <a:buNone/>
            </a:pPr>
            <a:r>
              <a:rPr lang="en-US" sz="2100" b="1" dirty="0">
                <a:solidFill>
                  <a:schemeClr val="bg1"/>
                </a:solidFill>
              </a:rPr>
              <a:t>Grease Application</a:t>
            </a:r>
          </a:p>
        </p:txBody>
      </p:sp>
      <p:pic>
        <p:nvPicPr>
          <p:cNvPr id="4" name="Picture 3">
            <a:extLst>
              <a:ext uri="{FF2B5EF4-FFF2-40B4-BE49-F238E27FC236}">
                <a16:creationId xmlns:a16="http://schemas.microsoft.com/office/drawing/2014/main" id="{E9163503-A9D6-4766-8CF8-A9A602654F24}"/>
              </a:ext>
            </a:extLst>
          </p:cNvPr>
          <p:cNvPicPr>
            <a:picLocks noChangeAspect="1"/>
          </p:cNvPicPr>
          <p:nvPr/>
        </p:nvPicPr>
        <p:blipFill rotWithShape="1">
          <a:blip r:embed="rId3">
            <a:extLst>
              <a:ext uri="{28A0092B-C50C-407E-A947-70E740481C1C}">
                <a14:useLocalDpi xmlns:a14="http://schemas.microsoft.com/office/drawing/2010/main" val="0"/>
              </a:ext>
            </a:extLst>
          </a:blip>
          <a:srcRect l="26588" r="28507"/>
          <a:stretch/>
        </p:blipFill>
        <p:spPr>
          <a:xfrm>
            <a:off x="7032015" y="3738608"/>
            <a:ext cx="1590398" cy="2657352"/>
          </a:xfrm>
          <a:prstGeom prst="rect">
            <a:avLst/>
          </a:prstGeom>
        </p:spPr>
      </p:pic>
      <p:pic>
        <p:nvPicPr>
          <p:cNvPr id="8" name="Picture 7">
            <a:extLst>
              <a:ext uri="{FF2B5EF4-FFF2-40B4-BE49-F238E27FC236}">
                <a16:creationId xmlns:a16="http://schemas.microsoft.com/office/drawing/2014/main" id="{DD0243D2-C878-4CF1-AB29-45970B924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3765" y="3284113"/>
            <a:ext cx="1042684" cy="3238638"/>
          </a:xfrm>
          <a:prstGeom prst="rect">
            <a:avLst/>
          </a:prstGeom>
        </p:spPr>
      </p:pic>
      <p:pic>
        <p:nvPicPr>
          <p:cNvPr id="14" name="Picture 13">
            <a:extLst>
              <a:ext uri="{FF2B5EF4-FFF2-40B4-BE49-F238E27FC236}">
                <a16:creationId xmlns:a16="http://schemas.microsoft.com/office/drawing/2014/main" id="{79605121-5D19-4CE3-8184-D0AF29C3E2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71" r="36779"/>
          <a:stretch/>
        </p:blipFill>
        <p:spPr>
          <a:xfrm>
            <a:off x="4061938" y="4616005"/>
            <a:ext cx="692703" cy="1770822"/>
          </a:xfrm>
          <a:prstGeom prst="rect">
            <a:avLst/>
          </a:prstGeom>
        </p:spPr>
      </p:pic>
      <p:grpSp>
        <p:nvGrpSpPr>
          <p:cNvPr id="13" name="Group 12">
            <a:extLst>
              <a:ext uri="{FF2B5EF4-FFF2-40B4-BE49-F238E27FC236}">
                <a16:creationId xmlns:a16="http://schemas.microsoft.com/office/drawing/2014/main" id="{F4945851-23A4-448C-9001-D567C5BA66CB}"/>
              </a:ext>
            </a:extLst>
          </p:cNvPr>
          <p:cNvGrpSpPr/>
          <p:nvPr/>
        </p:nvGrpSpPr>
        <p:grpSpPr>
          <a:xfrm>
            <a:off x="1541109" y="3261438"/>
            <a:ext cx="835046" cy="3076783"/>
            <a:chOff x="1541109" y="3261438"/>
            <a:chExt cx="835046" cy="3076783"/>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1231" y="3375642"/>
              <a:ext cx="521647" cy="2962579"/>
            </a:xfrm>
            <a:prstGeom prst="rect">
              <a:avLst/>
            </a:prstGeom>
          </p:spPr>
        </p:pic>
        <p:pic>
          <p:nvPicPr>
            <p:cNvPr id="10" name="Picture 9">
              <a:extLst>
                <a:ext uri="{FF2B5EF4-FFF2-40B4-BE49-F238E27FC236}">
                  <a16:creationId xmlns:a16="http://schemas.microsoft.com/office/drawing/2014/main" id="{D434FD92-FEB0-4B96-9D65-E4AF396231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361" t="1" r="36095" b="33562"/>
            <a:stretch/>
          </p:blipFill>
          <p:spPr>
            <a:xfrm>
              <a:off x="1541109" y="3261438"/>
              <a:ext cx="835046" cy="1568139"/>
            </a:xfrm>
            <a:prstGeom prst="rect">
              <a:avLst/>
            </a:prstGeom>
          </p:spPr>
        </p:pic>
      </p:grpSp>
      <p:pic>
        <p:nvPicPr>
          <p:cNvPr id="19" name="Picture 18">
            <a:extLst>
              <a:ext uri="{FF2B5EF4-FFF2-40B4-BE49-F238E27FC236}">
                <a16:creationId xmlns:a16="http://schemas.microsoft.com/office/drawing/2014/main" id="{F88AAD61-9745-4FCB-89EA-8C8375434879}"/>
              </a:ext>
            </a:extLst>
          </p:cNvPr>
          <p:cNvPicPr>
            <a:picLocks noChangeAspect="1"/>
          </p:cNvPicPr>
          <p:nvPr/>
        </p:nvPicPr>
        <p:blipFill rotWithShape="1">
          <a:blip r:embed="rId8">
            <a:extLst>
              <a:ext uri="{28A0092B-C50C-407E-A947-70E740481C1C}">
                <a14:useLocalDpi xmlns:a14="http://schemas.microsoft.com/office/drawing/2010/main" val="0"/>
              </a:ext>
            </a:extLst>
          </a:blip>
          <a:srcRect l="40496" r="39053" b="5176"/>
          <a:stretch/>
        </p:blipFill>
        <p:spPr>
          <a:xfrm>
            <a:off x="320843" y="3577569"/>
            <a:ext cx="807529" cy="2809258"/>
          </a:xfrm>
          <a:prstGeom prst="rect">
            <a:avLst/>
          </a:prstGeom>
        </p:spPr>
      </p:pic>
      <p:pic>
        <p:nvPicPr>
          <p:cNvPr id="6" name="Picture 5">
            <a:extLst>
              <a:ext uri="{FF2B5EF4-FFF2-40B4-BE49-F238E27FC236}">
                <a16:creationId xmlns:a16="http://schemas.microsoft.com/office/drawing/2014/main" id="{83998F0E-AB64-401F-AAD2-B0BF4350D2FB}"/>
              </a:ext>
            </a:extLst>
          </p:cNvPr>
          <p:cNvPicPr>
            <a:picLocks noChangeAspect="1"/>
          </p:cNvPicPr>
          <p:nvPr/>
        </p:nvPicPr>
        <p:blipFill>
          <a:blip r:embed="rId9"/>
          <a:stretch>
            <a:fillRect/>
          </a:stretch>
        </p:blipFill>
        <p:spPr>
          <a:xfrm>
            <a:off x="5160617" y="3766870"/>
            <a:ext cx="1871398" cy="261995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17966" y="2819400"/>
            <a:ext cx="1835651" cy="2739202"/>
          </a:xfrm>
        </p:spPr>
        <p:txBody>
          <a:bodyPr>
            <a:noAutofit/>
          </a:bodyPr>
          <a:lstStyle/>
          <a:p>
            <a:pPr marL="0" indent="0">
              <a:buNone/>
            </a:pPr>
            <a:r>
              <a:rPr lang="en-US" sz="1400" dirty="0">
                <a:latin typeface="+mn-lt"/>
              </a:rPr>
              <a:t>1) To properly load a grease pump, grease must travel through the </a:t>
            </a:r>
            <a:r>
              <a:rPr lang="en-US" sz="1400" b="1" i="1" dirty="0">
                <a:latin typeface="+mn-lt"/>
              </a:rPr>
              <a:t>slots</a:t>
            </a:r>
            <a:r>
              <a:rPr lang="en-US" sz="1400" dirty="0">
                <a:latin typeface="+mn-lt"/>
              </a:rPr>
              <a:t> in the foot valve.</a:t>
            </a:r>
          </a:p>
          <a:p>
            <a:pPr marL="0" indent="0">
              <a:buNone/>
            </a:pPr>
            <a:endParaRPr lang="en-US" sz="1400" b="0" dirty="0">
              <a:latin typeface="+mn-lt"/>
            </a:endParaRPr>
          </a:p>
        </p:txBody>
      </p:sp>
      <p:sp>
        <p:nvSpPr>
          <p:cNvPr id="3" name="Text Placeholder 2"/>
          <p:cNvSpPr>
            <a:spLocks noGrp="1"/>
          </p:cNvSpPr>
          <p:nvPr>
            <p:ph type="body" sz="quarter" idx="4294967295"/>
          </p:nvPr>
        </p:nvSpPr>
        <p:spPr>
          <a:xfrm>
            <a:off x="199618" y="292210"/>
            <a:ext cx="8534400" cy="533400"/>
          </a:xfrm>
        </p:spPr>
        <p:txBody>
          <a:bodyPr>
            <a:normAutofit/>
          </a:bodyPr>
          <a:lstStyle/>
          <a:p>
            <a:pPr marL="0" indent="0">
              <a:buNone/>
            </a:pPr>
            <a:r>
              <a:rPr lang="en-US" sz="2100" b="1" dirty="0">
                <a:solidFill>
                  <a:schemeClr val="bg1"/>
                </a:solidFill>
              </a:rPr>
              <a:t>Priming Piston Pump</a:t>
            </a:r>
          </a:p>
        </p:txBody>
      </p:sp>
      <p:grpSp>
        <p:nvGrpSpPr>
          <p:cNvPr id="109" name="Group 108"/>
          <p:cNvGrpSpPr/>
          <p:nvPr/>
        </p:nvGrpSpPr>
        <p:grpSpPr>
          <a:xfrm>
            <a:off x="1295400" y="1066800"/>
            <a:ext cx="4385020" cy="5193936"/>
            <a:chOff x="1972858" y="108603"/>
            <a:chExt cx="3321985" cy="7219816"/>
          </a:xfrm>
        </p:grpSpPr>
        <p:grpSp>
          <p:nvGrpSpPr>
            <p:cNvPr id="110" name="Group 109"/>
            <p:cNvGrpSpPr/>
            <p:nvPr/>
          </p:nvGrpSpPr>
          <p:grpSpPr>
            <a:xfrm>
              <a:off x="1972858" y="108603"/>
              <a:ext cx="3321985" cy="6647491"/>
              <a:chOff x="3124200" y="1600200"/>
              <a:chExt cx="3816742" cy="8897398"/>
            </a:xfrm>
          </p:grpSpPr>
          <p:sp>
            <p:nvSpPr>
              <p:cNvPr id="114" name="AutoShape 68"/>
              <p:cNvSpPr>
                <a:spLocks noChangeAspect="1" noChangeArrowheads="1" noTextEdit="1"/>
              </p:cNvSpPr>
              <p:nvPr/>
            </p:nvSpPr>
            <p:spPr bwMode="auto">
              <a:xfrm>
                <a:off x="3175932" y="1600200"/>
                <a:ext cx="2874835" cy="46482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5" name="Picture 67"/>
              <p:cNvPicPr>
                <a:picLocks noChangeAspect="1" noChangeArrowheads="1"/>
              </p:cNvPicPr>
              <p:nvPr/>
            </p:nvPicPr>
            <p:blipFill rotWithShape="1">
              <a:blip r:embed="rId3" cstate="print"/>
              <a:srcRect r="4576" b="30134"/>
              <a:stretch/>
            </p:blipFill>
            <p:spPr bwMode="auto">
              <a:xfrm>
                <a:off x="3416526" y="1757896"/>
                <a:ext cx="1905571" cy="2970477"/>
              </a:xfrm>
              <a:prstGeom prst="rect">
                <a:avLst/>
              </a:prstGeom>
              <a:noFill/>
            </p:spPr>
          </p:pic>
          <p:sp>
            <p:nvSpPr>
              <p:cNvPr id="116" name="Rectangle 66"/>
              <p:cNvSpPr>
                <a:spLocks noChangeArrowheads="1"/>
              </p:cNvSpPr>
              <p:nvPr/>
            </p:nvSpPr>
            <p:spPr bwMode="auto">
              <a:xfrm>
                <a:off x="4248029" y="4089520"/>
                <a:ext cx="352837" cy="616456"/>
              </a:xfrm>
              <a:prstGeom prst="rect">
                <a:avLst/>
              </a:prstGeom>
              <a:pattFill prst="pct40">
                <a:fgClr>
                  <a:srgbClr val="80808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17" name="Rectangle 65"/>
              <p:cNvSpPr>
                <a:spLocks noChangeArrowheads="1"/>
              </p:cNvSpPr>
              <p:nvPr/>
            </p:nvSpPr>
            <p:spPr bwMode="auto">
              <a:xfrm flipH="1">
                <a:off x="4405172" y="1932477"/>
                <a:ext cx="55808" cy="352470"/>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grpSp>
            <p:nvGrpSpPr>
              <p:cNvPr id="118" name="Group 47"/>
              <p:cNvGrpSpPr>
                <a:grpSpLocks/>
              </p:cNvGrpSpPr>
              <p:nvPr/>
            </p:nvGrpSpPr>
            <p:grpSpPr bwMode="auto">
              <a:xfrm>
                <a:off x="4100799" y="2106509"/>
                <a:ext cx="653906" cy="1321763"/>
                <a:chOff x="1880" y="1296"/>
                <a:chExt cx="584" cy="1248"/>
              </a:xfrm>
            </p:grpSpPr>
            <p:sp>
              <p:nvSpPr>
                <p:cNvPr id="144" name="Rectangle 64"/>
                <p:cNvSpPr>
                  <a:spLocks noChangeArrowheads="1"/>
                </p:cNvSpPr>
                <p:nvPr/>
              </p:nvSpPr>
              <p:spPr bwMode="auto">
                <a:xfrm>
                  <a:off x="1928" y="1728"/>
                  <a:ext cx="483" cy="816"/>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45" name="Rectangle 63"/>
                <p:cNvSpPr>
                  <a:spLocks noChangeArrowheads="1"/>
                </p:cNvSpPr>
                <p:nvPr/>
              </p:nvSpPr>
              <p:spPr bwMode="auto">
                <a:xfrm>
                  <a:off x="2008" y="1488"/>
                  <a:ext cx="336" cy="384"/>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46" name="Rectangle 62"/>
                <p:cNvSpPr>
                  <a:spLocks noChangeArrowheads="1"/>
                </p:cNvSpPr>
                <p:nvPr/>
              </p:nvSpPr>
              <p:spPr bwMode="auto">
                <a:xfrm flipV="1">
                  <a:off x="1880" y="1440"/>
                  <a:ext cx="584" cy="96"/>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47" name="Rectangle 61"/>
                <p:cNvSpPr>
                  <a:spLocks noChangeArrowheads="1"/>
                </p:cNvSpPr>
                <p:nvPr/>
              </p:nvSpPr>
              <p:spPr bwMode="auto">
                <a:xfrm>
                  <a:off x="2012" y="1511"/>
                  <a:ext cx="192" cy="384"/>
                </a:xfrm>
                <a:prstGeom prst="rect">
                  <a:avLst/>
                </a:prstGeom>
                <a:pattFill prst="openDmnd">
                  <a:fgClr>
                    <a:srgbClr val="000000"/>
                  </a:fgClr>
                  <a:bgClr>
                    <a:srgbClr val="FFFFFF"/>
                  </a:bgClr>
                </a:pattFill>
                <a:ln w="9525">
                  <a:no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48" name="Rectangle 60"/>
                <p:cNvSpPr>
                  <a:spLocks noChangeArrowheads="1"/>
                </p:cNvSpPr>
                <p:nvPr/>
              </p:nvSpPr>
              <p:spPr bwMode="auto">
                <a:xfrm>
                  <a:off x="2150" y="1521"/>
                  <a:ext cx="192" cy="384"/>
                </a:xfrm>
                <a:prstGeom prst="rect">
                  <a:avLst/>
                </a:prstGeom>
                <a:pattFill prst="openDmnd">
                  <a:fgClr>
                    <a:srgbClr val="000000"/>
                  </a:fgClr>
                  <a:bgClr>
                    <a:srgbClr val="FFFFFF"/>
                  </a:bgClr>
                </a:pattFill>
                <a:ln w="9525">
                  <a:no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49" name="Rectangle 148"/>
                <p:cNvSpPr>
                  <a:spLocks noChangeArrowheads="1"/>
                </p:cNvSpPr>
                <p:nvPr/>
              </p:nvSpPr>
              <p:spPr bwMode="auto">
                <a:xfrm rot="16200000">
                  <a:off x="2080" y="1634"/>
                  <a:ext cx="192" cy="384"/>
                </a:xfrm>
                <a:prstGeom prst="rect">
                  <a:avLst/>
                </a:prstGeom>
                <a:pattFill prst="openDmnd">
                  <a:fgClr>
                    <a:srgbClr val="000000"/>
                  </a:fgClr>
                  <a:bgClr>
                    <a:srgbClr val="FFFFFF"/>
                  </a:bgClr>
                </a:pattFill>
                <a:ln w="9525">
                  <a:no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0" name="Rectangle 58"/>
                <p:cNvSpPr>
                  <a:spLocks noChangeArrowheads="1"/>
                </p:cNvSpPr>
                <p:nvPr/>
              </p:nvSpPr>
              <p:spPr bwMode="auto">
                <a:xfrm>
                  <a:off x="1931" y="1369"/>
                  <a:ext cx="480" cy="48"/>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1" name="Rectangle 57"/>
                <p:cNvSpPr>
                  <a:spLocks noChangeArrowheads="1"/>
                </p:cNvSpPr>
                <p:nvPr/>
              </p:nvSpPr>
              <p:spPr bwMode="auto">
                <a:xfrm>
                  <a:off x="1979" y="1321"/>
                  <a:ext cx="48" cy="48"/>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2" name="Rectangle 56"/>
                <p:cNvSpPr>
                  <a:spLocks noChangeArrowheads="1"/>
                </p:cNvSpPr>
                <p:nvPr/>
              </p:nvSpPr>
              <p:spPr bwMode="auto">
                <a:xfrm>
                  <a:off x="2315" y="1321"/>
                  <a:ext cx="48" cy="48"/>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3" name="Rectangle 55"/>
                <p:cNvSpPr>
                  <a:spLocks noChangeArrowheads="1"/>
                </p:cNvSpPr>
                <p:nvPr/>
              </p:nvSpPr>
              <p:spPr bwMode="auto">
                <a:xfrm>
                  <a:off x="2132" y="1296"/>
                  <a:ext cx="86" cy="73"/>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4" name="Rectangle 54"/>
                <p:cNvSpPr>
                  <a:spLocks noChangeArrowheads="1"/>
                </p:cNvSpPr>
                <p:nvPr/>
              </p:nvSpPr>
              <p:spPr bwMode="auto">
                <a:xfrm>
                  <a:off x="2150" y="1416"/>
                  <a:ext cx="48" cy="48"/>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5" name="Rectangle 53"/>
                <p:cNvSpPr>
                  <a:spLocks noChangeArrowheads="1"/>
                </p:cNvSpPr>
                <p:nvPr/>
              </p:nvSpPr>
              <p:spPr bwMode="auto">
                <a:xfrm>
                  <a:off x="1976" y="1416"/>
                  <a:ext cx="48" cy="48"/>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6" name="Rectangle 52"/>
                <p:cNvSpPr>
                  <a:spLocks noChangeArrowheads="1"/>
                </p:cNvSpPr>
                <p:nvPr/>
              </p:nvSpPr>
              <p:spPr bwMode="auto">
                <a:xfrm>
                  <a:off x="2315" y="1416"/>
                  <a:ext cx="48" cy="48"/>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7" name="Rectangle 51"/>
                <p:cNvSpPr>
                  <a:spLocks noChangeArrowheads="1"/>
                </p:cNvSpPr>
                <p:nvPr/>
              </p:nvSpPr>
              <p:spPr bwMode="auto">
                <a:xfrm rot="16200000">
                  <a:off x="2142" y="1232"/>
                  <a:ext cx="57" cy="480"/>
                </a:xfrm>
                <a:prstGeom prst="rect">
                  <a:avLst/>
                </a:prstGeom>
                <a:pattFill prst="openDmnd">
                  <a:fgClr>
                    <a:srgbClr val="000000"/>
                  </a:fgClr>
                  <a:bgClr>
                    <a:srgbClr val="FFFFFF"/>
                  </a:bgClr>
                </a:pattFill>
                <a:ln w="9525">
                  <a:no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58" name="Line 50"/>
                <p:cNvSpPr>
                  <a:spLocks noChangeShapeType="1"/>
                </p:cNvSpPr>
                <p:nvPr/>
              </p:nvSpPr>
              <p:spPr bwMode="auto">
                <a:xfrm>
                  <a:off x="1880" y="1488"/>
                  <a:ext cx="584" cy="0"/>
                </a:xfrm>
                <a:prstGeom prst="line">
                  <a:avLst/>
                </a:prstGeom>
                <a:noFill/>
                <a:ln w="508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Rectangle 49"/>
                <p:cNvSpPr>
                  <a:spLocks noChangeArrowheads="1"/>
                </p:cNvSpPr>
                <p:nvPr/>
              </p:nvSpPr>
              <p:spPr bwMode="auto">
                <a:xfrm>
                  <a:off x="2344" y="1568"/>
                  <a:ext cx="48" cy="48"/>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60" name="Rectangle 48"/>
                <p:cNvSpPr>
                  <a:spLocks noChangeArrowheads="1"/>
                </p:cNvSpPr>
                <p:nvPr/>
              </p:nvSpPr>
              <p:spPr bwMode="auto">
                <a:xfrm>
                  <a:off x="1960" y="1568"/>
                  <a:ext cx="48" cy="48"/>
                </a:xfrm>
                <a:prstGeom prst="rect">
                  <a:avLst/>
                </a:prstGeom>
                <a:pattFill prst="openDmnd">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grpSp>
          <p:sp>
            <p:nvSpPr>
              <p:cNvPr id="119" name="Rectangle 46"/>
              <p:cNvSpPr>
                <a:spLocks noChangeArrowheads="1"/>
              </p:cNvSpPr>
              <p:nvPr/>
            </p:nvSpPr>
            <p:spPr bwMode="auto">
              <a:xfrm>
                <a:off x="4336146" y="3428272"/>
                <a:ext cx="176235" cy="1320662"/>
              </a:xfrm>
              <a:prstGeom prst="rect">
                <a:avLst/>
              </a:prstGeom>
              <a:pattFill prst="pct30">
                <a:fgClr>
                  <a:srgbClr val="000000"/>
                </a:fgClr>
                <a:bgClr>
                  <a:srgbClr val="FFFFFF"/>
                </a:bgClr>
              </a:patt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20" name="AutoShape 26"/>
              <p:cNvSpPr>
                <a:spLocks noChangeArrowheads="1"/>
              </p:cNvSpPr>
              <p:nvPr/>
            </p:nvSpPr>
            <p:spPr bwMode="auto">
              <a:xfrm>
                <a:off x="4690452" y="4266123"/>
                <a:ext cx="396529" cy="87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21" name="Text Box 25"/>
              <p:cNvSpPr txBox="1">
                <a:spLocks noChangeArrowheads="1"/>
              </p:cNvSpPr>
              <p:nvPr/>
            </p:nvSpPr>
            <p:spPr bwMode="auto">
              <a:xfrm>
                <a:off x="5029200" y="4191000"/>
                <a:ext cx="609600" cy="2528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pitchFamily="34" charset="0"/>
                    <a:ea typeface="Times New Roman" pitchFamily="18" charset="0"/>
                    <a:cs typeface="Arial" pitchFamily="34" charset="0"/>
                  </a:rPr>
                  <a:t>OUT</a:t>
                </a:r>
                <a:endParaRPr kumimoji="0" lang="en-US" sz="1100" b="1" i="0" u="none" strike="noStrike" cap="none" normalizeH="0" baseline="0" dirty="0">
                  <a:ln>
                    <a:noFill/>
                  </a:ln>
                  <a:solidFill>
                    <a:schemeClr val="tx1"/>
                  </a:solidFill>
                  <a:effectLst/>
                  <a:latin typeface="Arial" pitchFamily="34" charset="0"/>
                </a:endParaRPr>
              </a:p>
            </p:txBody>
          </p:sp>
          <p:sp>
            <p:nvSpPr>
              <p:cNvPr id="122" name="Text Box 23"/>
              <p:cNvSpPr txBox="1">
                <a:spLocks noChangeArrowheads="1"/>
              </p:cNvSpPr>
              <p:nvPr/>
            </p:nvSpPr>
            <p:spPr bwMode="auto">
              <a:xfrm>
                <a:off x="4267200" y="6071798"/>
                <a:ext cx="406611" cy="1766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pitchFamily="34" charset="0"/>
                    <a:ea typeface="Times New Roman" pitchFamily="18" charset="0"/>
                    <a:cs typeface="Arial" pitchFamily="34" charset="0"/>
                  </a:rPr>
                  <a:t>IN</a:t>
                </a:r>
                <a:endParaRPr kumimoji="0" lang="en-US" sz="1400" b="0" i="0" u="none" strike="noStrike" cap="none" normalizeH="0" baseline="0" dirty="0">
                  <a:ln>
                    <a:noFill/>
                  </a:ln>
                  <a:solidFill>
                    <a:schemeClr val="tx1"/>
                  </a:solidFill>
                  <a:effectLst/>
                  <a:latin typeface="Arial" pitchFamily="34" charset="0"/>
                </a:endParaRPr>
              </a:p>
            </p:txBody>
          </p:sp>
          <p:sp>
            <p:nvSpPr>
              <p:cNvPr id="123" name="Rectangle 22"/>
              <p:cNvSpPr>
                <a:spLocks noChangeArrowheads="1"/>
              </p:cNvSpPr>
              <p:nvPr/>
            </p:nvSpPr>
            <p:spPr bwMode="auto">
              <a:xfrm>
                <a:off x="4553136" y="4266123"/>
                <a:ext cx="131442" cy="87750"/>
              </a:xfrm>
              <a:prstGeom prst="rect">
                <a:avLst/>
              </a:prstGeom>
              <a:pattFill prst="pct40">
                <a:fgClr>
                  <a:srgbClr val="808080"/>
                </a:fgClr>
                <a:bgClr>
                  <a:srgbClr val="FFFFFF"/>
                </a:bgClr>
              </a:pattFill>
              <a:ln w="9525">
                <a:no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24" name="Line 21"/>
              <p:cNvSpPr>
                <a:spLocks noChangeShapeType="1"/>
              </p:cNvSpPr>
              <p:nvPr/>
            </p:nvSpPr>
            <p:spPr bwMode="auto">
              <a:xfrm>
                <a:off x="4598663" y="4266123"/>
                <a:ext cx="88118"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Line 20"/>
              <p:cNvSpPr>
                <a:spLocks noChangeShapeType="1"/>
              </p:cNvSpPr>
              <p:nvPr/>
            </p:nvSpPr>
            <p:spPr bwMode="auto">
              <a:xfrm>
                <a:off x="4598663" y="4353873"/>
                <a:ext cx="88118"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Text Box 19"/>
              <p:cNvSpPr txBox="1">
                <a:spLocks noChangeArrowheads="1"/>
              </p:cNvSpPr>
              <p:nvPr/>
            </p:nvSpPr>
            <p:spPr bwMode="auto">
              <a:xfrm>
                <a:off x="3124200" y="2811816"/>
                <a:ext cx="710268" cy="236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Times New Roman" pitchFamily="18" charset="0"/>
                    <a:cs typeface="Arial" pitchFamily="34" charset="0"/>
                  </a:rPr>
                  <a:t>AIR</a:t>
                </a:r>
                <a:endParaRPr kumimoji="0" lang="en-US" sz="1100" b="0" i="0" u="none" strike="noStrike" cap="none" normalizeH="0" baseline="0" dirty="0">
                  <a:ln>
                    <a:noFill/>
                  </a:ln>
                  <a:solidFill>
                    <a:schemeClr val="tx1"/>
                  </a:solidFill>
                  <a:effectLst/>
                  <a:latin typeface="Arial" pitchFamily="34" charset="0"/>
                </a:endParaRPr>
              </a:p>
            </p:txBody>
          </p:sp>
          <p:sp>
            <p:nvSpPr>
              <p:cNvPr id="127" name="Line 18"/>
              <p:cNvSpPr>
                <a:spLocks noChangeShapeType="1"/>
              </p:cNvSpPr>
              <p:nvPr/>
            </p:nvSpPr>
            <p:spPr bwMode="auto">
              <a:xfrm flipV="1">
                <a:off x="3352167" y="1937984"/>
                <a:ext cx="0" cy="829773"/>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Line 17"/>
              <p:cNvSpPr>
                <a:spLocks noChangeShapeType="1"/>
              </p:cNvSpPr>
              <p:nvPr/>
            </p:nvSpPr>
            <p:spPr bwMode="auto">
              <a:xfrm flipV="1">
                <a:off x="3352167" y="3120227"/>
                <a:ext cx="0" cy="895862"/>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Line 16"/>
              <p:cNvSpPr>
                <a:spLocks noChangeShapeType="1"/>
              </p:cNvSpPr>
              <p:nvPr/>
            </p:nvSpPr>
            <p:spPr bwMode="auto">
              <a:xfrm>
                <a:off x="3352167" y="1937984"/>
                <a:ext cx="617190" cy="0"/>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en-US" dirty="0"/>
              </a:p>
            </p:txBody>
          </p:sp>
          <p:sp>
            <p:nvSpPr>
              <p:cNvPr id="130" name="Line 15"/>
              <p:cNvSpPr>
                <a:spLocks noChangeShapeType="1"/>
              </p:cNvSpPr>
              <p:nvPr/>
            </p:nvSpPr>
            <p:spPr bwMode="auto">
              <a:xfrm>
                <a:off x="3352167" y="4016089"/>
                <a:ext cx="617190" cy="0"/>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en-US" dirty="0"/>
              </a:p>
            </p:txBody>
          </p:sp>
          <p:sp>
            <p:nvSpPr>
              <p:cNvPr id="131" name="Text Box 14"/>
              <p:cNvSpPr txBox="1">
                <a:spLocks noChangeArrowheads="1"/>
              </p:cNvSpPr>
              <p:nvPr/>
            </p:nvSpPr>
            <p:spPr bwMode="auto">
              <a:xfrm>
                <a:off x="4776945" y="2649250"/>
                <a:ext cx="1071405" cy="284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Times New Roman" pitchFamily="18" charset="0"/>
                    <a:cs typeface="Arial" pitchFamily="34" charset="0"/>
                  </a:rPr>
                  <a:t>MOTOR</a:t>
                </a:r>
                <a:endParaRPr kumimoji="0" lang="en-US" sz="1100" b="0" i="0" u="none" strike="noStrike" cap="none" normalizeH="0" baseline="0" dirty="0">
                  <a:ln>
                    <a:noFill/>
                  </a:ln>
                  <a:solidFill>
                    <a:schemeClr val="tx1"/>
                  </a:solidFill>
                  <a:effectLst/>
                  <a:latin typeface="Arial" pitchFamily="34" charset="0"/>
                </a:endParaRPr>
              </a:p>
            </p:txBody>
          </p:sp>
          <p:sp>
            <p:nvSpPr>
              <p:cNvPr id="132" name="Line 13"/>
              <p:cNvSpPr>
                <a:spLocks noChangeShapeType="1"/>
              </p:cNvSpPr>
              <p:nvPr/>
            </p:nvSpPr>
            <p:spPr bwMode="auto">
              <a:xfrm>
                <a:off x="4852546" y="2106509"/>
                <a:ext cx="255235" cy="0"/>
              </a:xfrm>
              <a:prstGeom prst="line">
                <a:avLst/>
              </a:prstGeom>
              <a:noFill/>
              <a:ln w="9525">
                <a:solidFill>
                  <a:srgbClr val="000000"/>
                </a:solidFill>
                <a:round/>
                <a:headEnd type="stealth" w="lg" len="lg"/>
                <a:tailEnd/>
              </a:ln>
            </p:spPr>
            <p:txBody>
              <a:bodyPr vert="horz" wrap="square" lIns="91440" tIns="45720" rIns="91440" bIns="45720" numCol="1" anchor="t" anchorCtr="0" compatLnSpc="1">
                <a:prstTxWarp prst="textNoShape">
                  <a:avLst/>
                </a:prstTxWarp>
              </a:bodyPr>
              <a:lstStyle/>
              <a:p>
                <a:endParaRPr lang="en-US" dirty="0"/>
              </a:p>
            </p:txBody>
          </p:sp>
          <p:sp>
            <p:nvSpPr>
              <p:cNvPr id="133" name="Line 12"/>
              <p:cNvSpPr>
                <a:spLocks noChangeShapeType="1"/>
              </p:cNvSpPr>
              <p:nvPr/>
            </p:nvSpPr>
            <p:spPr bwMode="auto">
              <a:xfrm>
                <a:off x="4852546" y="3428272"/>
                <a:ext cx="255235" cy="0"/>
              </a:xfrm>
              <a:prstGeom prst="line">
                <a:avLst/>
              </a:prstGeom>
              <a:noFill/>
              <a:ln w="9525">
                <a:solidFill>
                  <a:srgbClr val="000000"/>
                </a:solidFill>
                <a:round/>
                <a:headEnd type="stealth" w="lg" len="lg"/>
                <a:tailEnd/>
              </a:ln>
            </p:spPr>
            <p:txBody>
              <a:bodyPr vert="horz" wrap="square" lIns="91440" tIns="45720" rIns="91440" bIns="45720" numCol="1" anchor="t" anchorCtr="0" compatLnSpc="1">
                <a:prstTxWarp prst="textNoShape">
                  <a:avLst/>
                </a:prstTxWarp>
              </a:bodyPr>
              <a:lstStyle/>
              <a:p>
                <a:endParaRPr lang="en-US" dirty="0"/>
              </a:p>
            </p:txBody>
          </p:sp>
          <p:sp>
            <p:nvSpPr>
              <p:cNvPr id="134" name="Line 11"/>
              <p:cNvSpPr>
                <a:spLocks noChangeShapeType="1"/>
              </p:cNvSpPr>
              <p:nvPr/>
            </p:nvSpPr>
            <p:spPr bwMode="auto">
              <a:xfrm>
                <a:off x="5105400" y="2106509"/>
                <a:ext cx="0" cy="529072"/>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Line 10"/>
              <p:cNvSpPr>
                <a:spLocks noChangeShapeType="1"/>
              </p:cNvSpPr>
              <p:nvPr/>
            </p:nvSpPr>
            <p:spPr bwMode="auto">
              <a:xfrm>
                <a:off x="5105400" y="2900301"/>
                <a:ext cx="0" cy="52797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Text Box 6"/>
              <p:cNvSpPr txBox="1">
                <a:spLocks noChangeArrowheads="1"/>
              </p:cNvSpPr>
              <p:nvPr/>
            </p:nvSpPr>
            <p:spPr bwMode="auto">
              <a:xfrm>
                <a:off x="5848350" y="5696576"/>
                <a:ext cx="1092592" cy="3752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rPr>
                  <a:t>FLUID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34" charset="0"/>
                    <a:ea typeface="Times New Roman" pitchFamily="18" charset="0"/>
                    <a:cs typeface="Arial" pitchFamily="34" charset="0"/>
                  </a:rPr>
                  <a:t>ASSEMBLY</a:t>
                </a:r>
                <a:endParaRPr kumimoji="0" lang="en-US" sz="1100" b="0" i="0" u="none" strike="noStrike" cap="none" normalizeH="0" baseline="0" dirty="0">
                  <a:ln>
                    <a:noFill/>
                  </a:ln>
                  <a:solidFill>
                    <a:schemeClr val="tx1"/>
                  </a:solidFill>
                  <a:effectLst/>
                  <a:latin typeface="Arial" pitchFamily="34" charset="0"/>
                </a:endParaRPr>
              </a:p>
            </p:txBody>
          </p:sp>
          <p:sp>
            <p:nvSpPr>
              <p:cNvPr id="140" name="Line 5"/>
              <p:cNvSpPr>
                <a:spLocks noChangeShapeType="1"/>
              </p:cNvSpPr>
              <p:nvPr/>
            </p:nvSpPr>
            <p:spPr bwMode="auto">
              <a:xfrm>
                <a:off x="5600152" y="4389015"/>
                <a:ext cx="704940" cy="0"/>
              </a:xfrm>
              <a:prstGeom prst="line">
                <a:avLst/>
              </a:prstGeom>
              <a:noFill/>
              <a:ln w="9525">
                <a:solidFill>
                  <a:srgbClr val="000000"/>
                </a:solidFill>
                <a:round/>
                <a:headEnd type="stealth" w="lg" len="lg"/>
                <a:tailEnd/>
              </a:ln>
            </p:spPr>
            <p:txBody>
              <a:bodyPr vert="horz" wrap="square" lIns="91440" tIns="45720" rIns="91440" bIns="45720" numCol="1" anchor="t" anchorCtr="0" compatLnSpc="1">
                <a:prstTxWarp prst="textNoShape">
                  <a:avLst/>
                </a:prstTxWarp>
              </a:bodyPr>
              <a:lstStyle/>
              <a:p>
                <a:endParaRPr lang="en-US" dirty="0"/>
              </a:p>
            </p:txBody>
          </p:sp>
          <p:sp>
            <p:nvSpPr>
              <p:cNvPr id="141" name="Line 4"/>
              <p:cNvSpPr>
                <a:spLocks noChangeShapeType="1"/>
              </p:cNvSpPr>
              <p:nvPr/>
            </p:nvSpPr>
            <p:spPr bwMode="auto">
              <a:xfrm>
                <a:off x="6305092" y="4441989"/>
                <a:ext cx="0" cy="79305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Line 3"/>
              <p:cNvSpPr>
                <a:spLocks noChangeShapeType="1"/>
              </p:cNvSpPr>
              <p:nvPr/>
            </p:nvSpPr>
            <p:spPr bwMode="auto">
              <a:xfrm>
                <a:off x="5593003" y="10497598"/>
                <a:ext cx="704941" cy="0"/>
              </a:xfrm>
              <a:prstGeom prst="line">
                <a:avLst/>
              </a:prstGeom>
              <a:noFill/>
              <a:ln w="9525">
                <a:solidFill>
                  <a:srgbClr val="000000"/>
                </a:solidFill>
                <a:round/>
                <a:headEnd type="stealth" w="lg" len="lg"/>
                <a:tailEnd/>
              </a:ln>
            </p:spPr>
            <p:txBody>
              <a:bodyPr vert="horz" wrap="square" lIns="91440" tIns="45720" rIns="91440" bIns="45720" numCol="1" anchor="t" anchorCtr="0" compatLnSpc="1">
                <a:prstTxWarp prst="textNoShape">
                  <a:avLst/>
                </a:prstTxWarp>
              </a:bodyPr>
              <a:lstStyle/>
              <a:p>
                <a:endParaRPr lang="en-US" dirty="0"/>
              </a:p>
            </p:txBody>
          </p:sp>
          <p:sp>
            <p:nvSpPr>
              <p:cNvPr id="143" name="Line 2"/>
              <p:cNvSpPr>
                <a:spLocks noChangeShapeType="1"/>
              </p:cNvSpPr>
              <p:nvPr/>
            </p:nvSpPr>
            <p:spPr bwMode="auto">
              <a:xfrm>
                <a:off x="6297946" y="6350389"/>
                <a:ext cx="0" cy="40796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11" name="Picture 6" descr="C:\Users\noelle hegler\Documents\1150-011 Panther Grease Pum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65" t="-592" r="52679" b="15225"/>
            <a:stretch/>
          </p:blipFill>
          <p:spPr bwMode="auto">
            <a:xfrm>
              <a:off x="2976465" y="2406543"/>
              <a:ext cx="271204" cy="4349551"/>
            </a:xfrm>
            <a:prstGeom prst="rect">
              <a:avLst/>
            </a:prstGeom>
            <a:noFill/>
            <a:extLst>
              <a:ext uri="{909E8E84-426E-40DD-AFC4-6F175D3DCCD1}">
                <a14:hiddenFill xmlns:a14="http://schemas.microsoft.com/office/drawing/2010/main">
                  <a:solidFill>
                    <a:srgbClr val="FFFFFF"/>
                  </a:solidFill>
                </a14:hiddenFill>
              </a:ext>
            </a:extLst>
          </p:spPr>
        </p:pic>
        <p:sp>
          <p:nvSpPr>
            <p:cNvPr id="112" name="AutoShape 26"/>
            <p:cNvSpPr>
              <a:spLocks noChangeArrowheads="1"/>
            </p:cNvSpPr>
            <p:nvPr/>
          </p:nvSpPr>
          <p:spPr bwMode="auto">
            <a:xfrm rot="16200000">
              <a:off x="2937521" y="6949661"/>
              <a:ext cx="345128" cy="346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113" name="Text Box 25"/>
            <p:cNvSpPr txBox="1">
              <a:spLocks noChangeArrowheads="1"/>
            </p:cNvSpPr>
            <p:nvPr/>
          </p:nvSpPr>
          <p:spPr bwMode="auto">
            <a:xfrm>
              <a:off x="3065677" y="7139544"/>
              <a:ext cx="530579" cy="18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b="1" dirty="0">
                  <a:solidFill>
                    <a:srgbClr val="000000"/>
                  </a:solidFill>
                  <a:latin typeface="Arial" pitchFamily="34" charset="0"/>
                  <a:cs typeface="Arial" pitchFamily="34" charset="0"/>
                </a:rPr>
                <a:t>IN</a:t>
              </a:r>
              <a:endParaRPr kumimoji="0" lang="en-US" sz="1100" b="1" i="0" u="none" strike="noStrike" cap="none" normalizeH="0" baseline="0" dirty="0">
                <a:ln>
                  <a:noFill/>
                </a:ln>
                <a:solidFill>
                  <a:schemeClr val="tx1"/>
                </a:solidFill>
                <a:effectLst/>
                <a:latin typeface="Arial" pitchFamily="34" charset="0"/>
              </a:endParaRPr>
            </a:p>
          </p:txBody>
        </p:sp>
      </p:grpSp>
      <p:cxnSp>
        <p:nvCxnSpPr>
          <p:cNvPr id="5" name="Straight Arrow Connector 4"/>
          <p:cNvCxnSpPr/>
          <p:nvPr/>
        </p:nvCxnSpPr>
        <p:spPr>
          <a:xfrm>
            <a:off x="1557309" y="3962400"/>
            <a:ext cx="1262091" cy="15962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687794" y="1585987"/>
            <a:ext cx="2951006" cy="31303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8" idx="1"/>
          </p:cNvCxnSpPr>
          <p:nvPr/>
        </p:nvCxnSpPr>
        <p:spPr>
          <a:xfrm flipH="1">
            <a:off x="2799156" y="3770884"/>
            <a:ext cx="2839644" cy="15347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Text Placeholder 1"/>
          <p:cNvSpPr txBox="1">
            <a:spLocks/>
          </p:cNvSpPr>
          <p:nvPr/>
        </p:nvSpPr>
        <p:spPr>
          <a:xfrm>
            <a:off x="5638800" y="1169320"/>
            <a:ext cx="2819400" cy="52031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B31B34"/>
              </a:buClr>
              <a:buSzPct val="90000"/>
              <a:buFont typeface="Wingdings" pitchFamily="2" charset="2"/>
              <a:buChar char="§"/>
              <a:defRPr sz="1600" b="0" kern="1200">
                <a:solidFill>
                  <a:schemeClr val="tx1"/>
                </a:solidFill>
                <a:latin typeface="Arial" pitchFamily="34" charset="0"/>
                <a:ea typeface="+mn-ea"/>
                <a:cs typeface="+mn-cs"/>
              </a:defRPr>
            </a:lvl1pPr>
            <a:lvl2pPr marL="742950" indent="-285750" algn="l" defTabSz="914400" rtl="0" eaLnBrk="1" latinLnBrk="0" hangingPunct="1">
              <a:spcBef>
                <a:spcPct val="20000"/>
              </a:spcBef>
              <a:buClr>
                <a:srgbClr val="B31B34"/>
              </a:buClr>
              <a:buSzPct val="90000"/>
              <a:buFont typeface="Wingdings" pitchFamily="2" charset="2"/>
              <a:buChar char="§"/>
              <a:defRPr sz="1400" b="0" kern="1200">
                <a:solidFill>
                  <a:schemeClr val="tx1"/>
                </a:solidFill>
                <a:latin typeface="Arial" pitchFamily="34" charset="0"/>
                <a:ea typeface="+mn-ea"/>
                <a:cs typeface="+mn-cs"/>
              </a:defRPr>
            </a:lvl2pPr>
            <a:lvl3pPr marL="1143000" indent="-228600" algn="l" defTabSz="914400" rtl="0" eaLnBrk="1" latinLnBrk="0" hangingPunct="1">
              <a:spcBef>
                <a:spcPct val="20000"/>
              </a:spcBef>
              <a:buClr>
                <a:srgbClr val="B31B34"/>
              </a:buClr>
              <a:buSzPct val="90000"/>
              <a:buFont typeface="Wingdings" pitchFamily="2" charset="2"/>
              <a:buChar char="§"/>
              <a:defRPr sz="1400" b="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1400" dirty="0">
                <a:latin typeface="+mn-lt"/>
              </a:rPr>
              <a:t>2) Once loaded, the up-stroke of the piston causes the grease to be </a:t>
            </a:r>
            <a:r>
              <a:rPr lang="en-US" sz="1400" b="1" i="1" dirty="0">
                <a:latin typeface="+mn-lt"/>
              </a:rPr>
              <a:t>pushed</a:t>
            </a:r>
            <a:r>
              <a:rPr lang="en-US" sz="1400" dirty="0">
                <a:latin typeface="+mn-lt"/>
              </a:rPr>
              <a:t> into the pump tube and travels up the pump and through the outlet. </a:t>
            </a:r>
          </a:p>
          <a:p>
            <a:pPr marL="0" indent="0">
              <a:buFont typeface="Wingdings" pitchFamily="2" charset="2"/>
              <a:buNone/>
            </a:pPr>
            <a:endParaRPr lang="en-US" sz="1400" dirty="0">
              <a:latin typeface="+mn-lt"/>
            </a:endParaRPr>
          </a:p>
          <a:p>
            <a:pPr marL="0" indent="0">
              <a:buFont typeface="Wingdings" pitchFamily="2" charset="2"/>
              <a:buNone/>
            </a:pPr>
            <a:r>
              <a:rPr lang="en-US" sz="1400" dirty="0">
                <a:latin typeface="+mn-lt"/>
              </a:rPr>
              <a:t>3) The flat piston attached to the bottom of the piston rod. As the piston travels to the bottom of the stroke it creates a </a:t>
            </a:r>
            <a:r>
              <a:rPr lang="en-US" sz="1400" b="1" i="1" dirty="0">
                <a:latin typeface="+mn-lt"/>
              </a:rPr>
              <a:t>vacuum which pulls the grease into the pump tube</a:t>
            </a:r>
            <a:r>
              <a:rPr lang="en-US" sz="1400" dirty="0">
                <a:latin typeface="+mn-lt"/>
              </a:rPr>
              <a:t>.  </a:t>
            </a:r>
          </a:p>
          <a:p>
            <a:pPr marL="0" indent="0">
              <a:buFont typeface="Wingdings" pitchFamily="2" charset="2"/>
              <a:buNone/>
            </a:pPr>
            <a:endParaRPr lang="en-US" sz="1400" dirty="0">
              <a:latin typeface="+mn-lt"/>
            </a:endParaRPr>
          </a:p>
        </p:txBody>
      </p:sp>
    </p:spTree>
    <p:extLst>
      <p:ext uri="{BB962C8B-B14F-4D97-AF65-F5344CB8AC3E}">
        <p14:creationId xmlns:p14="http://schemas.microsoft.com/office/powerpoint/2010/main" val="1241027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6054" y="286553"/>
            <a:ext cx="8839200" cy="533400"/>
          </a:xfrm>
        </p:spPr>
        <p:txBody>
          <a:bodyPr>
            <a:normAutofit/>
          </a:bodyPr>
          <a:lstStyle/>
          <a:p>
            <a:pPr marL="0" indent="0">
              <a:buNone/>
            </a:pPr>
            <a:r>
              <a:rPr lang="en-US" sz="2100" b="1" dirty="0">
                <a:solidFill>
                  <a:schemeClr val="bg1"/>
                </a:solidFill>
                <a:latin typeface="+mn-lt"/>
              </a:rPr>
              <a:t>Grease Application </a:t>
            </a:r>
            <a:r>
              <a:rPr lang="en-US" sz="2100" b="1" dirty="0">
                <a:solidFill>
                  <a:schemeClr val="bg1"/>
                </a:solidFill>
              </a:rPr>
              <a:t>–</a:t>
            </a:r>
            <a:r>
              <a:rPr lang="en-US" sz="2100" b="1" dirty="0">
                <a:solidFill>
                  <a:schemeClr val="bg1"/>
                </a:solidFill>
                <a:latin typeface="+mn-lt"/>
              </a:rPr>
              <a:t> </a:t>
            </a:r>
            <a:r>
              <a:rPr lang="en-US" sz="2100" dirty="0">
                <a:solidFill>
                  <a:schemeClr val="bg1"/>
                </a:solidFill>
                <a:latin typeface="+mn-lt"/>
              </a:rPr>
              <a:t>Classification</a:t>
            </a:r>
          </a:p>
        </p:txBody>
      </p:sp>
      <p:graphicFrame>
        <p:nvGraphicFramePr>
          <p:cNvPr id="4" name="Table 3"/>
          <p:cNvGraphicFramePr>
            <a:graphicFrameLocks noGrp="1"/>
          </p:cNvGraphicFramePr>
          <p:nvPr>
            <p:extLst>
              <p:ext uri="{D42A27DB-BD31-4B8C-83A1-F6EECF244321}">
                <p14:modId xmlns:p14="http://schemas.microsoft.com/office/powerpoint/2010/main" val="2424735230"/>
              </p:ext>
            </p:extLst>
          </p:nvPr>
        </p:nvGraphicFramePr>
        <p:xfrm>
          <a:off x="781490" y="1375150"/>
          <a:ext cx="7543800" cy="3537098"/>
        </p:xfrm>
        <a:graphic>
          <a:graphicData uri="http://schemas.openxmlformats.org/drawingml/2006/table">
            <a:tbl>
              <a:tblPr firstRow="1" bandRow="1">
                <a:tableStyleId>{073A0DAA-6AF3-43AB-8588-CEC1D06C72B9}</a:tableStyleId>
              </a:tblPr>
              <a:tblGrid>
                <a:gridCol w="2394857">
                  <a:extLst>
                    <a:ext uri="{9D8B030D-6E8A-4147-A177-3AD203B41FA5}">
                      <a16:colId xmlns:a16="http://schemas.microsoft.com/office/drawing/2014/main" val="20000"/>
                    </a:ext>
                  </a:extLst>
                </a:gridCol>
                <a:gridCol w="2394857">
                  <a:extLst>
                    <a:ext uri="{9D8B030D-6E8A-4147-A177-3AD203B41FA5}">
                      <a16:colId xmlns:a16="http://schemas.microsoft.com/office/drawing/2014/main" val="20001"/>
                    </a:ext>
                  </a:extLst>
                </a:gridCol>
                <a:gridCol w="2754086">
                  <a:extLst>
                    <a:ext uri="{9D8B030D-6E8A-4147-A177-3AD203B41FA5}">
                      <a16:colId xmlns:a16="http://schemas.microsoft.com/office/drawing/2014/main" val="20002"/>
                    </a:ext>
                  </a:extLst>
                </a:gridCol>
              </a:tblGrid>
              <a:tr h="349343">
                <a:tc>
                  <a:txBody>
                    <a:bodyPr/>
                    <a:lstStyle/>
                    <a:p>
                      <a:pPr algn="ctr"/>
                      <a:r>
                        <a:rPr lang="en-US" sz="1400" dirty="0"/>
                        <a:t>NLGI Grade</a:t>
                      </a:r>
                    </a:p>
                  </a:txBody>
                  <a:tcPr/>
                </a:tc>
                <a:tc>
                  <a:txBody>
                    <a:bodyPr/>
                    <a:lstStyle/>
                    <a:p>
                      <a:pPr algn="ctr"/>
                      <a:r>
                        <a:rPr lang="en-US" sz="1400" dirty="0"/>
                        <a:t>Appearance</a:t>
                      </a:r>
                    </a:p>
                  </a:txBody>
                  <a:tcPr/>
                </a:tc>
                <a:tc>
                  <a:txBody>
                    <a:bodyPr/>
                    <a:lstStyle/>
                    <a:p>
                      <a:pPr algn="ctr"/>
                      <a:r>
                        <a:rPr lang="en-US" sz="1400" dirty="0"/>
                        <a:t>Analogy</a:t>
                      </a:r>
                    </a:p>
                  </a:txBody>
                  <a:tcPr/>
                </a:tc>
                <a:extLst>
                  <a:ext uri="{0D108BD9-81ED-4DB2-BD59-A6C34878D82A}">
                    <a16:rowId xmlns:a16="http://schemas.microsoft.com/office/drawing/2014/main" val="10000"/>
                  </a:ext>
                </a:extLst>
              </a:tr>
              <a:tr h="354195">
                <a:tc>
                  <a:txBody>
                    <a:bodyPr/>
                    <a:lstStyle/>
                    <a:p>
                      <a:pPr algn="ctr"/>
                      <a:r>
                        <a:rPr lang="en-US" sz="1400" dirty="0"/>
                        <a:t>000</a:t>
                      </a:r>
                    </a:p>
                  </a:txBody>
                  <a:tcPr/>
                </a:tc>
                <a:tc>
                  <a:txBody>
                    <a:bodyPr/>
                    <a:lstStyle/>
                    <a:p>
                      <a:r>
                        <a:rPr lang="en-US" sz="1400" dirty="0"/>
                        <a:t>Fluid</a:t>
                      </a:r>
                    </a:p>
                  </a:txBody>
                  <a:tcPr/>
                </a:tc>
                <a:tc>
                  <a:txBody>
                    <a:bodyPr/>
                    <a:lstStyle/>
                    <a:p>
                      <a:r>
                        <a:rPr lang="en-US" sz="1400" dirty="0"/>
                        <a:t>Cooking Oil</a:t>
                      </a:r>
                    </a:p>
                  </a:txBody>
                  <a:tcPr/>
                </a:tc>
                <a:extLst>
                  <a:ext uri="{0D108BD9-81ED-4DB2-BD59-A6C34878D82A}">
                    <a16:rowId xmlns:a16="http://schemas.microsoft.com/office/drawing/2014/main" val="10001"/>
                  </a:ext>
                </a:extLst>
              </a:tr>
              <a:tr h="354195">
                <a:tc>
                  <a:txBody>
                    <a:bodyPr/>
                    <a:lstStyle/>
                    <a:p>
                      <a:pPr algn="ctr"/>
                      <a:r>
                        <a:rPr lang="en-US" sz="1400" dirty="0"/>
                        <a:t>00</a:t>
                      </a:r>
                    </a:p>
                  </a:txBody>
                  <a:tcPr/>
                </a:tc>
                <a:tc>
                  <a:txBody>
                    <a:bodyPr/>
                    <a:lstStyle/>
                    <a:p>
                      <a:r>
                        <a:rPr lang="en-US" sz="1400" dirty="0"/>
                        <a:t>Semi-Fluid</a:t>
                      </a:r>
                    </a:p>
                  </a:txBody>
                  <a:tcPr/>
                </a:tc>
                <a:tc>
                  <a:txBody>
                    <a:bodyPr/>
                    <a:lstStyle/>
                    <a:p>
                      <a:r>
                        <a:rPr lang="en-US" sz="1400" dirty="0"/>
                        <a:t>Applesauce</a:t>
                      </a:r>
                    </a:p>
                  </a:txBody>
                  <a:tcPr/>
                </a:tc>
                <a:extLst>
                  <a:ext uri="{0D108BD9-81ED-4DB2-BD59-A6C34878D82A}">
                    <a16:rowId xmlns:a16="http://schemas.microsoft.com/office/drawing/2014/main" val="10002"/>
                  </a:ext>
                </a:extLst>
              </a:tr>
              <a:tr h="354195">
                <a:tc>
                  <a:txBody>
                    <a:bodyPr/>
                    <a:lstStyle/>
                    <a:p>
                      <a:pPr algn="ctr"/>
                      <a:r>
                        <a:rPr lang="en-US" sz="1400" dirty="0"/>
                        <a:t>0</a:t>
                      </a:r>
                    </a:p>
                  </a:txBody>
                  <a:tcPr/>
                </a:tc>
                <a:tc>
                  <a:txBody>
                    <a:bodyPr/>
                    <a:lstStyle/>
                    <a:p>
                      <a:r>
                        <a:rPr lang="en-US" sz="1400" dirty="0"/>
                        <a:t>Very Soft</a:t>
                      </a:r>
                    </a:p>
                  </a:txBody>
                  <a:tcPr/>
                </a:tc>
                <a:tc>
                  <a:txBody>
                    <a:bodyPr/>
                    <a:lstStyle/>
                    <a:p>
                      <a:r>
                        <a:rPr lang="en-US" sz="1400" dirty="0"/>
                        <a:t>Brown mustard</a:t>
                      </a:r>
                    </a:p>
                  </a:txBody>
                  <a:tcPr/>
                </a:tc>
                <a:extLst>
                  <a:ext uri="{0D108BD9-81ED-4DB2-BD59-A6C34878D82A}">
                    <a16:rowId xmlns:a16="http://schemas.microsoft.com/office/drawing/2014/main" val="10003"/>
                  </a:ext>
                </a:extLst>
              </a:tr>
              <a:tr h="354195">
                <a:tc>
                  <a:txBody>
                    <a:bodyPr/>
                    <a:lstStyle/>
                    <a:p>
                      <a:pPr algn="ctr"/>
                      <a:r>
                        <a:rPr lang="en-US" sz="1400" dirty="0"/>
                        <a:t>1</a:t>
                      </a:r>
                    </a:p>
                  </a:txBody>
                  <a:tcPr/>
                </a:tc>
                <a:tc>
                  <a:txBody>
                    <a:bodyPr/>
                    <a:lstStyle/>
                    <a:p>
                      <a:r>
                        <a:rPr lang="en-US" sz="1400" dirty="0"/>
                        <a:t>Soft</a:t>
                      </a:r>
                    </a:p>
                  </a:txBody>
                  <a:tcPr/>
                </a:tc>
                <a:tc>
                  <a:txBody>
                    <a:bodyPr/>
                    <a:lstStyle/>
                    <a:p>
                      <a:r>
                        <a:rPr lang="en-US" sz="1400" dirty="0"/>
                        <a:t>Tomato Paste</a:t>
                      </a:r>
                    </a:p>
                  </a:txBody>
                  <a:tcPr/>
                </a:tc>
                <a:extLst>
                  <a:ext uri="{0D108BD9-81ED-4DB2-BD59-A6C34878D82A}">
                    <a16:rowId xmlns:a16="http://schemas.microsoft.com/office/drawing/2014/main" val="10004"/>
                  </a:ext>
                </a:extLst>
              </a:tr>
              <a:tr h="354195">
                <a:tc>
                  <a:txBody>
                    <a:bodyPr/>
                    <a:lstStyle/>
                    <a:p>
                      <a:pPr algn="ctr"/>
                      <a:r>
                        <a:rPr lang="en-US" sz="1400" dirty="0"/>
                        <a:t>2</a:t>
                      </a:r>
                    </a:p>
                  </a:txBody>
                  <a:tcPr/>
                </a:tc>
                <a:tc>
                  <a:txBody>
                    <a:bodyPr/>
                    <a:lstStyle/>
                    <a:p>
                      <a:r>
                        <a:rPr lang="en-US" sz="1400" dirty="0"/>
                        <a:t>“Normal” Grease</a:t>
                      </a:r>
                    </a:p>
                  </a:txBody>
                  <a:tcPr/>
                </a:tc>
                <a:tc>
                  <a:txBody>
                    <a:bodyPr/>
                    <a:lstStyle/>
                    <a:p>
                      <a:r>
                        <a:rPr lang="en-US" sz="1400" dirty="0"/>
                        <a:t>Peanut Butter</a:t>
                      </a:r>
                    </a:p>
                  </a:txBody>
                  <a:tcPr/>
                </a:tc>
                <a:extLst>
                  <a:ext uri="{0D108BD9-81ED-4DB2-BD59-A6C34878D82A}">
                    <a16:rowId xmlns:a16="http://schemas.microsoft.com/office/drawing/2014/main" val="10005"/>
                  </a:ext>
                </a:extLst>
              </a:tr>
              <a:tr h="354195">
                <a:tc>
                  <a:txBody>
                    <a:bodyPr/>
                    <a:lstStyle/>
                    <a:p>
                      <a:pPr algn="ctr"/>
                      <a:r>
                        <a:rPr lang="en-US" sz="1400" dirty="0"/>
                        <a:t>3</a:t>
                      </a:r>
                    </a:p>
                  </a:txBody>
                  <a:tcPr/>
                </a:tc>
                <a:tc>
                  <a:txBody>
                    <a:bodyPr/>
                    <a:lstStyle/>
                    <a:p>
                      <a:r>
                        <a:rPr lang="en-US" sz="1400" dirty="0"/>
                        <a:t>Firm</a:t>
                      </a:r>
                    </a:p>
                  </a:txBody>
                  <a:tcPr/>
                </a:tc>
                <a:tc>
                  <a:txBody>
                    <a:bodyPr/>
                    <a:lstStyle/>
                    <a:p>
                      <a:r>
                        <a:rPr lang="en-US" sz="1400" dirty="0"/>
                        <a:t>Vegetable Shortening</a:t>
                      </a:r>
                    </a:p>
                  </a:txBody>
                  <a:tcPr/>
                </a:tc>
                <a:extLst>
                  <a:ext uri="{0D108BD9-81ED-4DB2-BD59-A6C34878D82A}">
                    <a16:rowId xmlns:a16="http://schemas.microsoft.com/office/drawing/2014/main" val="10006"/>
                  </a:ext>
                </a:extLst>
              </a:tr>
              <a:tr h="354195">
                <a:tc>
                  <a:txBody>
                    <a:bodyPr/>
                    <a:lstStyle/>
                    <a:p>
                      <a:pPr algn="ctr"/>
                      <a:r>
                        <a:rPr lang="en-US" sz="1400" dirty="0"/>
                        <a:t>4</a:t>
                      </a:r>
                    </a:p>
                  </a:txBody>
                  <a:tcPr/>
                </a:tc>
                <a:tc>
                  <a:txBody>
                    <a:bodyPr/>
                    <a:lstStyle/>
                    <a:p>
                      <a:r>
                        <a:rPr lang="en-US" sz="1400" dirty="0"/>
                        <a:t>Very</a:t>
                      </a:r>
                      <a:r>
                        <a:rPr lang="en-US" sz="1400" baseline="0" dirty="0"/>
                        <a:t> Firm</a:t>
                      </a:r>
                      <a:endParaRPr lang="en-US" sz="1400" dirty="0"/>
                    </a:p>
                  </a:txBody>
                  <a:tcPr/>
                </a:tc>
                <a:tc>
                  <a:txBody>
                    <a:bodyPr/>
                    <a:lstStyle/>
                    <a:p>
                      <a:r>
                        <a:rPr lang="en-US" sz="1400" dirty="0"/>
                        <a:t>Frozen Yogurt</a:t>
                      </a:r>
                    </a:p>
                  </a:txBody>
                  <a:tcPr/>
                </a:tc>
                <a:extLst>
                  <a:ext uri="{0D108BD9-81ED-4DB2-BD59-A6C34878D82A}">
                    <a16:rowId xmlns:a16="http://schemas.microsoft.com/office/drawing/2014/main" val="10007"/>
                  </a:ext>
                </a:extLst>
              </a:tr>
              <a:tr h="354195">
                <a:tc>
                  <a:txBody>
                    <a:bodyPr/>
                    <a:lstStyle/>
                    <a:p>
                      <a:pPr algn="ctr"/>
                      <a:r>
                        <a:rPr lang="en-US" sz="1400" dirty="0"/>
                        <a:t>5</a:t>
                      </a:r>
                    </a:p>
                  </a:txBody>
                  <a:tcPr/>
                </a:tc>
                <a:tc>
                  <a:txBody>
                    <a:bodyPr/>
                    <a:lstStyle/>
                    <a:p>
                      <a:r>
                        <a:rPr lang="en-US" sz="1400" dirty="0"/>
                        <a:t>Hard</a:t>
                      </a:r>
                    </a:p>
                  </a:txBody>
                  <a:tcPr/>
                </a:tc>
                <a:tc>
                  <a:txBody>
                    <a:bodyPr/>
                    <a:lstStyle/>
                    <a:p>
                      <a:r>
                        <a:rPr lang="en-US" sz="1400" dirty="0"/>
                        <a:t>Smooth Pate</a:t>
                      </a:r>
                    </a:p>
                  </a:txBody>
                  <a:tcPr/>
                </a:tc>
                <a:extLst>
                  <a:ext uri="{0D108BD9-81ED-4DB2-BD59-A6C34878D82A}">
                    <a16:rowId xmlns:a16="http://schemas.microsoft.com/office/drawing/2014/main" val="10008"/>
                  </a:ext>
                </a:extLst>
              </a:tr>
              <a:tr h="354195">
                <a:tc>
                  <a:txBody>
                    <a:bodyPr/>
                    <a:lstStyle/>
                    <a:p>
                      <a:pPr algn="ctr"/>
                      <a:r>
                        <a:rPr lang="en-US" sz="1400" dirty="0"/>
                        <a:t>6</a:t>
                      </a:r>
                    </a:p>
                  </a:txBody>
                  <a:tcPr/>
                </a:tc>
                <a:tc>
                  <a:txBody>
                    <a:bodyPr/>
                    <a:lstStyle/>
                    <a:p>
                      <a:r>
                        <a:rPr lang="en-US" sz="1400" dirty="0"/>
                        <a:t>Very Hard</a:t>
                      </a:r>
                    </a:p>
                  </a:txBody>
                  <a:tcPr/>
                </a:tc>
                <a:tc>
                  <a:txBody>
                    <a:bodyPr/>
                    <a:lstStyle/>
                    <a:p>
                      <a:r>
                        <a:rPr lang="en-US" sz="1400" dirty="0"/>
                        <a:t>Cheddar</a:t>
                      </a:r>
                      <a:r>
                        <a:rPr lang="en-US" sz="1400" baseline="0" dirty="0"/>
                        <a:t> Cheese</a:t>
                      </a:r>
                      <a:endParaRPr lang="en-US" sz="1400"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245397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898067" y="1153633"/>
            <a:ext cx="3512288" cy="3011598"/>
          </a:xfrm>
        </p:spPr>
        <p:txBody>
          <a:bodyPr>
            <a:noAutofit/>
          </a:bodyPr>
          <a:lstStyle/>
          <a:p>
            <a:pPr marL="0" indent="0">
              <a:buNone/>
            </a:pPr>
            <a:r>
              <a:rPr lang="en-US" sz="1400" b="1" dirty="0"/>
              <a:t>Criteria For Grease Pump Selection</a:t>
            </a:r>
          </a:p>
          <a:p>
            <a:pPr lvl="1">
              <a:buClrTx/>
            </a:pPr>
            <a:r>
              <a:rPr lang="en-US" sz="1200" dirty="0"/>
              <a:t>Type and composition of grease: NLGI grade, petroleum or synthetic based, amount &amp; type of compounds</a:t>
            </a:r>
          </a:p>
          <a:p>
            <a:pPr lvl="1">
              <a:buClrTx/>
            </a:pPr>
            <a:r>
              <a:rPr lang="en-US" sz="1200" dirty="0"/>
              <a:t>Application: Bearings; 5th wheels; Zerk fittings.</a:t>
            </a:r>
          </a:p>
          <a:p>
            <a:pPr lvl="1">
              <a:buClrTx/>
            </a:pPr>
            <a:r>
              <a:rPr lang="en-US" sz="1200" dirty="0"/>
              <a:t>Required Flow</a:t>
            </a:r>
          </a:p>
          <a:p>
            <a:pPr lvl="1">
              <a:buClrTx/>
            </a:pPr>
            <a:r>
              <a:rPr lang="en-US" sz="1200" dirty="0"/>
              <a:t>Distance to be pumped</a:t>
            </a:r>
          </a:p>
          <a:p>
            <a:pPr lvl="1">
              <a:buClrTx/>
            </a:pPr>
            <a:r>
              <a:rPr lang="en-US" sz="1200" dirty="0"/>
              <a:t>System configuration</a:t>
            </a:r>
          </a:p>
          <a:p>
            <a:pPr lvl="1">
              <a:buClrTx/>
            </a:pPr>
            <a:r>
              <a:rPr lang="en-US" sz="1200" dirty="0"/>
              <a:t>Environment</a:t>
            </a:r>
          </a:p>
          <a:p>
            <a:pPr marL="457200" lvl="1" indent="0">
              <a:buNone/>
            </a:pPr>
            <a:r>
              <a:rPr lang="en-US" sz="2000" dirty="0">
                <a:latin typeface="+mn-lt"/>
              </a:rPr>
              <a:t>		</a:t>
            </a:r>
          </a:p>
          <a:p>
            <a:pPr marL="457200" lvl="1" indent="0">
              <a:buNone/>
            </a:pPr>
            <a:endParaRPr lang="en-US" sz="2000" dirty="0">
              <a:latin typeface="+mn-lt"/>
            </a:endParaRPr>
          </a:p>
        </p:txBody>
      </p:sp>
      <p:sp>
        <p:nvSpPr>
          <p:cNvPr id="3" name="Text Placeholder 2"/>
          <p:cNvSpPr>
            <a:spLocks noGrp="1"/>
          </p:cNvSpPr>
          <p:nvPr>
            <p:ph type="body" sz="quarter" idx="4294967295"/>
          </p:nvPr>
        </p:nvSpPr>
        <p:spPr>
          <a:xfrm>
            <a:off x="199616" y="286551"/>
            <a:ext cx="8839200" cy="457200"/>
          </a:xfrm>
        </p:spPr>
        <p:txBody>
          <a:bodyPr>
            <a:noAutofit/>
          </a:bodyPr>
          <a:lstStyle/>
          <a:p>
            <a:pPr marL="0" indent="0">
              <a:buNone/>
            </a:pPr>
            <a:r>
              <a:rPr lang="en-US" sz="2100" b="1" dirty="0">
                <a:solidFill>
                  <a:schemeClr val="bg1"/>
                </a:solidFill>
              </a:rPr>
              <a:t>Grease Application</a:t>
            </a:r>
          </a:p>
        </p:txBody>
      </p:sp>
      <p:grpSp>
        <p:nvGrpSpPr>
          <p:cNvPr id="6" name="Group 5">
            <a:extLst>
              <a:ext uri="{FF2B5EF4-FFF2-40B4-BE49-F238E27FC236}">
                <a16:creationId xmlns:a16="http://schemas.microsoft.com/office/drawing/2014/main" id="{298B8FF7-843B-4DAA-BA95-F708649936C3}"/>
              </a:ext>
            </a:extLst>
          </p:cNvPr>
          <p:cNvGrpSpPr/>
          <p:nvPr/>
        </p:nvGrpSpPr>
        <p:grpSpPr>
          <a:xfrm>
            <a:off x="533400" y="1297368"/>
            <a:ext cx="3230473" cy="1981029"/>
            <a:chOff x="990600" y="4309926"/>
            <a:chExt cx="3230473" cy="198102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309926"/>
              <a:ext cx="3230473" cy="1981029"/>
            </a:xfrm>
            <a:prstGeom prst="rect">
              <a:avLst/>
            </a:prstGeom>
          </p:spPr>
        </p:pic>
        <p:sp>
          <p:nvSpPr>
            <p:cNvPr id="4" name="TextBox 3"/>
            <p:cNvSpPr txBox="1"/>
            <p:nvPr/>
          </p:nvSpPr>
          <p:spPr>
            <a:xfrm>
              <a:off x="2422234" y="5682734"/>
              <a:ext cx="356188" cy="369332"/>
            </a:xfrm>
            <a:prstGeom prst="rect">
              <a:avLst/>
            </a:prstGeom>
            <a:noFill/>
          </p:spPr>
          <p:txBody>
            <a:bodyPr wrap="none" rtlCol="0">
              <a:spAutoFit/>
            </a:bodyPr>
            <a:lstStyle/>
            <a:p>
              <a:r>
                <a:rPr lang="en-US" dirty="0"/>
                <a:t>A</a:t>
              </a:r>
            </a:p>
          </p:txBody>
        </p:sp>
      </p:grpSp>
      <p:grpSp>
        <p:nvGrpSpPr>
          <p:cNvPr id="7" name="Group 6">
            <a:extLst>
              <a:ext uri="{FF2B5EF4-FFF2-40B4-BE49-F238E27FC236}">
                <a16:creationId xmlns:a16="http://schemas.microsoft.com/office/drawing/2014/main" id="{D051DB7C-B58E-46F6-BE3E-A651814E026B}"/>
              </a:ext>
            </a:extLst>
          </p:cNvPr>
          <p:cNvGrpSpPr/>
          <p:nvPr/>
        </p:nvGrpSpPr>
        <p:grpSpPr>
          <a:xfrm>
            <a:off x="91039" y="3832014"/>
            <a:ext cx="3290115" cy="2017602"/>
            <a:chOff x="4634685" y="4306998"/>
            <a:chExt cx="3290115" cy="2017602"/>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685" y="4306998"/>
              <a:ext cx="3290115" cy="2017602"/>
            </a:xfrm>
            <a:prstGeom prst="rect">
              <a:avLst/>
            </a:prstGeom>
          </p:spPr>
        </p:pic>
        <p:sp>
          <p:nvSpPr>
            <p:cNvPr id="5" name="TextBox 4"/>
            <p:cNvSpPr txBox="1"/>
            <p:nvPr/>
          </p:nvSpPr>
          <p:spPr>
            <a:xfrm>
              <a:off x="7010400" y="5682734"/>
              <a:ext cx="317716" cy="369332"/>
            </a:xfrm>
            <a:prstGeom prst="rect">
              <a:avLst/>
            </a:prstGeom>
            <a:noFill/>
          </p:spPr>
          <p:txBody>
            <a:bodyPr wrap="none" rtlCol="0">
              <a:spAutoFit/>
            </a:bodyPr>
            <a:lstStyle/>
            <a:p>
              <a:r>
                <a:rPr lang="en-US" dirty="0"/>
                <a:t>B</a:t>
              </a:r>
            </a:p>
          </p:txBody>
        </p:sp>
      </p:grpSp>
    </p:spTree>
    <p:extLst>
      <p:ext uri="{BB962C8B-B14F-4D97-AF65-F5344CB8AC3E}">
        <p14:creationId xmlns:p14="http://schemas.microsoft.com/office/powerpoint/2010/main" val="1805720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500"/>
                                        <p:tgtEl>
                                          <p:spTgt spid="2">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left)">
                                      <p:cBhvr>
                                        <p:cTn id="25" dur="500"/>
                                        <p:tgtEl>
                                          <p:spTgt spid="2">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left)">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10879" y="1160721"/>
            <a:ext cx="7866321" cy="5105400"/>
          </a:xfrm>
        </p:spPr>
        <p:txBody>
          <a:bodyPr>
            <a:noAutofit/>
          </a:bodyPr>
          <a:lstStyle/>
          <a:p>
            <a:pPr marL="0" indent="0">
              <a:buNone/>
            </a:pPr>
            <a:r>
              <a:rPr lang="en-US" sz="1400" b="1" dirty="0"/>
              <a:t>Helpful Tips About Grease</a:t>
            </a:r>
          </a:p>
          <a:p>
            <a:pPr lvl="1">
              <a:spcBef>
                <a:spcPts val="0"/>
              </a:spcBef>
              <a:buClrTx/>
            </a:pPr>
            <a:r>
              <a:rPr lang="en-US" dirty="0"/>
              <a:t>Grease becomes difficult to pump as the temperature decreases.  During winter make sure the grease has been at room temperature for a minimum of 24 hours, otherwise you may need to increase the air pressure to the pump (5 -10 psi) (3.4 – 6.8 bar) to maintain the same grease flow.</a:t>
            </a:r>
          </a:p>
          <a:p>
            <a:pPr lvl="2">
              <a:buClrTx/>
            </a:pPr>
            <a:r>
              <a:rPr lang="en-US" b="1" dirty="0"/>
              <a:t>Tip #1 </a:t>
            </a:r>
            <a:r>
              <a:rPr lang="en-US" dirty="0"/>
              <a:t>– During winter you can heat the grease with electric drum heaters or blankets which will reduce its viscosity and make it easier to pump.</a:t>
            </a:r>
          </a:p>
          <a:p>
            <a:pPr lvl="2">
              <a:buClrTx/>
            </a:pPr>
            <a:r>
              <a:rPr lang="en-US" b="1" dirty="0"/>
              <a:t>Tip #2 </a:t>
            </a:r>
            <a:r>
              <a:rPr lang="en-US" dirty="0"/>
              <a:t>– Add 1-3 lbs. of weight evenly distributed on the follower plate to improve pump loading and flow.</a:t>
            </a:r>
          </a:p>
        </p:txBody>
      </p:sp>
      <p:sp>
        <p:nvSpPr>
          <p:cNvPr id="3" name="Text Placeholder 2"/>
          <p:cNvSpPr>
            <a:spLocks noGrp="1"/>
          </p:cNvSpPr>
          <p:nvPr>
            <p:ph type="body" sz="quarter" idx="4294967295"/>
          </p:nvPr>
        </p:nvSpPr>
        <p:spPr>
          <a:xfrm>
            <a:off x="199616" y="286554"/>
            <a:ext cx="8839200" cy="457200"/>
          </a:xfrm>
        </p:spPr>
        <p:txBody>
          <a:bodyPr>
            <a:noAutofit/>
          </a:bodyPr>
          <a:lstStyle/>
          <a:p>
            <a:pPr marL="0" indent="0">
              <a:buNone/>
            </a:pPr>
            <a:r>
              <a:rPr lang="en-US" sz="2100" b="1" dirty="0">
                <a:solidFill>
                  <a:schemeClr val="bg1"/>
                </a:solidFill>
              </a:rPr>
              <a:t>Grease Application</a:t>
            </a:r>
          </a:p>
        </p:txBody>
      </p:sp>
    </p:spTree>
    <p:extLst>
      <p:ext uri="{BB962C8B-B14F-4D97-AF65-F5344CB8AC3E}">
        <p14:creationId xmlns:p14="http://schemas.microsoft.com/office/powerpoint/2010/main" val="172079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03793" y="1160721"/>
            <a:ext cx="7873407" cy="2725479"/>
          </a:xfrm>
        </p:spPr>
        <p:txBody>
          <a:bodyPr>
            <a:noAutofit/>
          </a:bodyPr>
          <a:lstStyle/>
          <a:p>
            <a:pPr marL="0" indent="0">
              <a:buNone/>
            </a:pPr>
            <a:r>
              <a:rPr lang="en-US" sz="1400" b="1" dirty="0"/>
              <a:t>Helpful Tips About Grease (cont.)</a:t>
            </a:r>
          </a:p>
          <a:p>
            <a:pPr lvl="1">
              <a:spcBef>
                <a:spcPts val="0"/>
              </a:spcBef>
              <a:buClrTx/>
            </a:pPr>
            <a:r>
              <a:rPr lang="en-US" dirty="0"/>
              <a:t>Industry wide the 1st cause for grease pump failure is foreign debris getting into the pump and damaging the packings. </a:t>
            </a:r>
          </a:p>
          <a:p>
            <a:pPr lvl="2">
              <a:buClrTx/>
            </a:pPr>
            <a:r>
              <a:rPr lang="en-US" b="1" dirty="0"/>
              <a:t>Tip #1 – </a:t>
            </a:r>
            <a:r>
              <a:rPr lang="en-US" dirty="0"/>
              <a:t>Strongly recommend during drum change out the technician lay the pump and follower plate on clean paper (not rags). This will prevent foreign debris from attaching itself to the grease on the suction tube and follower plate.</a:t>
            </a:r>
          </a:p>
          <a:p>
            <a:pPr lvl="2">
              <a:buClrTx/>
            </a:pPr>
            <a:r>
              <a:rPr lang="en-US" b="1" dirty="0"/>
              <a:t>Tip #2 – </a:t>
            </a:r>
            <a:r>
              <a:rPr lang="en-US" dirty="0"/>
              <a:t>During drum change out ensure the follower plate is removed from the empty drum and properly installed in the new drum. 2nd  highest cause of grease pump failure is attributable to not replacing the follower plate and removing trapped air</a:t>
            </a:r>
            <a:r>
              <a:rPr lang="en-US" b="1" dirty="0"/>
              <a:t>.</a:t>
            </a:r>
          </a:p>
        </p:txBody>
      </p:sp>
      <p:sp>
        <p:nvSpPr>
          <p:cNvPr id="3" name="Text Placeholder 2"/>
          <p:cNvSpPr>
            <a:spLocks noGrp="1"/>
          </p:cNvSpPr>
          <p:nvPr>
            <p:ph type="body" sz="quarter" idx="4294967295"/>
          </p:nvPr>
        </p:nvSpPr>
        <p:spPr>
          <a:xfrm>
            <a:off x="206054" y="286551"/>
            <a:ext cx="8839200" cy="457200"/>
          </a:xfrm>
        </p:spPr>
        <p:txBody>
          <a:bodyPr>
            <a:noAutofit/>
          </a:bodyPr>
          <a:lstStyle/>
          <a:p>
            <a:pPr marL="0" indent="0">
              <a:buNone/>
            </a:pPr>
            <a:r>
              <a:rPr lang="en-US" sz="2100" b="1" dirty="0">
                <a:solidFill>
                  <a:schemeClr val="bg1"/>
                </a:solidFill>
              </a:rPr>
              <a:t>Grease Application</a:t>
            </a:r>
          </a:p>
        </p:txBody>
      </p:sp>
    </p:spTree>
    <p:extLst>
      <p:ext uri="{BB962C8B-B14F-4D97-AF65-F5344CB8AC3E}">
        <p14:creationId xmlns:p14="http://schemas.microsoft.com/office/powerpoint/2010/main" val="1442403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06053" y="1160724"/>
            <a:ext cx="7871147" cy="3237540"/>
          </a:xfrm>
        </p:spPr>
        <p:txBody>
          <a:bodyPr>
            <a:noAutofit/>
          </a:bodyPr>
          <a:lstStyle/>
          <a:p>
            <a:pPr marL="0" indent="0">
              <a:buNone/>
            </a:pPr>
            <a:r>
              <a:rPr lang="en-US" sz="1400" b="1" dirty="0"/>
              <a:t>Helpful Tips About Grease (cont.)</a:t>
            </a:r>
          </a:p>
          <a:p>
            <a:pPr lvl="1">
              <a:spcBef>
                <a:spcPts val="0"/>
              </a:spcBef>
              <a:buClrTx/>
            </a:pPr>
            <a:r>
              <a:rPr lang="en-US" dirty="0"/>
              <a:t>Industry wide another common cause of failure is follow plate failure due to drum dents, tacky/fibrous grease pump cavitation.</a:t>
            </a:r>
          </a:p>
          <a:p>
            <a:pPr lvl="2">
              <a:buClrTx/>
            </a:pPr>
            <a:r>
              <a:rPr lang="en-US" b="1" dirty="0"/>
              <a:t>Tip #1 – </a:t>
            </a:r>
            <a:r>
              <a:rPr lang="en-US" dirty="0"/>
              <a:t>Recommend the use of a fixed follower plate or grease inductor pump system. Benefits include:</a:t>
            </a:r>
          </a:p>
          <a:p>
            <a:pPr lvl="3">
              <a:buFont typeface="Wingdings" panose="05000000000000000000" pitchFamily="2" charset="2"/>
              <a:buChar char="§"/>
            </a:pPr>
            <a:r>
              <a:rPr lang="en-US" sz="1400" dirty="0"/>
              <a:t>Improved pump loading and performance.</a:t>
            </a:r>
          </a:p>
          <a:p>
            <a:pPr lvl="3">
              <a:buFont typeface="Wingdings" panose="05000000000000000000" pitchFamily="2" charset="2"/>
              <a:buChar char="§"/>
            </a:pPr>
            <a:r>
              <a:rPr lang="en-US" sz="1400" dirty="0"/>
              <a:t>Reduce waste.</a:t>
            </a:r>
          </a:p>
          <a:p>
            <a:pPr lvl="3">
              <a:buFont typeface="Wingdings" panose="05000000000000000000" pitchFamily="2" charset="2"/>
              <a:buChar char="§"/>
            </a:pPr>
            <a:r>
              <a:rPr lang="en-US" sz="1400" dirty="0"/>
              <a:t>Easy drum change out with power lift assist</a:t>
            </a:r>
          </a:p>
          <a:p>
            <a:pPr lvl="3">
              <a:buFont typeface="Wingdings" panose="05000000000000000000" pitchFamily="2" charset="2"/>
              <a:buChar char="§"/>
            </a:pPr>
            <a:r>
              <a:rPr lang="en-US" sz="1400" dirty="0"/>
              <a:t>Clean and convenient method of drum change out.</a:t>
            </a:r>
          </a:p>
          <a:p>
            <a:pPr lvl="3">
              <a:buFont typeface="Wingdings" panose="05000000000000000000" pitchFamily="2" charset="2"/>
              <a:buChar char="§"/>
            </a:pPr>
            <a:r>
              <a:rPr lang="en-US" sz="1400" dirty="0"/>
              <a:t>Reduced risk of back injuries.</a:t>
            </a:r>
          </a:p>
          <a:p>
            <a:pPr lvl="3">
              <a:buFont typeface="Wingdings" panose="05000000000000000000" pitchFamily="2" charset="2"/>
              <a:buChar char="§"/>
            </a:pPr>
            <a:r>
              <a:rPr lang="en-US" sz="1400" dirty="0"/>
              <a:t>HR or Safety – Workman’s comp or lost time accidents? Added insurance</a:t>
            </a:r>
          </a:p>
        </p:txBody>
      </p:sp>
      <p:sp>
        <p:nvSpPr>
          <p:cNvPr id="3" name="Text Placeholder 2"/>
          <p:cNvSpPr>
            <a:spLocks noGrp="1"/>
          </p:cNvSpPr>
          <p:nvPr>
            <p:ph type="body" sz="quarter" idx="4294967295"/>
          </p:nvPr>
        </p:nvSpPr>
        <p:spPr>
          <a:xfrm>
            <a:off x="206053" y="286552"/>
            <a:ext cx="8839200" cy="457200"/>
          </a:xfrm>
        </p:spPr>
        <p:txBody>
          <a:bodyPr>
            <a:noAutofit/>
          </a:bodyPr>
          <a:lstStyle/>
          <a:p>
            <a:pPr marL="0" indent="0">
              <a:buNone/>
            </a:pPr>
            <a:r>
              <a:rPr lang="en-US" sz="2100" b="1" dirty="0">
                <a:solidFill>
                  <a:schemeClr val="bg1"/>
                </a:solidFill>
              </a:rPr>
              <a:t>Grease Application</a:t>
            </a:r>
          </a:p>
        </p:txBody>
      </p:sp>
    </p:spTree>
    <p:extLst>
      <p:ext uri="{BB962C8B-B14F-4D97-AF65-F5344CB8AC3E}">
        <p14:creationId xmlns:p14="http://schemas.microsoft.com/office/powerpoint/2010/main" val="1982571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
                                            <p:txEl>
                                              <p:pRg st="3" end="3"/>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2">
                                            <p:txEl>
                                              <p:pRg st="4" end="4"/>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additive="base">
                                        <p:cTn id="26"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
                                            <p:txEl>
                                              <p:pRg st="5" end="5"/>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 calcmode="lin" valueType="num">
                                      <p:cBhvr additive="base">
                                        <p:cTn id="30"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31" dur="500"/>
                                        <p:tgtEl>
                                          <p:spTgt spid="2">
                                            <p:txEl>
                                              <p:pRg st="6" end="6"/>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additive="base">
                                        <p:cTn id="34"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5" dur="500"/>
                                        <p:tgtEl>
                                          <p:spTgt spid="2">
                                            <p:txEl>
                                              <p:pRg st="7" end="7"/>
                                            </p:txEl>
                                          </p:spTgt>
                                        </p:tgtEl>
                                      </p:cBhvr>
                                    </p:animEffect>
                                  </p:childTnLst>
                                </p:cTn>
                              </p:par>
                              <p:par>
                                <p:cTn id="36" presetID="12" presetClass="entr" presetSubtype="4" fill="hold" nodeType="with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 calcmode="lin" valueType="num">
                                      <p:cBhvr additive="base">
                                        <p:cTn id="38" dur="5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0725" y="1156484"/>
            <a:ext cx="3378494" cy="4247317"/>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Portable single point dispense unit for grease fittings</a:t>
            </a:r>
          </a:p>
          <a:p>
            <a:pPr marL="742950" lvl="1" indent="-285750">
              <a:buSzPct val="90000"/>
              <a:buFont typeface="Wingdings" pitchFamily="2" charset="2"/>
              <a:buChar char="§"/>
            </a:pPr>
            <a:r>
              <a:rPr lang="en-US" sz="1200" dirty="0">
                <a:latin typeface="Arial" pitchFamily="34" charset="0"/>
              </a:rPr>
              <a:t>Fits: 25-35, 120 &amp; 400lb. Drums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#2 grease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 </a:t>
            </a:r>
          </a:p>
          <a:p>
            <a:pPr marL="742950" lvl="1" indent="-285750">
              <a:buSzPct val="90000"/>
              <a:buFont typeface="Wingdings" pitchFamily="2" charset="2"/>
              <a:buChar char="§"/>
            </a:pPr>
            <a:r>
              <a:rPr lang="en-US" sz="1200" dirty="0">
                <a:latin typeface="Arial" pitchFamily="34" charset="0"/>
              </a:rPr>
              <a:t>Roll-around unit for single point greasing</a:t>
            </a:r>
          </a:p>
          <a:p>
            <a:pPr marL="742950" lvl="1" indent="-285750">
              <a:buSzPct val="90000"/>
              <a:buFont typeface="Wingdings" pitchFamily="2" charset="2"/>
              <a:buChar char="§"/>
            </a:pPr>
            <a:r>
              <a:rPr lang="en-US" sz="1200" dirty="0">
                <a:latin typeface="Arial" pitchFamily="34" charset="0"/>
              </a:rPr>
              <a:t>Agriculture/Farm implement</a:t>
            </a:r>
          </a:p>
          <a:p>
            <a:pPr marL="742950" lvl="1" indent="-285750">
              <a:buSzPct val="90000"/>
              <a:buFont typeface="Wingdings" pitchFamily="2" charset="2"/>
              <a:buChar char="§"/>
            </a:pPr>
            <a:r>
              <a:rPr lang="en-US" sz="1200" dirty="0">
                <a:latin typeface="Arial" pitchFamily="34" charset="0"/>
              </a:rPr>
              <a:t>Small truck shop</a:t>
            </a:r>
          </a:p>
          <a:p>
            <a:pPr marL="742950" lvl="1" indent="-285750">
              <a:buSzPct val="90000"/>
              <a:buFont typeface="Wingdings" pitchFamily="2" charset="2"/>
              <a:buChar char="§"/>
            </a:pPr>
            <a:r>
              <a:rPr lang="en-US" sz="1200" dirty="0">
                <a:latin typeface="Arial" pitchFamily="34" charset="0"/>
              </a:rPr>
              <a:t>Auto dealership</a:t>
            </a:r>
          </a:p>
          <a:p>
            <a:pPr marL="742950" lvl="1" indent="-285750">
              <a:buSzPct val="90000"/>
              <a:buFont typeface="Wingdings" pitchFamily="2" charset="2"/>
              <a:buChar char="§"/>
            </a:pPr>
            <a:r>
              <a:rPr lang="en-US" sz="1200" dirty="0">
                <a:latin typeface="Arial" pitchFamily="34" charset="0"/>
              </a:rPr>
              <a:t>Tire/transmission shops</a:t>
            </a:r>
          </a:p>
          <a:p>
            <a:pPr marL="742950" lvl="1" indent="-285750">
              <a:buSzPct val="90000"/>
              <a:buFont typeface="Wingdings" pitchFamily="2" charset="2"/>
              <a:buChar char="§"/>
            </a:pPr>
            <a:r>
              <a:rPr lang="en-US" sz="1200" dirty="0">
                <a:latin typeface="Arial" pitchFamily="34" charset="0"/>
              </a:rPr>
              <a:t>Lube &amp; service trucks</a:t>
            </a:r>
          </a:p>
          <a:p>
            <a:pPr marL="742950" lvl="1" indent="-285750">
              <a:buSzPct val="90000"/>
              <a:buFont typeface="Wingdings" pitchFamily="2" charset="2"/>
              <a:buChar char="§"/>
            </a:pPr>
            <a:r>
              <a:rPr lang="en-US" sz="1200" dirty="0">
                <a:latin typeface="Arial" pitchFamily="34" charset="0"/>
              </a:rPr>
              <a:t>Quick lube</a:t>
            </a:r>
          </a:p>
          <a:p>
            <a:pPr marL="742950" lvl="1" indent="-285750">
              <a:buSzPct val="90000"/>
              <a:buFont typeface="Wingdings" pitchFamily="2" charset="2"/>
              <a:buChar char="§"/>
            </a:pPr>
            <a:r>
              <a:rPr lang="en-US" sz="1200" dirty="0">
                <a:latin typeface="Arial" pitchFamily="34" charset="0"/>
              </a:rPr>
              <a:t>In-plant service</a:t>
            </a:r>
          </a:p>
        </p:txBody>
      </p:sp>
      <p:sp>
        <p:nvSpPr>
          <p:cNvPr id="3" name="TextBox 2"/>
          <p:cNvSpPr txBox="1"/>
          <p:nvPr/>
        </p:nvSpPr>
        <p:spPr>
          <a:xfrm>
            <a:off x="197473" y="286551"/>
            <a:ext cx="7239000" cy="415498"/>
          </a:xfrm>
          <a:prstGeom prst="rect">
            <a:avLst/>
          </a:prstGeom>
          <a:noFill/>
        </p:spPr>
        <p:txBody>
          <a:bodyPr wrap="square" rtlCol="0">
            <a:spAutoFit/>
          </a:bodyPr>
          <a:lstStyle/>
          <a:p>
            <a:r>
              <a:rPr lang="en-US" sz="2100" b="1" dirty="0">
                <a:solidFill>
                  <a:schemeClr val="bg1"/>
                </a:solidFill>
              </a:rPr>
              <a:t>Lynx Grease Pump – </a:t>
            </a:r>
            <a:r>
              <a:rPr lang="en-US" sz="2100" dirty="0">
                <a:solidFill>
                  <a:schemeClr val="bg1"/>
                </a:solidFill>
              </a:rPr>
              <a:t>55:1 Ratio</a:t>
            </a:r>
          </a:p>
        </p:txBody>
      </p:sp>
      <p:pic>
        <p:nvPicPr>
          <p:cNvPr id="7" name="Picture 6">
            <a:extLst>
              <a:ext uri="{FF2B5EF4-FFF2-40B4-BE49-F238E27FC236}">
                <a16:creationId xmlns:a16="http://schemas.microsoft.com/office/drawing/2014/main" id="{C2B14F83-CE2C-47A2-83E2-102A9D3CBEDA}"/>
              </a:ext>
            </a:extLst>
          </p:cNvPr>
          <p:cNvPicPr>
            <a:picLocks noChangeAspect="1"/>
          </p:cNvPicPr>
          <p:nvPr/>
        </p:nvPicPr>
        <p:blipFill rotWithShape="1">
          <a:blip r:embed="rId3">
            <a:extLst>
              <a:ext uri="{28A0092B-C50C-407E-A947-70E740481C1C}">
                <a14:useLocalDpi xmlns:a14="http://schemas.microsoft.com/office/drawing/2010/main" val="0"/>
              </a:ext>
            </a:extLst>
          </a:blip>
          <a:srcRect l="40496" r="39053" b="5176"/>
          <a:stretch/>
        </p:blipFill>
        <p:spPr>
          <a:xfrm>
            <a:off x="2014962" y="1210052"/>
            <a:ext cx="1018859" cy="3544440"/>
          </a:xfrm>
          <a:prstGeom prst="rect">
            <a:avLst/>
          </a:prstGeom>
        </p:spPr>
      </p:pic>
    </p:spTree>
    <p:extLst>
      <p:ext uri="{BB962C8B-B14F-4D97-AF65-F5344CB8AC3E}">
        <p14:creationId xmlns:p14="http://schemas.microsoft.com/office/powerpoint/2010/main" val="116540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8065" y="1158153"/>
            <a:ext cx="3179136" cy="4801314"/>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Portable single point dispense unit for grease fittings</a:t>
            </a:r>
          </a:p>
          <a:p>
            <a:pPr marL="742950" lvl="1" indent="-285750">
              <a:buSzPct val="90000"/>
              <a:buFont typeface="Wingdings" pitchFamily="2" charset="2"/>
              <a:buChar char="§"/>
            </a:pPr>
            <a:r>
              <a:rPr lang="en-US" sz="1200" dirty="0">
                <a:latin typeface="Arial" pitchFamily="34" charset="0"/>
              </a:rPr>
              <a:t>Small overhead reel applications for grease fittings</a:t>
            </a:r>
          </a:p>
          <a:p>
            <a:pPr marL="742950" lvl="1" indent="-285750">
              <a:buSzPct val="90000"/>
              <a:buFont typeface="Wingdings" pitchFamily="2" charset="2"/>
              <a:buChar char="§"/>
            </a:pPr>
            <a:r>
              <a:rPr lang="en-US" sz="1200" dirty="0">
                <a:latin typeface="Arial" pitchFamily="34" charset="0"/>
              </a:rPr>
              <a:t>35, 120 &amp; 400 lb. drums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#2 grease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Roll-around outfit</a:t>
            </a:r>
          </a:p>
          <a:p>
            <a:pPr marL="742950" lvl="1" indent="-285750">
              <a:buSzPct val="90000"/>
              <a:buFont typeface="Wingdings" pitchFamily="2" charset="2"/>
              <a:buChar char="§"/>
            </a:pPr>
            <a:r>
              <a:rPr lang="en-US" sz="1200" dirty="0">
                <a:latin typeface="Arial" pitchFamily="34" charset="0"/>
              </a:rPr>
              <a:t>Agriculture/Farm implement</a:t>
            </a:r>
          </a:p>
          <a:p>
            <a:pPr marL="742950" lvl="1" indent="-285750">
              <a:buSzPct val="90000"/>
              <a:buFont typeface="Wingdings" pitchFamily="2" charset="2"/>
              <a:buChar char="§"/>
            </a:pPr>
            <a:r>
              <a:rPr lang="en-US" sz="1200" dirty="0">
                <a:latin typeface="Arial" pitchFamily="34" charset="0"/>
              </a:rPr>
              <a:t>Independent truck shops</a:t>
            </a:r>
          </a:p>
          <a:p>
            <a:pPr marL="742950" lvl="1" indent="-285750">
              <a:buSzPct val="90000"/>
              <a:buFont typeface="Wingdings" pitchFamily="2" charset="2"/>
              <a:buChar char="§"/>
            </a:pPr>
            <a:r>
              <a:rPr lang="en-US" sz="1200" dirty="0">
                <a:latin typeface="Arial" pitchFamily="34" charset="0"/>
              </a:rPr>
              <a:t>Auto dealership</a:t>
            </a:r>
          </a:p>
          <a:p>
            <a:pPr marL="742950" lvl="1" indent="-285750">
              <a:buSzPct val="90000"/>
              <a:buFont typeface="Wingdings" pitchFamily="2" charset="2"/>
              <a:buChar char="§"/>
            </a:pPr>
            <a:r>
              <a:rPr lang="en-US" sz="1200" dirty="0">
                <a:latin typeface="Arial" pitchFamily="34" charset="0"/>
              </a:rPr>
              <a:t>Tire/transmission shops</a:t>
            </a:r>
          </a:p>
          <a:p>
            <a:pPr marL="742950" lvl="1" indent="-285750">
              <a:buSzPct val="90000"/>
              <a:buFont typeface="Wingdings" pitchFamily="2" charset="2"/>
              <a:buChar char="§"/>
            </a:pPr>
            <a:r>
              <a:rPr lang="en-US" sz="1200" dirty="0">
                <a:latin typeface="Arial" pitchFamily="34" charset="0"/>
              </a:rPr>
              <a:t>Small lube &amp; service trucks</a:t>
            </a:r>
          </a:p>
          <a:p>
            <a:pPr marL="742950" lvl="1" indent="-285750">
              <a:buSzPct val="90000"/>
              <a:buFont typeface="Wingdings" pitchFamily="2" charset="2"/>
              <a:buChar char="§"/>
            </a:pPr>
            <a:r>
              <a:rPr lang="en-US" sz="1200" dirty="0">
                <a:latin typeface="Arial" pitchFamily="34" charset="0"/>
              </a:rPr>
              <a:t>Quick lube</a:t>
            </a:r>
          </a:p>
          <a:p>
            <a:pPr marL="742950" lvl="1" indent="-285750">
              <a:buSzPct val="90000"/>
              <a:buFont typeface="Wingdings" pitchFamily="2" charset="2"/>
              <a:buChar char="§"/>
            </a:pPr>
            <a:r>
              <a:rPr lang="en-US" sz="1200" dirty="0">
                <a:latin typeface="Arial" pitchFamily="34" charset="0"/>
              </a:rPr>
              <a:t>In-plant service</a:t>
            </a:r>
          </a:p>
        </p:txBody>
      </p:sp>
      <p:sp>
        <p:nvSpPr>
          <p:cNvPr id="4" name="AutoShape 2" descr="1_1 Pumps CATALOGO BALCRANK_7-20-2017_JAL_Page_1"/>
          <p:cNvSpPr>
            <a:spLocks noChangeAspect="1" noChangeArrowheads="1"/>
          </p:cNvSpPr>
          <p:nvPr/>
        </p:nvSpPr>
        <p:spPr bwMode="auto">
          <a:xfrm>
            <a:off x="1066799" y="2262974"/>
            <a:ext cx="3299625" cy="3299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p:nvSpPr>
        <p:spPr>
          <a:xfrm>
            <a:off x="197475" y="283214"/>
            <a:ext cx="8382000" cy="415498"/>
          </a:xfrm>
          <a:prstGeom prst="rect">
            <a:avLst/>
          </a:prstGeom>
          <a:noFill/>
        </p:spPr>
        <p:txBody>
          <a:bodyPr wrap="square" rtlCol="0">
            <a:spAutoFit/>
          </a:bodyPr>
          <a:lstStyle/>
          <a:p>
            <a:r>
              <a:rPr lang="en-US" sz="2100" b="1" dirty="0">
                <a:solidFill>
                  <a:schemeClr val="bg1"/>
                </a:solidFill>
              </a:rPr>
              <a:t>Panther Grease Pump – </a:t>
            </a:r>
            <a:r>
              <a:rPr lang="en-US" sz="2100" dirty="0">
                <a:solidFill>
                  <a:schemeClr val="bg1"/>
                </a:solidFill>
              </a:rPr>
              <a:t>50:1 Ratio</a:t>
            </a:r>
          </a:p>
        </p:txBody>
      </p:sp>
      <p:grpSp>
        <p:nvGrpSpPr>
          <p:cNvPr id="8" name="Group 7">
            <a:extLst>
              <a:ext uri="{FF2B5EF4-FFF2-40B4-BE49-F238E27FC236}">
                <a16:creationId xmlns:a16="http://schemas.microsoft.com/office/drawing/2014/main" id="{517B67C1-EB33-425F-A67D-47C4CFF062BB}"/>
              </a:ext>
            </a:extLst>
          </p:cNvPr>
          <p:cNvGrpSpPr/>
          <p:nvPr/>
        </p:nvGrpSpPr>
        <p:grpSpPr>
          <a:xfrm>
            <a:off x="2051471" y="1158153"/>
            <a:ext cx="1211120" cy="3490047"/>
            <a:chOff x="1541109" y="3261438"/>
            <a:chExt cx="835046" cy="2406325"/>
          </a:xfrm>
        </p:grpSpPr>
        <p:pic>
          <p:nvPicPr>
            <p:cNvPr id="9" name="Picture 8">
              <a:extLst>
                <a:ext uri="{FF2B5EF4-FFF2-40B4-BE49-F238E27FC236}">
                  <a16:creationId xmlns:a16="http://schemas.microsoft.com/office/drawing/2014/main" id="{9C459234-DB7D-4796-B74F-577A8E33A4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631"/>
            <a:stretch/>
          </p:blipFill>
          <p:spPr>
            <a:xfrm>
              <a:off x="1661231" y="3375642"/>
              <a:ext cx="521647" cy="2292121"/>
            </a:xfrm>
            <a:prstGeom prst="rect">
              <a:avLst/>
            </a:prstGeom>
          </p:spPr>
        </p:pic>
        <p:pic>
          <p:nvPicPr>
            <p:cNvPr id="10" name="Picture 9">
              <a:extLst>
                <a:ext uri="{FF2B5EF4-FFF2-40B4-BE49-F238E27FC236}">
                  <a16:creationId xmlns:a16="http://schemas.microsoft.com/office/drawing/2014/main" id="{BCD4DB78-019F-40F7-8B1D-8D06525A46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61" t="1" r="36095" b="33562"/>
            <a:stretch/>
          </p:blipFill>
          <p:spPr>
            <a:xfrm>
              <a:off x="1541109" y="3261438"/>
              <a:ext cx="835046" cy="1568139"/>
            </a:xfrm>
            <a:prstGeom prst="rect">
              <a:avLst/>
            </a:prstGeom>
          </p:spPr>
        </p:pic>
      </p:grpSp>
    </p:spTree>
    <p:extLst>
      <p:ext uri="{BB962C8B-B14F-4D97-AF65-F5344CB8AC3E}">
        <p14:creationId xmlns:p14="http://schemas.microsoft.com/office/powerpoint/2010/main" val="127286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899896" y="1166045"/>
            <a:ext cx="4091704" cy="3586767"/>
          </a:xfrm>
        </p:spPr>
        <p:txBody>
          <a:bodyPr>
            <a:noAutofit/>
          </a:bodyPr>
          <a:lstStyle/>
          <a:p>
            <a:pPr marL="0" indent="0">
              <a:buClr>
                <a:schemeClr val="accent1"/>
              </a:buClr>
              <a:buNone/>
            </a:pPr>
            <a:r>
              <a:rPr lang="en-US" sz="1400" b="1" dirty="0"/>
              <a:t>Typical fluid system is made up of:</a:t>
            </a:r>
          </a:p>
          <a:p>
            <a:pPr lvl="1">
              <a:spcBef>
                <a:spcPts val="0"/>
              </a:spcBef>
              <a:buClrTx/>
            </a:pPr>
            <a:r>
              <a:rPr lang="en-US" sz="1400" b="1" dirty="0"/>
              <a:t>Air supply</a:t>
            </a:r>
          </a:p>
          <a:p>
            <a:pPr lvl="2">
              <a:buClrTx/>
            </a:pPr>
            <a:r>
              <a:rPr lang="en-US" sz="1200" dirty="0"/>
              <a:t>Supply pump</a:t>
            </a:r>
          </a:p>
          <a:p>
            <a:pPr lvl="3">
              <a:buFont typeface="Wingdings" panose="05000000000000000000" pitchFamily="2" charset="2"/>
              <a:buChar char="§"/>
            </a:pPr>
            <a:r>
              <a:rPr lang="en-US" sz="1200" dirty="0"/>
              <a:t>Downtube, inlet valve, pressure relief, filter/regulator, connecting hoses</a:t>
            </a:r>
          </a:p>
          <a:p>
            <a:pPr lvl="1">
              <a:spcBef>
                <a:spcPts val="0"/>
              </a:spcBef>
              <a:buClrTx/>
            </a:pPr>
            <a:r>
              <a:rPr lang="en-US" sz="1400" b="1" dirty="0"/>
              <a:t>Piping from pump to dispense points </a:t>
            </a:r>
          </a:p>
          <a:p>
            <a:pPr lvl="3">
              <a:buFont typeface="Wingdings" panose="05000000000000000000" pitchFamily="2" charset="2"/>
              <a:buChar char="§"/>
            </a:pPr>
            <a:r>
              <a:rPr lang="en-US" sz="1200" dirty="0"/>
              <a:t>Hose reels/control handles</a:t>
            </a:r>
          </a:p>
          <a:p>
            <a:pPr lvl="3">
              <a:buFont typeface="Wingdings" panose="05000000000000000000" pitchFamily="2" charset="2"/>
              <a:buChar char="§"/>
            </a:pPr>
            <a:r>
              <a:rPr lang="en-US" sz="1200" dirty="0"/>
              <a:t>Lube consoles</a:t>
            </a:r>
          </a:p>
          <a:p>
            <a:pPr lvl="2">
              <a:buClrTx/>
            </a:pPr>
            <a:r>
              <a:rPr lang="en-US" sz="1200" dirty="0"/>
              <a:t>Automated systems</a:t>
            </a:r>
          </a:p>
          <a:p>
            <a:pPr lvl="3">
              <a:buFont typeface="Wingdings" panose="05000000000000000000" pitchFamily="2" charset="2"/>
              <a:buChar char="§"/>
            </a:pPr>
            <a:r>
              <a:rPr lang="en-US" sz="1200" dirty="0"/>
              <a:t>Fluid Inventory Control System</a:t>
            </a:r>
          </a:p>
        </p:txBody>
      </p:sp>
      <p:sp>
        <p:nvSpPr>
          <p:cNvPr id="5" name="Text Placeholder 4"/>
          <p:cNvSpPr>
            <a:spLocks noGrp="1"/>
          </p:cNvSpPr>
          <p:nvPr>
            <p:ph type="body" sz="quarter" idx="14"/>
          </p:nvPr>
        </p:nvSpPr>
        <p:spPr>
          <a:xfrm>
            <a:off x="197473" y="0"/>
            <a:ext cx="8839200" cy="990600"/>
          </a:xfrm>
        </p:spPr>
        <p:txBody>
          <a:bodyPr>
            <a:normAutofit/>
          </a:bodyPr>
          <a:lstStyle/>
          <a:p>
            <a:r>
              <a:rPr lang="en-US" sz="2100" dirty="0"/>
              <a:t>Pump 101 Basics – </a:t>
            </a:r>
            <a:r>
              <a:rPr lang="en-US" sz="2100" b="0" dirty="0"/>
              <a:t>Typical System</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963" y="1273088"/>
            <a:ext cx="4495801" cy="274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3333" b="98667" l="10000" r="95500"/>
                    </a14:imgEffect>
                  </a14:imgLayer>
                </a14:imgProps>
              </a:ext>
              <a:ext uri="{28A0092B-C50C-407E-A947-70E740481C1C}">
                <a14:useLocalDpi xmlns:a14="http://schemas.microsoft.com/office/drawing/2010/main" val="0"/>
              </a:ext>
            </a:extLst>
          </a:blip>
          <a:stretch>
            <a:fillRect/>
          </a:stretch>
        </p:blipFill>
        <p:spPr>
          <a:xfrm>
            <a:off x="2508164" y="2425267"/>
            <a:ext cx="736600" cy="552450"/>
          </a:xfrm>
          <a:prstGeom prst="rect">
            <a:avLst/>
          </a:prstGeom>
        </p:spPr>
      </p:pic>
      <p:cxnSp>
        <p:nvCxnSpPr>
          <p:cNvPr id="8" name="Straight Arrow Connector 7"/>
          <p:cNvCxnSpPr/>
          <p:nvPr/>
        </p:nvCxnSpPr>
        <p:spPr>
          <a:xfrm>
            <a:off x="2889164" y="3356021"/>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08164" y="1908221"/>
            <a:ext cx="91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07964" y="1908221"/>
            <a:ext cx="762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93180" y="2822621"/>
            <a:ext cx="491184" cy="247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B141C4D-98C1-4E01-9E24-D67E7FA98F18}"/>
              </a:ext>
            </a:extLst>
          </p:cNvPr>
          <p:cNvSpPr/>
          <p:nvPr/>
        </p:nvSpPr>
        <p:spPr>
          <a:xfrm>
            <a:off x="152400" y="2614411"/>
            <a:ext cx="2043448" cy="972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67" b="100000" l="42500" r="59000"/>
                    </a14:imgEffect>
                  </a14:imgLayer>
                </a14:imgProps>
              </a:ext>
              <a:ext uri="{28A0092B-C50C-407E-A947-70E740481C1C}">
                <a14:useLocalDpi xmlns:a14="http://schemas.microsoft.com/office/drawing/2010/main" val="0"/>
              </a:ext>
            </a:extLst>
          </a:blip>
          <a:srcRect l="41510" r="38960"/>
          <a:stretch/>
        </p:blipFill>
        <p:spPr>
          <a:xfrm rot="10800000">
            <a:off x="501499" y="2357018"/>
            <a:ext cx="353834" cy="602411"/>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67" b="100000" l="42500" r="59000"/>
                    </a14:imgEffect>
                  </a14:imgLayer>
                </a14:imgProps>
              </a:ext>
              <a:ext uri="{28A0092B-C50C-407E-A947-70E740481C1C}">
                <a14:useLocalDpi xmlns:a14="http://schemas.microsoft.com/office/drawing/2010/main" val="0"/>
              </a:ext>
            </a:extLst>
          </a:blip>
          <a:srcRect l="41510" r="38960"/>
          <a:stretch/>
        </p:blipFill>
        <p:spPr>
          <a:xfrm rot="10800000">
            <a:off x="1860642" y="2425267"/>
            <a:ext cx="281097" cy="6024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8067" y="1158154"/>
            <a:ext cx="3299625" cy="4247317"/>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Medium volume delivery, high pressure </a:t>
            </a:r>
          </a:p>
          <a:p>
            <a:pPr marL="742950" lvl="1" indent="-285750">
              <a:buSzPct val="90000"/>
              <a:buFont typeface="Wingdings" pitchFamily="2" charset="2"/>
              <a:buChar char="§"/>
            </a:pPr>
            <a:r>
              <a:rPr lang="en-US" sz="1200" dirty="0">
                <a:latin typeface="Arial" pitchFamily="34" charset="0"/>
              </a:rPr>
              <a:t>Can be used with a follower plate, inductor and double post RAM for high delivery and viscous materials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#2 grease</a:t>
            </a:r>
          </a:p>
          <a:p>
            <a:pPr marL="742950" lvl="1" indent="-285750">
              <a:buSzPct val="90000"/>
              <a:buFont typeface="Wingdings" pitchFamily="2" charset="2"/>
              <a:buChar char="§"/>
            </a:pPr>
            <a:endParaRPr lang="en-US" sz="1200" dirty="0">
              <a:latin typeface="Arial" pitchFamily="34" charset="0"/>
            </a:endParaRPr>
          </a:p>
          <a:p>
            <a:r>
              <a:rPr lang="en-US" sz="1400" b="1" dirty="0">
                <a:latin typeface="Arial" pitchFamily="34" charset="0"/>
              </a:rPr>
              <a:t>Applications</a:t>
            </a:r>
            <a:r>
              <a:rPr lang="en-US" dirty="0"/>
              <a:t> </a:t>
            </a:r>
          </a:p>
          <a:p>
            <a:pPr marL="742950" lvl="1" indent="-285750">
              <a:buSzPct val="90000"/>
              <a:buFont typeface="Wingdings" pitchFamily="2" charset="2"/>
              <a:buChar char="§"/>
            </a:pPr>
            <a:r>
              <a:rPr lang="en-US" sz="1200" dirty="0">
                <a:latin typeface="Arial" pitchFamily="34" charset="0"/>
              </a:rPr>
              <a:t>HD truck grease dispensing needing multiple and simultaneous dispensing</a:t>
            </a:r>
          </a:p>
          <a:p>
            <a:pPr marL="742950" lvl="1" indent="-285750">
              <a:buSzPct val="90000"/>
              <a:buFont typeface="Wingdings" pitchFamily="2" charset="2"/>
              <a:buChar char="§"/>
            </a:pPr>
            <a:r>
              <a:rPr lang="en-US" sz="1200" dirty="0">
                <a:latin typeface="Arial" pitchFamily="34" charset="0"/>
              </a:rPr>
              <a:t>Trucks/fleets fifth wheel applications</a:t>
            </a:r>
          </a:p>
          <a:p>
            <a:pPr marL="742950" lvl="1" indent="-285750">
              <a:buSzPct val="90000"/>
              <a:buFont typeface="Wingdings" pitchFamily="2" charset="2"/>
              <a:buChar char="§"/>
            </a:pPr>
            <a:r>
              <a:rPr lang="en-US" sz="1200" dirty="0">
                <a:latin typeface="Arial" pitchFamily="34" charset="0"/>
              </a:rPr>
              <a:t>Lube trucks</a:t>
            </a:r>
          </a:p>
          <a:p>
            <a:pPr marL="742950" lvl="1" indent="-285750">
              <a:buSzPct val="90000"/>
              <a:buFont typeface="Wingdings" pitchFamily="2" charset="2"/>
              <a:buChar char="§"/>
            </a:pPr>
            <a:r>
              <a:rPr lang="en-US" sz="1200" dirty="0">
                <a:latin typeface="Arial" pitchFamily="34" charset="0"/>
              </a:rPr>
              <a:t>Railroad/mass transit</a:t>
            </a:r>
          </a:p>
          <a:p>
            <a:pPr marL="742950" lvl="1" indent="-285750">
              <a:buSzPct val="90000"/>
              <a:buFont typeface="Wingdings" pitchFamily="2" charset="2"/>
              <a:buChar char="§"/>
            </a:pPr>
            <a:r>
              <a:rPr lang="en-US" sz="1200" dirty="0">
                <a:latin typeface="Arial" pitchFamily="34" charset="0"/>
              </a:rPr>
              <a:t>In-plant</a:t>
            </a:r>
          </a:p>
          <a:p>
            <a:pPr marL="742950" lvl="1" indent="-285750">
              <a:buSzPct val="90000"/>
              <a:buFont typeface="Wingdings" pitchFamily="2" charset="2"/>
              <a:buChar char="§"/>
            </a:pPr>
            <a:r>
              <a:rPr lang="en-US" sz="1200" dirty="0">
                <a:latin typeface="Arial" pitchFamily="34" charset="0"/>
              </a:rPr>
              <a:t>Marine</a:t>
            </a:r>
          </a:p>
        </p:txBody>
      </p:sp>
      <p:sp>
        <p:nvSpPr>
          <p:cNvPr id="4" name="AutoShape 2" descr="1_1 Pumps CATALOGO BALCRANK_7-20-2017_JAL_Page_1"/>
          <p:cNvSpPr>
            <a:spLocks noChangeAspect="1" noChangeArrowheads="1"/>
          </p:cNvSpPr>
          <p:nvPr/>
        </p:nvSpPr>
        <p:spPr bwMode="auto">
          <a:xfrm>
            <a:off x="1066799" y="2262974"/>
            <a:ext cx="3299625" cy="3299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p:nvSpPr>
        <p:spPr>
          <a:xfrm>
            <a:off x="201054" y="286551"/>
            <a:ext cx="6322089" cy="415498"/>
          </a:xfrm>
          <a:prstGeom prst="rect">
            <a:avLst/>
          </a:prstGeom>
          <a:noFill/>
        </p:spPr>
        <p:txBody>
          <a:bodyPr wrap="square" rtlCol="0">
            <a:spAutoFit/>
          </a:bodyPr>
          <a:lstStyle/>
          <a:p>
            <a:r>
              <a:rPr lang="en-US" sz="2100" b="1" dirty="0">
                <a:solidFill>
                  <a:schemeClr val="bg1"/>
                </a:solidFill>
              </a:rPr>
              <a:t>Lion 450 Grease Pump – </a:t>
            </a:r>
            <a:r>
              <a:rPr lang="en-US" sz="2100" dirty="0">
                <a:solidFill>
                  <a:schemeClr val="bg1"/>
                </a:solidFill>
              </a:rPr>
              <a:t>40:1 Ratio</a:t>
            </a:r>
          </a:p>
        </p:txBody>
      </p:sp>
      <p:pic>
        <p:nvPicPr>
          <p:cNvPr id="9" name="Picture 8">
            <a:extLst>
              <a:ext uri="{FF2B5EF4-FFF2-40B4-BE49-F238E27FC236}">
                <a16:creationId xmlns:a16="http://schemas.microsoft.com/office/drawing/2014/main" id="{7912292E-9002-4D4B-805A-FCBEEF7225E6}"/>
              </a:ext>
            </a:extLst>
          </p:cNvPr>
          <p:cNvPicPr>
            <a:picLocks noChangeAspect="1"/>
          </p:cNvPicPr>
          <p:nvPr/>
        </p:nvPicPr>
        <p:blipFill>
          <a:blip r:embed="rId3"/>
          <a:stretch>
            <a:fillRect/>
          </a:stretch>
        </p:blipFill>
        <p:spPr>
          <a:xfrm>
            <a:off x="1837309" y="1217052"/>
            <a:ext cx="1279782" cy="5022761"/>
          </a:xfrm>
          <a:prstGeom prst="rect">
            <a:avLst/>
          </a:prstGeom>
        </p:spPr>
      </p:pic>
    </p:spTree>
    <p:extLst>
      <p:ext uri="{BB962C8B-B14F-4D97-AF65-F5344CB8AC3E}">
        <p14:creationId xmlns:p14="http://schemas.microsoft.com/office/powerpoint/2010/main" val="66043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8064" y="1158154"/>
            <a:ext cx="3299625" cy="4247317"/>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Cold weather environments </a:t>
            </a:r>
          </a:p>
          <a:p>
            <a:pPr marL="742950" lvl="1" indent="-285750">
              <a:buSzPct val="90000"/>
              <a:buFont typeface="Wingdings" pitchFamily="2" charset="2"/>
              <a:buChar char="§"/>
            </a:pPr>
            <a:r>
              <a:rPr lang="en-US" sz="1200" dirty="0">
                <a:latin typeface="Arial" pitchFamily="34" charset="0"/>
              </a:rPr>
              <a:t>Limited air pressure supply (lube trucks)</a:t>
            </a:r>
          </a:p>
          <a:p>
            <a:pPr marL="742950" lvl="1" indent="-285750">
              <a:buSzPct val="90000"/>
              <a:buFont typeface="Wingdings" pitchFamily="2" charset="2"/>
              <a:buChar char="§"/>
            </a:pPr>
            <a:r>
              <a:rPr lang="en-US" sz="1200" dirty="0">
                <a:latin typeface="Arial" pitchFamily="34" charset="0"/>
              </a:rPr>
              <a:t>Can be used with a follower plate, inductor and double post RAM for high volume applications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#2 grease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 </a:t>
            </a:r>
          </a:p>
          <a:p>
            <a:pPr marL="742950" lvl="1" indent="-285750">
              <a:buSzPct val="90000"/>
              <a:buFont typeface="Wingdings" pitchFamily="2" charset="2"/>
              <a:buChar char="§"/>
            </a:pPr>
            <a:r>
              <a:rPr lang="en-US" sz="1200" dirty="0">
                <a:latin typeface="Arial" pitchFamily="34" charset="0"/>
              </a:rPr>
              <a:t>Trucks/fleets fifth wheel applications</a:t>
            </a:r>
          </a:p>
          <a:p>
            <a:pPr marL="742950" lvl="1" indent="-285750">
              <a:buSzPct val="90000"/>
              <a:buFont typeface="Wingdings" pitchFamily="2" charset="2"/>
              <a:buChar char="§"/>
            </a:pPr>
            <a:r>
              <a:rPr lang="en-US" sz="1200" dirty="0">
                <a:latin typeface="Arial" pitchFamily="34" charset="0"/>
              </a:rPr>
              <a:t>Lube trucks</a:t>
            </a:r>
          </a:p>
          <a:p>
            <a:pPr marL="742950" lvl="1" indent="-285750">
              <a:buSzPct val="90000"/>
              <a:buFont typeface="Wingdings" pitchFamily="2" charset="2"/>
              <a:buChar char="§"/>
            </a:pPr>
            <a:r>
              <a:rPr lang="en-US" sz="1200" dirty="0">
                <a:latin typeface="Arial" pitchFamily="34" charset="0"/>
              </a:rPr>
              <a:t>Railroad/mass transit</a:t>
            </a:r>
          </a:p>
          <a:p>
            <a:pPr marL="742950" lvl="1" indent="-285750">
              <a:buSzPct val="90000"/>
              <a:buFont typeface="Wingdings" pitchFamily="2" charset="2"/>
              <a:buChar char="§"/>
            </a:pPr>
            <a:r>
              <a:rPr lang="en-US" sz="1200" dirty="0">
                <a:latin typeface="Arial" pitchFamily="34" charset="0"/>
              </a:rPr>
              <a:t>In-plant</a:t>
            </a:r>
          </a:p>
          <a:p>
            <a:pPr marL="742950" lvl="1" indent="-285750">
              <a:buSzPct val="90000"/>
              <a:buFont typeface="Wingdings" pitchFamily="2" charset="2"/>
              <a:buChar char="§"/>
            </a:pPr>
            <a:r>
              <a:rPr lang="en-US" sz="1200" dirty="0">
                <a:latin typeface="Arial" pitchFamily="34" charset="0"/>
              </a:rPr>
              <a:t>Marine</a:t>
            </a:r>
          </a:p>
          <a:p>
            <a:pPr marL="742950" lvl="1" indent="-285750">
              <a:buSzPct val="90000"/>
              <a:buFont typeface="Wingdings" pitchFamily="2" charset="2"/>
              <a:buChar char="§"/>
            </a:pPr>
            <a:r>
              <a:rPr lang="en-US" sz="1200" dirty="0">
                <a:latin typeface="Arial" pitchFamily="34" charset="0"/>
              </a:rPr>
              <a:t>Oil fields/fracking</a:t>
            </a:r>
          </a:p>
        </p:txBody>
      </p:sp>
      <p:sp>
        <p:nvSpPr>
          <p:cNvPr id="4" name="AutoShape 2" descr="1_1 Pumps CATALOGO BALCRANK_7-20-2017_JAL_Page_1"/>
          <p:cNvSpPr>
            <a:spLocks noChangeAspect="1" noChangeArrowheads="1"/>
          </p:cNvSpPr>
          <p:nvPr/>
        </p:nvSpPr>
        <p:spPr bwMode="auto">
          <a:xfrm>
            <a:off x="1066799" y="2262974"/>
            <a:ext cx="3299625" cy="3299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p:nvSpPr>
        <p:spPr>
          <a:xfrm>
            <a:off x="199901" y="289620"/>
            <a:ext cx="6626974" cy="415498"/>
          </a:xfrm>
          <a:prstGeom prst="rect">
            <a:avLst/>
          </a:prstGeom>
          <a:noFill/>
        </p:spPr>
        <p:txBody>
          <a:bodyPr wrap="square" rtlCol="0">
            <a:spAutoFit/>
          </a:bodyPr>
          <a:lstStyle/>
          <a:p>
            <a:r>
              <a:rPr lang="en-US" sz="2100" b="1" dirty="0">
                <a:solidFill>
                  <a:schemeClr val="bg1"/>
                </a:solidFill>
              </a:rPr>
              <a:t>Lion 450 Grease Pump – </a:t>
            </a:r>
            <a:r>
              <a:rPr lang="en-US" sz="2100" dirty="0">
                <a:solidFill>
                  <a:schemeClr val="bg1"/>
                </a:solidFill>
              </a:rPr>
              <a:t>70:1 Ratio</a:t>
            </a:r>
          </a:p>
        </p:txBody>
      </p:sp>
      <p:pic>
        <p:nvPicPr>
          <p:cNvPr id="5" name="Picture 4">
            <a:extLst>
              <a:ext uri="{FF2B5EF4-FFF2-40B4-BE49-F238E27FC236}">
                <a16:creationId xmlns:a16="http://schemas.microsoft.com/office/drawing/2014/main" id="{EBAF6E70-8FE0-4B50-A94F-784B407CF4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49" b="95993" l="9914" r="90517">
                        <a14:foregroundMark x1="44397" y1="9321" x2="78017" y2="8624"/>
                        <a14:foregroundMark x1="67241" y1="7143" x2="67672" y2="7753"/>
                        <a14:foregroundMark x1="56034" y1="3049" x2="67672" y2="8537"/>
                        <a14:foregroundMark x1="60345" y1="89199" x2="62069" y2="96080"/>
                        <a14:foregroundMark x1="89224" y1="13153" x2="90517" y2="18554"/>
                      </a14:backgroundRemoval>
                    </a14:imgEffect>
                  </a14:imgLayer>
                </a14:imgProps>
              </a:ext>
            </a:extLst>
          </a:blip>
          <a:stretch>
            <a:fillRect/>
          </a:stretch>
        </p:blipFill>
        <p:spPr>
          <a:xfrm>
            <a:off x="1827788" y="1129179"/>
            <a:ext cx="1051806" cy="5204626"/>
          </a:xfrm>
          <a:prstGeom prst="rect">
            <a:avLst/>
          </a:prstGeom>
        </p:spPr>
      </p:pic>
    </p:spTree>
    <p:extLst>
      <p:ext uri="{BB962C8B-B14F-4D97-AF65-F5344CB8AC3E}">
        <p14:creationId xmlns:p14="http://schemas.microsoft.com/office/powerpoint/2010/main" val="11059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8064" y="1158154"/>
            <a:ext cx="3416596" cy="5078313"/>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Cold weather environments </a:t>
            </a:r>
          </a:p>
          <a:p>
            <a:pPr marL="742950" lvl="1" indent="-285750">
              <a:buSzPct val="90000"/>
              <a:buFont typeface="Wingdings" pitchFamily="2" charset="2"/>
              <a:buChar char="§"/>
            </a:pPr>
            <a:r>
              <a:rPr lang="en-US" sz="1200" dirty="0">
                <a:latin typeface="Arial" pitchFamily="34" charset="0"/>
              </a:rPr>
              <a:t>Limited air pressure supply (lube trucks)</a:t>
            </a:r>
          </a:p>
          <a:p>
            <a:pPr marL="742950" lvl="1" indent="-285750">
              <a:buSzPct val="90000"/>
              <a:buFont typeface="Wingdings" pitchFamily="2" charset="2"/>
              <a:buChar char="§"/>
            </a:pPr>
            <a:r>
              <a:rPr lang="en-US" sz="1200" dirty="0">
                <a:latin typeface="Arial" pitchFamily="34" charset="0"/>
              </a:rPr>
              <a:t>Can be used with a follower plate, inductor and double post RAM for high volume applications</a:t>
            </a:r>
          </a:p>
          <a:p>
            <a:pPr marL="742950" lvl="1" indent="-285750">
              <a:buSzPct val="90000"/>
              <a:buFont typeface="Wingdings" pitchFamily="2" charset="2"/>
              <a:buChar char="§"/>
            </a:pPr>
            <a:r>
              <a:rPr lang="en-US" sz="1200" dirty="0">
                <a:latin typeface="Arial" pitchFamily="34" charset="0"/>
              </a:rPr>
              <a:t>Similar to Lion 450 70:1 but operates at lower cycle rates for severe environments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#2 grease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Trucks/fleets fifth wheel applications</a:t>
            </a:r>
          </a:p>
          <a:p>
            <a:pPr marL="742950" lvl="1" indent="-285750">
              <a:buSzPct val="90000"/>
              <a:buFont typeface="Wingdings" pitchFamily="2" charset="2"/>
              <a:buChar char="§"/>
            </a:pPr>
            <a:r>
              <a:rPr lang="en-US" sz="1200" dirty="0">
                <a:latin typeface="Arial" pitchFamily="34" charset="0"/>
              </a:rPr>
              <a:t>Lube trucks</a:t>
            </a:r>
          </a:p>
          <a:p>
            <a:pPr marL="742950" lvl="1" indent="-285750">
              <a:buSzPct val="90000"/>
              <a:buFont typeface="Wingdings" pitchFamily="2" charset="2"/>
              <a:buChar char="§"/>
            </a:pPr>
            <a:r>
              <a:rPr lang="en-US" sz="1200" dirty="0">
                <a:latin typeface="Arial" pitchFamily="34" charset="0"/>
              </a:rPr>
              <a:t>Railroad/mass transit</a:t>
            </a:r>
          </a:p>
          <a:p>
            <a:pPr marL="742950" lvl="1" indent="-285750">
              <a:buSzPct val="90000"/>
              <a:buFont typeface="Wingdings" pitchFamily="2" charset="2"/>
              <a:buChar char="§"/>
            </a:pPr>
            <a:r>
              <a:rPr lang="en-US" sz="1200" dirty="0">
                <a:latin typeface="Arial" pitchFamily="34" charset="0"/>
              </a:rPr>
              <a:t>In-plant</a:t>
            </a:r>
          </a:p>
          <a:p>
            <a:pPr marL="742950" lvl="1" indent="-285750">
              <a:buSzPct val="90000"/>
              <a:buFont typeface="Wingdings" pitchFamily="2" charset="2"/>
              <a:buChar char="§"/>
            </a:pPr>
            <a:r>
              <a:rPr lang="en-US" sz="1200" dirty="0">
                <a:latin typeface="Arial" pitchFamily="34" charset="0"/>
              </a:rPr>
              <a:t>Marine</a:t>
            </a:r>
          </a:p>
          <a:p>
            <a:pPr marL="742950" lvl="1" indent="-285750">
              <a:buSzPct val="90000"/>
              <a:buFont typeface="Wingdings" pitchFamily="2" charset="2"/>
              <a:buChar char="§"/>
            </a:pPr>
            <a:r>
              <a:rPr lang="en-US" sz="1200" dirty="0">
                <a:latin typeface="Arial" pitchFamily="34" charset="0"/>
              </a:rPr>
              <a:t>Oil fields/fracking</a:t>
            </a:r>
          </a:p>
        </p:txBody>
      </p:sp>
      <p:sp>
        <p:nvSpPr>
          <p:cNvPr id="4" name="AutoShape 2" descr="1_1 Pumps CATALOGO BALCRANK_7-20-2017_JAL_Page_1"/>
          <p:cNvSpPr>
            <a:spLocks noChangeAspect="1" noChangeArrowheads="1"/>
          </p:cNvSpPr>
          <p:nvPr/>
        </p:nvSpPr>
        <p:spPr bwMode="auto">
          <a:xfrm>
            <a:off x="1066799" y="2262974"/>
            <a:ext cx="3299625" cy="3299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TextBox 5"/>
          <p:cNvSpPr txBox="1"/>
          <p:nvPr/>
        </p:nvSpPr>
        <p:spPr>
          <a:xfrm>
            <a:off x="197473" y="286552"/>
            <a:ext cx="7772400" cy="415498"/>
          </a:xfrm>
          <a:prstGeom prst="rect">
            <a:avLst/>
          </a:prstGeom>
          <a:noFill/>
        </p:spPr>
        <p:txBody>
          <a:bodyPr wrap="square" rtlCol="0">
            <a:spAutoFit/>
          </a:bodyPr>
          <a:lstStyle/>
          <a:p>
            <a:r>
              <a:rPr lang="en-US" sz="2100" b="1" dirty="0">
                <a:solidFill>
                  <a:schemeClr val="bg1"/>
                </a:solidFill>
              </a:rPr>
              <a:t>Lion 600 Grease Pump – </a:t>
            </a:r>
            <a:r>
              <a:rPr lang="en-US" sz="2100" dirty="0">
                <a:solidFill>
                  <a:schemeClr val="bg1"/>
                </a:solidFill>
              </a:rPr>
              <a:t>80:1 Ratio</a:t>
            </a:r>
          </a:p>
        </p:txBody>
      </p:sp>
      <p:pic>
        <p:nvPicPr>
          <p:cNvPr id="3" name="Picture 2">
            <a:extLst>
              <a:ext uri="{FF2B5EF4-FFF2-40B4-BE49-F238E27FC236}">
                <a16:creationId xmlns:a16="http://schemas.microsoft.com/office/drawing/2014/main" id="{BA88580F-E9CD-426C-B11D-A37803875B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7" b="98417" l="6950" r="88417">
                        <a14:foregroundMark x1="18533" y1="12049" x2="6950" y2="12313"/>
                        <a14:foregroundMark x1="42085" y1="6948" x2="59846" y2="6596"/>
                        <a14:foregroundMark x1="53668" y1="3782" x2="46332" y2="1143"/>
                        <a14:foregroundMark x1="47104" y1="89534" x2="48649" y2="96746"/>
                        <a14:foregroundMark x1="58301" y1="98417" x2="53668" y2="97010"/>
                      </a14:backgroundRemoval>
                    </a14:imgEffect>
                  </a14:imgLayer>
                </a14:imgProps>
              </a:ext>
            </a:extLst>
          </a:blip>
          <a:stretch>
            <a:fillRect/>
          </a:stretch>
        </p:blipFill>
        <p:spPr>
          <a:xfrm>
            <a:off x="1915455" y="1295401"/>
            <a:ext cx="1156802" cy="5078313"/>
          </a:xfrm>
          <a:prstGeom prst="rect">
            <a:avLst/>
          </a:prstGeom>
        </p:spPr>
      </p:pic>
    </p:spTree>
    <p:extLst>
      <p:ext uri="{BB962C8B-B14F-4D97-AF65-F5344CB8AC3E}">
        <p14:creationId xmlns:p14="http://schemas.microsoft.com/office/powerpoint/2010/main" val="10723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8955" y="1159363"/>
            <a:ext cx="3299625" cy="3139321"/>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Medium pressure pump for high volume short distance bulk transfer</a:t>
            </a:r>
          </a:p>
          <a:p>
            <a:pPr marL="742950" lvl="1" indent="-285750">
              <a:buSzPct val="90000"/>
              <a:buFont typeface="Wingdings" pitchFamily="2" charset="2"/>
              <a:buChar char="§"/>
            </a:pPr>
            <a:r>
              <a:rPr lang="en-US" sz="1200" dirty="0">
                <a:latin typeface="Arial" pitchFamily="34" charset="0"/>
              </a:rPr>
              <a:t>Large containers (bulk tote)</a:t>
            </a:r>
          </a:p>
          <a:p>
            <a:pPr marL="742950" lvl="1" indent="-285750">
              <a:buSzPct val="90000"/>
              <a:buFont typeface="Wingdings" pitchFamily="2" charset="2"/>
              <a:buChar char="§"/>
            </a:pPr>
            <a:r>
              <a:rPr lang="en-US" sz="1200" dirty="0">
                <a:latin typeface="Arial" pitchFamily="34" charset="0"/>
              </a:rPr>
              <a:t>3” cam lock connector for totes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#2 grease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 </a:t>
            </a:r>
          </a:p>
          <a:p>
            <a:pPr marL="742950" lvl="1" indent="-285750">
              <a:buSzPct val="90000"/>
              <a:buFont typeface="Wingdings" pitchFamily="2" charset="2"/>
              <a:buChar char="§"/>
            </a:pPr>
            <a:r>
              <a:rPr lang="en-US" sz="1200" dirty="0">
                <a:latin typeface="Arial" pitchFamily="34" charset="0"/>
              </a:rPr>
              <a:t>Railroad/mass transit</a:t>
            </a:r>
          </a:p>
          <a:p>
            <a:pPr marL="742950" lvl="1" indent="-285750">
              <a:buSzPct val="90000"/>
              <a:buFont typeface="Wingdings" pitchFamily="2" charset="2"/>
              <a:buChar char="§"/>
            </a:pPr>
            <a:r>
              <a:rPr lang="en-US" sz="1200" dirty="0">
                <a:latin typeface="Arial" pitchFamily="34" charset="0"/>
              </a:rPr>
              <a:t>Mining and construction</a:t>
            </a:r>
          </a:p>
          <a:p>
            <a:pPr marL="742950" lvl="1" indent="-285750">
              <a:buSzPct val="90000"/>
              <a:buFont typeface="Wingdings" pitchFamily="2" charset="2"/>
              <a:buChar char="§"/>
            </a:pPr>
            <a:r>
              <a:rPr lang="en-US" sz="1200" dirty="0">
                <a:latin typeface="Arial" pitchFamily="34" charset="0"/>
              </a:rPr>
              <a:t>In-plant grease transfer</a:t>
            </a:r>
          </a:p>
        </p:txBody>
      </p:sp>
      <p:sp>
        <p:nvSpPr>
          <p:cNvPr id="4" name="AutoShape 2" descr="1_1 Pumps CATALOGO BALCRANK_7-20-2017_JAL_Page_1"/>
          <p:cNvSpPr>
            <a:spLocks noChangeAspect="1" noChangeArrowheads="1"/>
          </p:cNvSpPr>
          <p:nvPr/>
        </p:nvSpPr>
        <p:spPr bwMode="auto">
          <a:xfrm>
            <a:off x="1099456" y="2220443"/>
            <a:ext cx="3299625" cy="3299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p:nvSpPr>
        <p:spPr>
          <a:xfrm>
            <a:off x="197502" y="286551"/>
            <a:ext cx="8959377" cy="415498"/>
          </a:xfrm>
          <a:prstGeom prst="rect">
            <a:avLst/>
          </a:prstGeom>
          <a:noFill/>
        </p:spPr>
        <p:txBody>
          <a:bodyPr wrap="square" rtlCol="0">
            <a:spAutoFit/>
          </a:bodyPr>
          <a:lstStyle/>
          <a:p>
            <a:r>
              <a:rPr lang="en-US" sz="2100" b="1" dirty="0">
                <a:solidFill>
                  <a:schemeClr val="bg1"/>
                </a:solidFill>
              </a:rPr>
              <a:t>Lion 600 High Volume Grease Pump –</a:t>
            </a:r>
            <a:r>
              <a:rPr lang="en-US" sz="2100" dirty="0">
                <a:solidFill>
                  <a:schemeClr val="bg1"/>
                </a:solidFill>
              </a:rPr>
              <a:t> 12:1 Ratio</a:t>
            </a:r>
          </a:p>
        </p:txBody>
      </p:sp>
      <p:pic>
        <p:nvPicPr>
          <p:cNvPr id="6" name="Picture 5">
            <a:extLst>
              <a:ext uri="{FF2B5EF4-FFF2-40B4-BE49-F238E27FC236}">
                <a16:creationId xmlns:a16="http://schemas.microsoft.com/office/drawing/2014/main" id="{3390F777-D0A3-4C9B-AA8F-F7FDC72929F7}"/>
              </a:ext>
            </a:extLst>
          </p:cNvPr>
          <p:cNvPicPr>
            <a:picLocks noChangeAspect="1"/>
          </p:cNvPicPr>
          <p:nvPr/>
        </p:nvPicPr>
        <p:blipFill rotWithShape="1">
          <a:blip r:embed="rId3">
            <a:extLst>
              <a:ext uri="{28A0092B-C50C-407E-A947-70E740481C1C}">
                <a14:useLocalDpi xmlns:a14="http://schemas.microsoft.com/office/drawing/2010/main" val="0"/>
              </a:ext>
            </a:extLst>
          </a:blip>
          <a:srcRect l="32921" r="38031"/>
          <a:stretch/>
        </p:blipFill>
        <p:spPr>
          <a:xfrm>
            <a:off x="1708298" y="1008316"/>
            <a:ext cx="1360968" cy="3515393"/>
          </a:xfrm>
          <a:prstGeom prst="rect">
            <a:avLst/>
          </a:prstGeom>
        </p:spPr>
      </p:pic>
    </p:spTree>
    <p:extLst>
      <p:ext uri="{BB962C8B-B14F-4D97-AF65-F5344CB8AC3E}">
        <p14:creationId xmlns:p14="http://schemas.microsoft.com/office/powerpoint/2010/main" val="3315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6042" y="1148957"/>
            <a:ext cx="3359000" cy="4524315"/>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Oil jobber bulk fill</a:t>
            </a:r>
          </a:p>
          <a:p>
            <a:pPr marL="742950" lvl="1" indent="-285750">
              <a:buSzPct val="90000"/>
              <a:buFont typeface="Wingdings" pitchFamily="2" charset="2"/>
              <a:buChar char="§"/>
            </a:pPr>
            <a:r>
              <a:rPr lang="en-US" sz="1200" dirty="0">
                <a:latin typeface="Arial" pitchFamily="34" charset="0"/>
              </a:rPr>
              <a:t>Can be used for grease and oil</a:t>
            </a:r>
          </a:p>
          <a:p>
            <a:pPr marL="742950" lvl="1" indent="-285750">
              <a:buSzPct val="90000"/>
              <a:buFont typeface="Wingdings" pitchFamily="2" charset="2"/>
              <a:buChar char="§"/>
            </a:pPr>
            <a:r>
              <a:rPr lang="en-US" sz="1200" dirty="0">
                <a:latin typeface="Arial" pitchFamily="34" charset="0"/>
              </a:rPr>
              <a:t>High volume medium pressure bulk grease transfer applications</a:t>
            </a:r>
          </a:p>
          <a:p>
            <a:pPr marL="742950" lvl="1" indent="-285750">
              <a:buSzPct val="90000"/>
              <a:buFont typeface="Wingdings" pitchFamily="2" charset="2"/>
              <a:buChar char="§"/>
            </a:pPr>
            <a:r>
              <a:rPr lang="en-US" sz="1200" dirty="0">
                <a:latin typeface="Arial" pitchFamily="34" charset="0"/>
              </a:rPr>
              <a:t>High pressure low volume oil applications for cold environments or very long pumping distance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#2 grease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Lube truck bulk transfer</a:t>
            </a:r>
          </a:p>
          <a:p>
            <a:pPr marL="742950" lvl="1" indent="-285750">
              <a:buSzPct val="90000"/>
              <a:buFont typeface="Wingdings" pitchFamily="2" charset="2"/>
              <a:buChar char="§"/>
            </a:pPr>
            <a:r>
              <a:rPr lang="en-US" sz="1200" dirty="0">
                <a:latin typeface="Arial" pitchFamily="34" charset="0"/>
              </a:rPr>
              <a:t>Mining and construction; grease and oil transfer</a:t>
            </a:r>
          </a:p>
          <a:p>
            <a:pPr marL="742950" lvl="1" indent="-285750">
              <a:buSzPct val="90000"/>
              <a:buFont typeface="Wingdings" pitchFamily="2" charset="2"/>
              <a:buChar char="§"/>
            </a:pPr>
            <a:r>
              <a:rPr lang="en-US" sz="1200" dirty="0">
                <a:latin typeface="Arial" pitchFamily="34" charset="0"/>
              </a:rPr>
              <a:t>In-plant supply/maintenance</a:t>
            </a:r>
          </a:p>
          <a:p>
            <a:pPr marL="285750" indent="-285750">
              <a:buFont typeface="Arial" charset="0"/>
              <a:buChar char="•"/>
            </a:pPr>
            <a:endParaRPr lang="en-US" dirty="0"/>
          </a:p>
        </p:txBody>
      </p:sp>
      <p:sp>
        <p:nvSpPr>
          <p:cNvPr id="4" name="AutoShape 2" descr="1_1 Pumps CATALOGO BALCRANK_7-20-2017_JAL_Page_1"/>
          <p:cNvSpPr>
            <a:spLocks noChangeAspect="1" noChangeArrowheads="1"/>
          </p:cNvSpPr>
          <p:nvPr/>
        </p:nvSpPr>
        <p:spPr bwMode="auto">
          <a:xfrm>
            <a:off x="1066799" y="2262974"/>
            <a:ext cx="3299625" cy="3299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p:nvSpPr>
        <p:spPr>
          <a:xfrm>
            <a:off x="199619" y="289769"/>
            <a:ext cx="8991600" cy="415498"/>
          </a:xfrm>
          <a:prstGeom prst="rect">
            <a:avLst/>
          </a:prstGeom>
          <a:noFill/>
        </p:spPr>
        <p:txBody>
          <a:bodyPr wrap="square" rtlCol="0">
            <a:spAutoFit/>
          </a:bodyPr>
          <a:lstStyle/>
          <a:p>
            <a:r>
              <a:rPr lang="en-US" sz="2100" b="1" dirty="0">
                <a:solidFill>
                  <a:schemeClr val="bg1"/>
                </a:solidFill>
              </a:rPr>
              <a:t>Lion 450 Medium Pressure/High </a:t>
            </a:r>
            <a:r>
              <a:rPr lang="en-US" sz="2000" b="1" dirty="0">
                <a:solidFill>
                  <a:schemeClr val="bg1"/>
                </a:solidFill>
              </a:rPr>
              <a:t>Volume</a:t>
            </a:r>
            <a:r>
              <a:rPr lang="en-US" sz="2100" b="1" dirty="0">
                <a:solidFill>
                  <a:schemeClr val="bg1"/>
                </a:solidFill>
              </a:rPr>
              <a:t> Grease/Oil Pump – </a:t>
            </a:r>
            <a:r>
              <a:rPr lang="en-US" sz="2100" dirty="0">
                <a:solidFill>
                  <a:schemeClr val="bg1"/>
                </a:solidFill>
              </a:rPr>
              <a:t>25:1 Ratio</a:t>
            </a:r>
          </a:p>
        </p:txBody>
      </p:sp>
      <p:pic>
        <p:nvPicPr>
          <p:cNvPr id="5" name="Picture 4">
            <a:extLst>
              <a:ext uri="{FF2B5EF4-FFF2-40B4-BE49-F238E27FC236}">
                <a16:creationId xmlns:a16="http://schemas.microsoft.com/office/drawing/2014/main" id="{97DD404A-99C2-43F5-B206-8222C67F0D82}"/>
              </a:ext>
            </a:extLst>
          </p:cNvPr>
          <p:cNvPicPr>
            <a:picLocks noChangeAspect="1"/>
          </p:cNvPicPr>
          <p:nvPr/>
        </p:nvPicPr>
        <p:blipFill>
          <a:blip r:embed="rId3"/>
          <a:stretch>
            <a:fillRect/>
          </a:stretch>
        </p:blipFill>
        <p:spPr>
          <a:xfrm>
            <a:off x="1858676" y="1295401"/>
            <a:ext cx="1264364" cy="5048518"/>
          </a:xfrm>
          <a:prstGeom prst="rect">
            <a:avLst/>
          </a:prstGeom>
        </p:spPr>
      </p:pic>
    </p:spTree>
    <p:extLst>
      <p:ext uri="{BB962C8B-B14F-4D97-AF65-F5344CB8AC3E}">
        <p14:creationId xmlns:p14="http://schemas.microsoft.com/office/powerpoint/2010/main" val="152858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idx="4294967295"/>
          </p:nvPr>
        </p:nvSpPr>
        <p:spPr>
          <a:xfrm>
            <a:off x="199616" y="238638"/>
            <a:ext cx="7038975" cy="515937"/>
          </a:xfrm>
        </p:spPr>
        <p:txBody>
          <a:bodyPr>
            <a:noAutofit/>
          </a:bodyPr>
          <a:lstStyle/>
          <a:p>
            <a:r>
              <a:rPr lang="es-ES_tradnl" sz="2100" dirty="0">
                <a:ln w="12700">
                  <a:noFill/>
                  <a:prstDash val="solid"/>
                </a:ln>
                <a:effectLst/>
                <a:latin typeface="Arial" panose="020B0604020202020204" pitchFamily="34" charset="0"/>
                <a:cs typeface="Arial" panose="020B0604020202020204" pitchFamily="34" charset="0"/>
              </a:rPr>
              <a:t>Lube </a:t>
            </a:r>
            <a:r>
              <a:rPr lang="es-ES_tradnl" sz="2100" dirty="0" err="1">
                <a:ln w="12700">
                  <a:noFill/>
                  <a:prstDash val="solid"/>
                </a:ln>
                <a:effectLst/>
                <a:latin typeface="Arial" panose="020B0604020202020204" pitchFamily="34" charset="0"/>
                <a:cs typeface="Arial" panose="020B0604020202020204" pitchFamily="34" charset="0"/>
              </a:rPr>
              <a:t>Pump</a:t>
            </a:r>
            <a:r>
              <a:rPr lang="es-ES_tradnl" sz="2100" dirty="0">
                <a:ln w="12700">
                  <a:noFill/>
                  <a:prstDash val="solid"/>
                </a:ln>
                <a:effectLst/>
                <a:latin typeface="Arial" panose="020B0604020202020204" pitchFamily="34" charset="0"/>
                <a:cs typeface="Arial" panose="020B0604020202020204" pitchFamily="34" charset="0"/>
              </a:rPr>
              <a:t> </a:t>
            </a:r>
            <a:r>
              <a:rPr lang="en-US" sz="2100" dirty="0"/>
              <a:t>–</a:t>
            </a:r>
            <a:r>
              <a:rPr lang="es-ES_tradnl" sz="2100" dirty="0">
                <a:ln w="12700">
                  <a:noFill/>
                  <a:prstDash val="solid"/>
                </a:ln>
                <a:effectLst/>
                <a:latin typeface="Arial" panose="020B0604020202020204" pitchFamily="34" charset="0"/>
                <a:cs typeface="Arial" panose="020B0604020202020204" pitchFamily="34" charset="0"/>
              </a:rPr>
              <a:t> </a:t>
            </a:r>
            <a:r>
              <a:rPr lang="es-ES_tradnl" sz="2100" b="0" dirty="0" err="1">
                <a:ln w="12700">
                  <a:noFill/>
                  <a:prstDash val="solid"/>
                </a:ln>
                <a:effectLst/>
                <a:latin typeface="Arial" panose="020B0604020202020204" pitchFamily="34" charset="0"/>
                <a:cs typeface="Arial" panose="020B0604020202020204" pitchFamily="34" charset="0"/>
              </a:rPr>
              <a:t>Accessories</a:t>
            </a:r>
            <a:endParaRPr lang="es-ES" sz="2100" b="0" dirty="0">
              <a:ln w="12700">
                <a:noFill/>
                <a:prstDash val="solid"/>
              </a:ln>
              <a:effectLst/>
              <a:latin typeface="Arial" panose="020B0604020202020204" pitchFamily="34" charset="0"/>
              <a:cs typeface="Arial" panose="020B0604020202020204" pitchFamily="34" charset="0"/>
            </a:endParaRPr>
          </a:p>
        </p:txBody>
      </p:sp>
      <p:sp>
        <p:nvSpPr>
          <p:cNvPr id="8" name="7 Rectángulo"/>
          <p:cNvSpPr/>
          <p:nvPr/>
        </p:nvSpPr>
        <p:spPr>
          <a:xfrm>
            <a:off x="206060" y="1152082"/>
            <a:ext cx="7830355" cy="1180387"/>
          </a:xfrm>
          <a:prstGeom prst="rect">
            <a:avLst/>
          </a:prstGeom>
        </p:spPr>
        <p:txBody>
          <a:bodyPr wrap="square">
            <a:noAutofit/>
          </a:bodyPr>
          <a:lstStyle/>
          <a:p>
            <a:r>
              <a:rPr lang="en-US" sz="1400" b="1" dirty="0"/>
              <a:t>Lube pumps accessories</a:t>
            </a:r>
            <a:r>
              <a:rPr lang="en-US" sz="1400" dirty="0"/>
              <a:t>: </a:t>
            </a:r>
            <a:r>
              <a:rPr lang="en-US" sz="1400" b="1" dirty="0"/>
              <a:t>HOISTS</a:t>
            </a:r>
            <a:endParaRPr lang="en-US" sz="1400" b="1" i="1" dirty="0"/>
          </a:p>
          <a:p>
            <a:pPr marL="742950" lvl="1" indent="-285750">
              <a:buSzPct val="90000"/>
              <a:buFont typeface="Wingdings" pitchFamily="2" charset="2"/>
              <a:buChar char="§"/>
            </a:pPr>
            <a:r>
              <a:rPr lang="en-US" sz="1400" dirty="0">
                <a:latin typeface="Arial" pitchFamily="34" charset="0"/>
              </a:rPr>
              <a:t>Hoists lift the pumps, avoiding injury to the user when changing the drum</a:t>
            </a:r>
          </a:p>
        </p:txBody>
      </p:sp>
      <p:grpSp>
        <p:nvGrpSpPr>
          <p:cNvPr id="10" name="9 Grupo"/>
          <p:cNvGrpSpPr/>
          <p:nvPr/>
        </p:nvGrpSpPr>
        <p:grpSpPr>
          <a:xfrm>
            <a:off x="469977" y="2447811"/>
            <a:ext cx="2968317" cy="2952978"/>
            <a:chOff x="851648" y="2876410"/>
            <a:chExt cx="2968317" cy="2952978"/>
          </a:xfrm>
        </p:grpSpPr>
        <p:pic>
          <p:nvPicPr>
            <p:cNvPr id="7" name="6 Imagen" descr="39102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508427" y="2949388"/>
              <a:ext cx="1311538" cy="2880000"/>
            </a:xfrm>
            <a:prstGeom prst="rect">
              <a:avLst/>
            </a:prstGeom>
          </p:spPr>
        </p:pic>
        <p:pic>
          <p:nvPicPr>
            <p:cNvPr id="9" name="8 Imagen" descr="Montaje pescante bidón 10a1 larga.jpg"/>
            <p:cNvPicPr>
              <a:picLocks noChangeAspect="1"/>
            </p:cNvPicPr>
            <p:nvPr/>
          </p:nvPicPr>
          <p:blipFill>
            <a:blip r:embed="rId4" cstate="print"/>
            <a:srcRect r="59379"/>
            <a:stretch>
              <a:fillRect/>
            </a:stretch>
          </p:blipFill>
          <p:spPr>
            <a:xfrm>
              <a:off x="851648" y="2876410"/>
              <a:ext cx="1721223" cy="2880000"/>
            </a:xfrm>
            <a:prstGeom prst="rect">
              <a:avLst/>
            </a:prstGeom>
          </p:spPr>
        </p:pic>
      </p:grpSp>
      <p:grpSp>
        <p:nvGrpSpPr>
          <p:cNvPr id="17" name="12 Grupo">
            <a:extLst>
              <a:ext uri="{FF2B5EF4-FFF2-40B4-BE49-F238E27FC236}">
                <a16:creationId xmlns:a16="http://schemas.microsoft.com/office/drawing/2014/main" id="{9D54E79B-2EC4-480E-8AFD-815D4BB12C5A}"/>
              </a:ext>
            </a:extLst>
          </p:cNvPr>
          <p:cNvGrpSpPr/>
          <p:nvPr/>
        </p:nvGrpSpPr>
        <p:grpSpPr>
          <a:xfrm>
            <a:off x="4230711" y="2520789"/>
            <a:ext cx="3355656" cy="2887884"/>
            <a:chOff x="4921623" y="3039409"/>
            <a:chExt cx="3355656" cy="2887884"/>
          </a:xfrm>
        </p:grpSpPr>
        <p:pic>
          <p:nvPicPr>
            <p:cNvPr id="18" name="10 Imagen" descr="391021.JPG">
              <a:extLst>
                <a:ext uri="{FF2B5EF4-FFF2-40B4-BE49-F238E27FC236}">
                  <a16:creationId xmlns:a16="http://schemas.microsoft.com/office/drawing/2014/main" id="{790B4E00-5688-4E5F-9697-BCF5A8BC9E55}"/>
                </a:ext>
              </a:extLst>
            </p:cNvPr>
            <p:cNvPicPr>
              <a:picLocks noChangeAspect="1"/>
            </p:cNvPicPr>
            <p:nvPr/>
          </p:nvPicPr>
          <p:blipFill>
            <a:blip r:embed="rId5" cstate="print"/>
            <a:stretch>
              <a:fillRect/>
            </a:stretch>
          </p:blipFill>
          <p:spPr>
            <a:xfrm>
              <a:off x="6992944" y="3227293"/>
              <a:ext cx="1284335" cy="2700000"/>
            </a:xfrm>
            <a:prstGeom prst="rect">
              <a:avLst/>
            </a:prstGeom>
          </p:spPr>
        </p:pic>
        <p:pic>
          <p:nvPicPr>
            <p:cNvPr id="19" name="11 Imagen" descr="Montaje pescante y tapa bidón 10a1 larga.jpg">
              <a:extLst>
                <a:ext uri="{FF2B5EF4-FFF2-40B4-BE49-F238E27FC236}">
                  <a16:creationId xmlns:a16="http://schemas.microsoft.com/office/drawing/2014/main" id="{9F879DE3-35E7-4FFA-ACA8-C6095BCA5D88}"/>
                </a:ext>
              </a:extLst>
            </p:cNvPr>
            <p:cNvPicPr>
              <a:picLocks noChangeAspect="1"/>
            </p:cNvPicPr>
            <p:nvPr/>
          </p:nvPicPr>
          <p:blipFill>
            <a:blip r:embed="rId6" cstate="print">
              <a:clrChange>
                <a:clrFrom>
                  <a:srgbClr val="FFFFFF"/>
                </a:clrFrom>
                <a:clrTo>
                  <a:srgbClr val="FFFFFF">
                    <a:alpha val="0"/>
                  </a:srgbClr>
                </a:clrTo>
              </a:clrChange>
            </a:blip>
            <a:srcRect r="52358"/>
            <a:stretch>
              <a:fillRect/>
            </a:stretch>
          </p:blipFill>
          <p:spPr>
            <a:xfrm>
              <a:off x="4921623" y="3039409"/>
              <a:ext cx="2079812" cy="2880000"/>
            </a:xfrm>
            <a:prstGeom prst="rect">
              <a:avLst/>
            </a:prstGeom>
          </p:spPr>
        </p:pic>
      </p:grpSp>
    </p:spTree>
    <p:extLst>
      <p:ext uri="{BB962C8B-B14F-4D97-AF65-F5344CB8AC3E}">
        <p14:creationId xmlns:p14="http://schemas.microsoft.com/office/powerpoint/2010/main" val="194549645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2244" y="1158154"/>
            <a:ext cx="3299625" cy="4801314"/>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Cold weather environments </a:t>
            </a:r>
          </a:p>
          <a:p>
            <a:pPr marL="742950" lvl="1" indent="-285750">
              <a:buSzPct val="90000"/>
              <a:buFont typeface="Wingdings" pitchFamily="2" charset="2"/>
              <a:buChar char="§"/>
            </a:pPr>
            <a:r>
              <a:rPr lang="en-US" sz="1200" dirty="0">
                <a:latin typeface="Arial" pitchFamily="34" charset="0"/>
              </a:rPr>
              <a:t>400 lb. drum applications where higher volume grease is needed</a:t>
            </a:r>
          </a:p>
          <a:p>
            <a:pPr marL="742950" lvl="1" indent="-285750">
              <a:buSzPct val="90000"/>
              <a:buFont typeface="Wingdings" pitchFamily="2" charset="2"/>
              <a:buChar char="§"/>
            </a:pPr>
            <a:r>
              <a:rPr lang="en-US" sz="1200" dirty="0">
                <a:latin typeface="Arial" pitchFamily="34" charset="0"/>
              </a:rPr>
              <a:t>Environments where drum change out safety is a concern</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#2 grease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Trucks/fleets fifth wheel applications</a:t>
            </a:r>
          </a:p>
          <a:p>
            <a:pPr marL="742950" lvl="1" indent="-285750">
              <a:buSzPct val="90000"/>
              <a:buFont typeface="Wingdings" pitchFamily="2" charset="2"/>
              <a:buChar char="§"/>
            </a:pPr>
            <a:r>
              <a:rPr lang="en-US" sz="1200" dirty="0">
                <a:latin typeface="Arial" pitchFamily="34" charset="0"/>
              </a:rPr>
              <a:t>Medium/large volume vehicle maintenance shops</a:t>
            </a:r>
          </a:p>
          <a:p>
            <a:pPr marL="742950" lvl="1" indent="-285750">
              <a:buSzPct val="90000"/>
              <a:buFont typeface="Wingdings" pitchFamily="2" charset="2"/>
              <a:buChar char="§"/>
            </a:pPr>
            <a:r>
              <a:rPr lang="en-US" sz="1200" dirty="0">
                <a:latin typeface="Arial" pitchFamily="34" charset="0"/>
              </a:rPr>
              <a:t>Grease transfer</a:t>
            </a:r>
          </a:p>
          <a:p>
            <a:pPr marL="742950" lvl="1" indent="-285750">
              <a:buSzPct val="90000"/>
              <a:buFont typeface="Wingdings" pitchFamily="2" charset="2"/>
              <a:buChar char="§"/>
            </a:pPr>
            <a:r>
              <a:rPr lang="en-US" sz="1200" dirty="0">
                <a:latin typeface="Arial" pitchFamily="34" charset="0"/>
              </a:rPr>
              <a:t>In-plant grease supply</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Pumps available</a:t>
            </a:r>
          </a:p>
          <a:p>
            <a:pPr marL="742950" lvl="1" indent="-285750">
              <a:buSzPct val="90000"/>
              <a:buFont typeface="Wingdings" pitchFamily="2" charset="2"/>
              <a:buChar char="§"/>
            </a:pPr>
            <a:r>
              <a:rPr lang="en-US" sz="1200" dirty="0">
                <a:latin typeface="Arial" pitchFamily="34" charset="0"/>
              </a:rPr>
              <a:t>Lion 450 40:1 &amp; 70:1</a:t>
            </a:r>
          </a:p>
          <a:p>
            <a:pPr marL="742950" lvl="1" indent="-285750">
              <a:buSzPct val="90000"/>
              <a:buFont typeface="Wingdings" pitchFamily="2" charset="2"/>
              <a:buChar char="§"/>
            </a:pPr>
            <a:r>
              <a:rPr lang="en-US" sz="1200" dirty="0">
                <a:latin typeface="Arial" pitchFamily="34" charset="0"/>
              </a:rPr>
              <a:t>Lion 600 80:1</a:t>
            </a:r>
          </a:p>
        </p:txBody>
      </p:sp>
      <p:sp>
        <p:nvSpPr>
          <p:cNvPr id="4" name="AutoShape 2" descr="1_1 Pumps CATALOGO BALCRANK_7-20-2017_JAL_Page_1"/>
          <p:cNvSpPr>
            <a:spLocks noChangeAspect="1" noChangeArrowheads="1"/>
          </p:cNvSpPr>
          <p:nvPr/>
        </p:nvSpPr>
        <p:spPr bwMode="auto">
          <a:xfrm>
            <a:off x="1066799" y="2262974"/>
            <a:ext cx="3299625" cy="3299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p:cNvSpPr txBox="1"/>
          <p:nvPr/>
        </p:nvSpPr>
        <p:spPr>
          <a:xfrm>
            <a:off x="197473" y="289620"/>
            <a:ext cx="7391400" cy="415498"/>
          </a:xfrm>
          <a:prstGeom prst="rect">
            <a:avLst/>
          </a:prstGeom>
          <a:noFill/>
        </p:spPr>
        <p:txBody>
          <a:bodyPr wrap="square" rtlCol="0">
            <a:spAutoFit/>
          </a:bodyPr>
          <a:lstStyle/>
          <a:p>
            <a:r>
              <a:rPr lang="en-US" sz="2100" b="1" dirty="0">
                <a:solidFill>
                  <a:schemeClr val="bg1"/>
                </a:solidFill>
              </a:rPr>
              <a:t>Lion Inductor – </a:t>
            </a:r>
            <a:r>
              <a:rPr lang="en-US" sz="2100" dirty="0">
                <a:solidFill>
                  <a:schemeClr val="bg1"/>
                </a:solidFill>
              </a:rPr>
              <a:t>Grease Pumps</a:t>
            </a:r>
          </a:p>
        </p:txBody>
      </p:sp>
      <p:pic>
        <p:nvPicPr>
          <p:cNvPr id="7" name="Picture 6">
            <a:extLst>
              <a:ext uri="{FF2B5EF4-FFF2-40B4-BE49-F238E27FC236}">
                <a16:creationId xmlns:a16="http://schemas.microsoft.com/office/drawing/2014/main" id="{1943562F-4994-4CB9-AD49-6C2B0FA3747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2531" r="-1"/>
          <a:stretch/>
        </p:blipFill>
        <p:spPr>
          <a:xfrm>
            <a:off x="1594884" y="1122714"/>
            <a:ext cx="1805795" cy="3852873"/>
          </a:xfrm>
          <a:prstGeom prst="rect">
            <a:avLst/>
          </a:prstGeom>
        </p:spPr>
      </p:pic>
    </p:spTree>
    <p:extLst>
      <p:ext uri="{BB962C8B-B14F-4D97-AF65-F5344CB8AC3E}">
        <p14:creationId xmlns:p14="http://schemas.microsoft.com/office/powerpoint/2010/main" val="13955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8402" y="1158154"/>
            <a:ext cx="3643423" cy="5078313"/>
          </a:xfrm>
          <a:prstGeom prst="rect">
            <a:avLst/>
          </a:prstGeom>
        </p:spPr>
        <p:txBody>
          <a:bodyPr>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Cold weather environments &amp; higher viscosity grease is used</a:t>
            </a:r>
          </a:p>
          <a:p>
            <a:pPr marL="742950" lvl="1" indent="-285750">
              <a:buSzPct val="90000"/>
              <a:buFont typeface="Wingdings" pitchFamily="2" charset="2"/>
              <a:buChar char="§"/>
            </a:pPr>
            <a:r>
              <a:rPr lang="en-US" sz="1200" dirty="0">
                <a:latin typeface="Arial" pitchFamily="34" charset="0"/>
              </a:rPr>
              <a:t>400 lb. drum applications where highest volume grease is needed</a:t>
            </a:r>
          </a:p>
          <a:p>
            <a:pPr marL="742950" lvl="1" indent="-285750">
              <a:buSzPct val="90000"/>
              <a:buFont typeface="Wingdings" pitchFamily="2" charset="2"/>
              <a:buChar char="§"/>
            </a:pPr>
            <a:r>
              <a:rPr lang="en-US" sz="1200" dirty="0">
                <a:latin typeface="Arial" pitchFamily="34" charset="0"/>
              </a:rPr>
              <a:t>Environments where drum change out safety is a concern</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NLGI # 2 grease</a:t>
            </a:r>
          </a:p>
          <a:p>
            <a:pPr marL="742950" lvl="1" indent="-285750">
              <a:buSzPct val="90000"/>
              <a:buFont typeface="Wingdings" pitchFamily="2" charset="2"/>
              <a:buChar char="§"/>
            </a:pPr>
            <a:r>
              <a:rPr lang="en-US" sz="1200" dirty="0">
                <a:latin typeface="Arial" pitchFamily="34" charset="0"/>
              </a:rPr>
              <a:t>NLGI # 3 grease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Trucks/fleets fifth wheel applications</a:t>
            </a:r>
          </a:p>
          <a:p>
            <a:pPr marL="742950" lvl="1" indent="-285750">
              <a:buSzPct val="90000"/>
              <a:buFont typeface="Wingdings" pitchFamily="2" charset="2"/>
              <a:buChar char="§"/>
            </a:pPr>
            <a:r>
              <a:rPr lang="en-US" sz="1200" dirty="0">
                <a:latin typeface="Arial" pitchFamily="34" charset="0"/>
              </a:rPr>
              <a:t>Mining bulk transfer</a:t>
            </a:r>
          </a:p>
          <a:p>
            <a:pPr marL="742950" lvl="1" indent="-285750">
              <a:buSzPct val="90000"/>
              <a:buFont typeface="Wingdings" pitchFamily="2" charset="2"/>
              <a:buChar char="§"/>
            </a:pPr>
            <a:r>
              <a:rPr lang="en-US" sz="1200" dirty="0">
                <a:latin typeface="Arial" pitchFamily="34" charset="0"/>
              </a:rPr>
              <a:t>Grease transfer</a:t>
            </a:r>
          </a:p>
          <a:p>
            <a:pPr marL="742950" lvl="1" indent="-285750">
              <a:buSzPct val="90000"/>
              <a:buFont typeface="Wingdings" pitchFamily="2" charset="2"/>
              <a:buChar char="§"/>
            </a:pPr>
            <a:r>
              <a:rPr lang="en-US" sz="1200" dirty="0">
                <a:latin typeface="Arial" pitchFamily="34" charset="0"/>
              </a:rPr>
              <a:t>In-plant grease supply &amp; transfer</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Pumps available</a:t>
            </a:r>
          </a:p>
          <a:p>
            <a:pPr marL="742950" lvl="1" indent="-285750">
              <a:buSzPct val="90000"/>
              <a:buFont typeface="Wingdings" pitchFamily="2" charset="2"/>
              <a:buChar char="§"/>
            </a:pPr>
            <a:r>
              <a:rPr lang="en-US" sz="1200" dirty="0">
                <a:latin typeface="Arial" pitchFamily="34" charset="0"/>
              </a:rPr>
              <a:t>Lion 450 40:1 &amp; 70:1</a:t>
            </a:r>
          </a:p>
          <a:p>
            <a:pPr marL="742950" lvl="1" indent="-285750">
              <a:buSzPct val="90000"/>
              <a:buFont typeface="Wingdings" pitchFamily="2" charset="2"/>
              <a:buChar char="§"/>
            </a:pPr>
            <a:r>
              <a:rPr lang="en-US" sz="1200" dirty="0">
                <a:latin typeface="Arial" pitchFamily="34" charset="0"/>
              </a:rPr>
              <a:t>Lion 600 80:1 &amp; 12:1</a:t>
            </a:r>
          </a:p>
        </p:txBody>
      </p:sp>
      <p:sp>
        <p:nvSpPr>
          <p:cNvPr id="4" name="AutoShape 2" descr="1_1 Pumps CATALOGO BALCRANK_7-20-2017_JAL_Page_1"/>
          <p:cNvSpPr>
            <a:spLocks noChangeAspect="1" noChangeArrowheads="1"/>
          </p:cNvSpPr>
          <p:nvPr/>
        </p:nvSpPr>
        <p:spPr bwMode="auto">
          <a:xfrm>
            <a:off x="1066799" y="2262974"/>
            <a:ext cx="3299625" cy="3299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p:cNvSpPr txBox="1"/>
          <p:nvPr/>
        </p:nvSpPr>
        <p:spPr>
          <a:xfrm>
            <a:off x="196405" y="290952"/>
            <a:ext cx="4648200" cy="415498"/>
          </a:xfrm>
          <a:prstGeom prst="rect">
            <a:avLst/>
          </a:prstGeom>
          <a:noFill/>
        </p:spPr>
        <p:txBody>
          <a:bodyPr wrap="square" rtlCol="0">
            <a:spAutoFit/>
          </a:bodyPr>
          <a:lstStyle/>
          <a:p>
            <a:r>
              <a:rPr lang="en-US" sz="2100" b="1" dirty="0">
                <a:solidFill>
                  <a:schemeClr val="bg1"/>
                </a:solidFill>
              </a:rPr>
              <a:t>Lion RAM – </a:t>
            </a:r>
            <a:r>
              <a:rPr lang="en-US" sz="2100" dirty="0">
                <a:solidFill>
                  <a:schemeClr val="bg1"/>
                </a:solidFill>
              </a:rPr>
              <a:t>Grease Pumps</a:t>
            </a:r>
          </a:p>
        </p:txBody>
      </p:sp>
      <p:pic>
        <p:nvPicPr>
          <p:cNvPr id="7" name="Picture 6">
            <a:extLst>
              <a:ext uri="{FF2B5EF4-FFF2-40B4-BE49-F238E27FC236}">
                <a16:creationId xmlns:a16="http://schemas.microsoft.com/office/drawing/2014/main" id="{997EBE8C-D1C2-42A8-81D1-CCC1FEA0F0A1}"/>
              </a:ext>
            </a:extLst>
          </p:cNvPr>
          <p:cNvPicPr>
            <a:picLocks noChangeAspect="1"/>
          </p:cNvPicPr>
          <p:nvPr/>
        </p:nvPicPr>
        <p:blipFill>
          <a:blip r:embed="rId3"/>
          <a:stretch>
            <a:fillRect/>
          </a:stretch>
        </p:blipFill>
        <p:spPr>
          <a:xfrm>
            <a:off x="1066799" y="1210561"/>
            <a:ext cx="2735596" cy="3595355"/>
          </a:xfrm>
          <a:prstGeom prst="rect">
            <a:avLst/>
          </a:prstGeom>
        </p:spPr>
      </p:pic>
    </p:spTree>
    <p:extLst>
      <p:ext uri="{BB962C8B-B14F-4D97-AF65-F5344CB8AC3E}">
        <p14:creationId xmlns:p14="http://schemas.microsoft.com/office/powerpoint/2010/main" val="60086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07711" y="1232516"/>
            <a:ext cx="3712807" cy="1138773"/>
          </a:xfrm>
          <a:prstGeom prst="rect">
            <a:avLst/>
          </a:prstGeom>
        </p:spPr>
        <p:txBody>
          <a:bodyPr wrap="square">
            <a:noAutofit/>
          </a:bodyPr>
          <a:lstStyle/>
          <a:p>
            <a:r>
              <a:rPr lang="en-US" sz="1400" b="1" dirty="0"/>
              <a:t>Grease pumps installation</a:t>
            </a:r>
            <a:r>
              <a:rPr lang="en-US" sz="1400" dirty="0"/>
              <a:t>: </a:t>
            </a:r>
          </a:p>
          <a:p>
            <a:pPr marL="742950" lvl="1" indent="-285750">
              <a:buSzPct val="90000"/>
              <a:buFont typeface="Wingdings" pitchFamily="2" charset="2"/>
              <a:buChar char="§"/>
            </a:pPr>
            <a:r>
              <a:rPr lang="en-US" sz="1400" dirty="0">
                <a:latin typeface="Arial" pitchFamily="34" charset="0"/>
              </a:rPr>
              <a:t>400 lb. </a:t>
            </a:r>
          </a:p>
          <a:p>
            <a:endParaRPr lang="en-US" i="1" dirty="0"/>
          </a:p>
        </p:txBody>
      </p:sp>
      <p:grpSp>
        <p:nvGrpSpPr>
          <p:cNvPr id="23" name="22 Grupo"/>
          <p:cNvGrpSpPr/>
          <p:nvPr/>
        </p:nvGrpSpPr>
        <p:grpSpPr>
          <a:xfrm>
            <a:off x="367534" y="2080650"/>
            <a:ext cx="8032432" cy="3890719"/>
            <a:chOff x="493044" y="1739991"/>
            <a:chExt cx="8032432" cy="3890719"/>
          </a:xfrm>
        </p:grpSpPr>
        <p:sp>
          <p:nvSpPr>
            <p:cNvPr id="18" name="17 CuadroTexto"/>
            <p:cNvSpPr txBox="1"/>
            <p:nvPr/>
          </p:nvSpPr>
          <p:spPr>
            <a:xfrm>
              <a:off x="493044" y="4984379"/>
              <a:ext cx="2590805" cy="646331"/>
            </a:xfrm>
            <a:prstGeom prst="rect">
              <a:avLst/>
            </a:prstGeom>
            <a:noFill/>
          </p:spPr>
          <p:txBody>
            <a:bodyPr wrap="square" rtlCol="0">
              <a:spAutoFit/>
            </a:bodyPr>
            <a:lstStyle/>
            <a:p>
              <a:pPr algn="ctr"/>
              <a:r>
                <a:rPr lang="es-ES" sz="1200" dirty="0"/>
                <a:t>NLGI-0-1 greases</a:t>
              </a:r>
            </a:p>
            <a:p>
              <a:pPr algn="ctr"/>
              <a:r>
                <a:rPr lang="es-ES" sz="1200" dirty="0"/>
                <a:t>Cover + sliding follower plate</a:t>
              </a:r>
            </a:p>
            <a:p>
              <a:pPr algn="ctr"/>
              <a:r>
                <a:rPr lang="es-ES" sz="1200" dirty="0"/>
                <a:t>(120 or 400 lb)</a:t>
              </a:r>
            </a:p>
          </p:txBody>
        </p:sp>
        <p:sp>
          <p:nvSpPr>
            <p:cNvPr id="19" name="18 CuadroTexto"/>
            <p:cNvSpPr txBox="1"/>
            <p:nvPr/>
          </p:nvSpPr>
          <p:spPr>
            <a:xfrm>
              <a:off x="2940429" y="4984374"/>
              <a:ext cx="2832915" cy="646331"/>
            </a:xfrm>
            <a:prstGeom prst="rect">
              <a:avLst/>
            </a:prstGeom>
            <a:noFill/>
          </p:spPr>
          <p:txBody>
            <a:bodyPr wrap="square" rtlCol="0">
              <a:spAutoFit/>
            </a:bodyPr>
            <a:lstStyle/>
            <a:p>
              <a:pPr algn="ctr"/>
              <a:r>
                <a:rPr lang="es-ES" sz="1200" dirty="0"/>
                <a:t>NLGI-2 grease</a:t>
              </a:r>
            </a:p>
            <a:p>
              <a:pPr algn="ctr"/>
              <a:r>
                <a:rPr lang="es-ES" sz="1200" dirty="0"/>
                <a:t>Hoist + attached follower plate</a:t>
              </a:r>
            </a:p>
            <a:p>
              <a:pPr algn="ctr"/>
              <a:r>
                <a:rPr lang="es-ES" sz="1200" dirty="0"/>
                <a:t>(400 lb)</a:t>
              </a:r>
            </a:p>
          </p:txBody>
        </p:sp>
        <p:sp>
          <p:nvSpPr>
            <p:cNvPr id="21" name="20 CuadroTexto"/>
            <p:cNvSpPr txBox="1"/>
            <p:nvPr/>
          </p:nvSpPr>
          <p:spPr>
            <a:xfrm>
              <a:off x="5818244" y="4984369"/>
              <a:ext cx="2590805" cy="646331"/>
            </a:xfrm>
            <a:prstGeom prst="rect">
              <a:avLst/>
            </a:prstGeom>
            <a:noFill/>
          </p:spPr>
          <p:txBody>
            <a:bodyPr wrap="square" rtlCol="0">
              <a:spAutoFit/>
            </a:bodyPr>
            <a:lstStyle/>
            <a:p>
              <a:pPr algn="ctr"/>
              <a:r>
                <a:rPr lang="es-ES" sz="1200" dirty="0"/>
                <a:t>NLGI-3 grease</a:t>
              </a:r>
            </a:p>
            <a:p>
              <a:pPr algn="ctr"/>
              <a:r>
                <a:rPr lang="es-ES" sz="1200" dirty="0"/>
                <a:t>RAM + attached follower plate</a:t>
              </a:r>
            </a:p>
            <a:p>
              <a:pPr algn="ctr"/>
              <a:r>
                <a:rPr lang="es-ES" sz="1200" dirty="0"/>
                <a:t>(400 lb)</a:t>
              </a:r>
            </a:p>
          </p:txBody>
        </p:sp>
        <p:grpSp>
          <p:nvGrpSpPr>
            <p:cNvPr id="22" name="21 Grupo"/>
            <p:cNvGrpSpPr/>
            <p:nvPr/>
          </p:nvGrpSpPr>
          <p:grpSpPr>
            <a:xfrm>
              <a:off x="1120588" y="1739991"/>
              <a:ext cx="7404888" cy="3252609"/>
              <a:chOff x="1120588" y="1739991"/>
              <a:chExt cx="7404888" cy="3252609"/>
            </a:xfrm>
          </p:grpSpPr>
          <p:pic>
            <p:nvPicPr>
              <p:cNvPr id="13" name="12 Imagen" descr="Montaje grasa bidón.jpg"/>
              <p:cNvPicPr>
                <a:picLocks noChangeAspect="1"/>
              </p:cNvPicPr>
              <p:nvPr/>
            </p:nvPicPr>
            <p:blipFill>
              <a:blip r:embed="rId3" cstate="print">
                <a:clrChange>
                  <a:clrFrom>
                    <a:srgbClr val="FFFFFF"/>
                  </a:clrFrom>
                  <a:clrTo>
                    <a:srgbClr val="FFFFFF">
                      <a:alpha val="0"/>
                    </a:srgbClr>
                  </a:clrTo>
                </a:clrChange>
              </a:blip>
              <a:srcRect r="72849"/>
              <a:stretch>
                <a:fillRect/>
              </a:stretch>
            </p:blipFill>
            <p:spPr>
              <a:xfrm>
                <a:off x="1120588" y="2104044"/>
                <a:ext cx="1299882" cy="2880000"/>
              </a:xfrm>
              <a:prstGeom prst="rect">
                <a:avLst/>
              </a:prstGeom>
            </p:spPr>
          </p:pic>
          <p:pic>
            <p:nvPicPr>
              <p:cNvPr id="17" name="16 Imagen" descr="Montaje grasa hoist.jpg"/>
              <p:cNvPicPr>
                <a:picLocks noChangeAspect="1"/>
              </p:cNvPicPr>
              <p:nvPr/>
            </p:nvPicPr>
            <p:blipFill>
              <a:blip r:embed="rId4" cstate="print">
                <a:clrChange>
                  <a:clrFrom>
                    <a:srgbClr val="FFFFFF"/>
                  </a:clrFrom>
                  <a:clrTo>
                    <a:srgbClr val="FFFFFF">
                      <a:alpha val="0"/>
                    </a:srgbClr>
                  </a:clrTo>
                </a:clrChange>
              </a:blip>
              <a:srcRect r="54139"/>
              <a:stretch>
                <a:fillRect/>
              </a:stretch>
            </p:blipFill>
            <p:spPr>
              <a:xfrm>
                <a:off x="3218404" y="1752600"/>
                <a:ext cx="2228850" cy="3240000"/>
              </a:xfrm>
              <a:prstGeom prst="rect">
                <a:avLst/>
              </a:prstGeom>
            </p:spPr>
          </p:pic>
          <p:pic>
            <p:nvPicPr>
              <p:cNvPr id="20" name="19 Imagen" descr="Montaje grasa RAM.jpg"/>
              <p:cNvPicPr>
                <a:picLocks noChangeAspect="1"/>
              </p:cNvPicPr>
              <p:nvPr/>
            </p:nvPicPr>
            <p:blipFill>
              <a:blip r:embed="rId5" cstate="print">
                <a:clrChange>
                  <a:clrFrom>
                    <a:srgbClr val="FFFFFF"/>
                  </a:clrFrom>
                  <a:clrTo>
                    <a:srgbClr val="FFFFFF">
                      <a:alpha val="0"/>
                    </a:srgbClr>
                  </a:clrTo>
                </a:clrChange>
              </a:blip>
              <a:srcRect r="51176"/>
              <a:stretch>
                <a:fillRect/>
              </a:stretch>
            </p:blipFill>
            <p:spPr>
              <a:xfrm>
                <a:off x="6015359" y="1739991"/>
                <a:ext cx="2510117" cy="3240000"/>
              </a:xfrm>
              <a:prstGeom prst="rect">
                <a:avLst/>
              </a:prstGeom>
            </p:spPr>
          </p:pic>
        </p:grpSp>
      </p:grpSp>
      <p:sp>
        <p:nvSpPr>
          <p:cNvPr id="14" name="TextBox 13"/>
          <p:cNvSpPr txBox="1"/>
          <p:nvPr/>
        </p:nvSpPr>
        <p:spPr>
          <a:xfrm>
            <a:off x="196405" y="290952"/>
            <a:ext cx="8458200" cy="415498"/>
          </a:xfrm>
          <a:prstGeom prst="rect">
            <a:avLst/>
          </a:prstGeom>
          <a:noFill/>
        </p:spPr>
        <p:txBody>
          <a:bodyPr wrap="square" rtlCol="0">
            <a:spAutoFit/>
          </a:bodyPr>
          <a:lstStyle/>
          <a:p>
            <a:r>
              <a:rPr lang="en-US" sz="2100" b="1" dirty="0">
                <a:solidFill>
                  <a:schemeClr val="bg1"/>
                </a:solidFill>
              </a:rPr>
              <a:t>Lion Grease Pumps – </a:t>
            </a:r>
            <a:r>
              <a:rPr lang="en-US" sz="2100" dirty="0">
                <a:solidFill>
                  <a:schemeClr val="bg1"/>
                </a:solidFill>
              </a:rPr>
              <a:t>Installation</a:t>
            </a:r>
          </a:p>
        </p:txBody>
      </p:sp>
      <p:sp>
        <p:nvSpPr>
          <p:cNvPr id="2" name="Rectangle 1">
            <a:extLst>
              <a:ext uri="{FF2B5EF4-FFF2-40B4-BE49-F238E27FC236}">
                <a16:creationId xmlns:a16="http://schemas.microsoft.com/office/drawing/2014/main" id="{3491C80C-C6DB-4CAA-A238-FD17B47970DB}"/>
              </a:ext>
            </a:extLst>
          </p:cNvPr>
          <p:cNvSpPr/>
          <p:nvPr/>
        </p:nvSpPr>
        <p:spPr>
          <a:xfrm>
            <a:off x="479042" y="5936599"/>
            <a:ext cx="2348760" cy="369332"/>
          </a:xfrm>
          <a:prstGeom prst="rect">
            <a:avLst/>
          </a:prstGeom>
        </p:spPr>
        <p:txBody>
          <a:bodyPr wrap="square">
            <a:spAutoFit/>
          </a:bodyPr>
          <a:lstStyle/>
          <a:p>
            <a:pPr algn="ctr"/>
            <a:r>
              <a:rPr lang="en-US" sz="900" i="1" dirty="0"/>
              <a:t>Can also be used with NLGI-2 grease </a:t>
            </a:r>
          </a:p>
          <a:p>
            <a:pPr algn="ctr"/>
            <a:r>
              <a:rPr lang="en-US" sz="900" i="1" dirty="0"/>
              <a:t>If using the correct follower plate</a:t>
            </a:r>
          </a:p>
        </p:txBody>
      </p:sp>
    </p:spTree>
    <p:extLst>
      <p:ext uri="{BB962C8B-B14F-4D97-AF65-F5344CB8AC3E}">
        <p14:creationId xmlns:p14="http://schemas.microsoft.com/office/powerpoint/2010/main" val="147745941"/>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13882" y="1228058"/>
            <a:ext cx="3712807" cy="1138773"/>
          </a:xfrm>
          <a:prstGeom prst="rect">
            <a:avLst/>
          </a:prstGeom>
        </p:spPr>
        <p:txBody>
          <a:bodyPr wrap="square">
            <a:noAutofit/>
          </a:bodyPr>
          <a:lstStyle/>
          <a:p>
            <a:r>
              <a:rPr lang="en-US" sz="1400" b="1" dirty="0"/>
              <a:t>Grease pumps installation: </a:t>
            </a:r>
            <a:endParaRPr lang="en-US" sz="1600" i="1" dirty="0"/>
          </a:p>
          <a:p>
            <a:pPr marL="742950" lvl="1" indent="-285750">
              <a:buSzPct val="90000"/>
              <a:buFont typeface="Wingdings" pitchFamily="2" charset="2"/>
              <a:buChar char="§"/>
            </a:pPr>
            <a:r>
              <a:rPr lang="en-US" sz="1400" dirty="0">
                <a:latin typeface="Arial" pitchFamily="34" charset="0"/>
              </a:rPr>
              <a:t>Container mount via cam-lock</a:t>
            </a:r>
          </a:p>
          <a:p>
            <a:endParaRPr lang="en-US" i="1" dirty="0"/>
          </a:p>
        </p:txBody>
      </p:sp>
      <p:grpSp>
        <p:nvGrpSpPr>
          <p:cNvPr id="23" name="22 Grupo"/>
          <p:cNvGrpSpPr/>
          <p:nvPr/>
        </p:nvGrpSpPr>
        <p:grpSpPr>
          <a:xfrm>
            <a:off x="242045" y="2456843"/>
            <a:ext cx="8669044" cy="3329860"/>
            <a:chOff x="242045" y="2456843"/>
            <a:chExt cx="8669044" cy="3329860"/>
          </a:xfrm>
        </p:grpSpPr>
        <p:sp>
          <p:nvSpPr>
            <p:cNvPr id="18" name="17 CuadroTexto"/>
            <p:cNvSpPr txBox="1"/>
            <p:nvPr/>
          </p:nvSpPr>
          <p:spPr>
            <a:xfrm>
              <a:off x="645449" y="5325038"/>
              <a:ext cx="2590805" cy="461665"/>
            </a:xfrm>
            <a:prstGeom prst="rect">
              <a:avLst/>
            </a:prstGeom>
            <a:noFill/>
          </p:spPr>
          <p:txBody>
            <a:bodyPr wrap="square" rtlCol="0">
              <a:spAutoFit/>
            </a:bodyPr>
            <a:lstStyle/>
            <a:p>
              <a:pPr algn="ctr"/>
              <a:r>
                <a:rPr lang="es-ES" sz="1200" dirty="0"/>
                <a:t>Incline </a:t>
              </a:r>
              <a:r>
                <a:rPr lang="es-ES" sz="1200" dirty="0" err="1"/>
                <a:t>mount</a:t>
              </a:r>
              <a:endParaRPr lang="es-ES" sz="1200" dirty="0"/>
            </a:p>
            <a:p>
              <a:pPr algn="ctr"/>
              <a:r>
                <a:rPr lang="es-ES" sz="1200" dirty="0"/>
                <a:t>Long </a:t>
              </a:r>
              <a:r>
                <a:rPr lang="es-ES" sz="1200" dirty="0" err="1"/>
                <a:t>pumps</a:t>
              </a:r>
              <a:endParaRPr lang="es-ES" sz="1200" dirty="0"/>
            </a:p>
          </p:txBody>
        </p:sp>
        <p:sp>
          <p:nvSpPr>
            <p:cNvPr id="19" name="18 CuadroTexto"/>
            <p:cNvSpPr txBox="1"/>
            <p:nvPr/>
          </p:nvSpPr>
          <p:spPr>
            <a:xfrm>
              <a:off x="3720439" y="5325033"/>
              <a:ext cx="2590805" cy="461665"/>
            </a:xfrm>
            <a:prstGeom prst="rect">
              <a:avLst/>
            </a:prstGeom>
            <a:noFill/>
          </p:spPr>
          <p:txBody>
            <a:bodyPr wrap="square" rtlCol="0">
              <a:spAutoFit/>
            </a:bodyPr>
            <a:lstStyle/>
            <a:p>
              <a:pPr algn="ctr"/>
              <a:r>
                <a:rPr lang="es-ES" sz="1200" dirty="0"/>
                <a:t>Horizontal </a:t>
              </a:r>
              <a:r>
                <a:rPr lang="es-ES" sz="1200" dirty="0" err="1"/>
                <a:t>mount</a:t>
              </a:r>
              <a:endParaRPr lang="es-ES" sz="1200" dirty="0"/>
            </a:p>
            <a:p>
              <a:pPr algn="ctr"/>
              <a:r>
                <a:rPr lang="es-ES" sz="1200" dirty="0"/>
                <a:t>Short </a:t>
              </a:r>
              <a:r>
                <a:rPr lang="es-ES" sz="1200" dirty="0" err="1"/>
                <a:t>pumps</a:t>
              </a:r>
              <a:endParaRPr lang="es-ES" sz="1200" dirty="0"/>
            </a:p>
          </p:txBody>
        </p:sp>
        <p:sp>
          <p:nvSpPr>
            <p:cNvPr id="21" name="20 CuadroTexto"/>
            <p:cNvSpPr txBox="1"/>
            <p:nvPr/>
          </p:nvSpPr>
          <p:spPr>
            <a:xfrm>
              <a:off x="6320284" y="5325028"/>
              <a:ext cx="2590805" cy="461665"/>
            </a:xfrm>
            <a:prstGeom prst="rect">
              <a:avLst/>
            </a:prstGeom>
            <a:noFill/>
          </p:spPr>
          <p:txBody>
            <a:bodyPr wrap="square" rtlCol="0">
              <a:spAutoFit/>
            </a:bodyPr>
            <a:lstStyle/>
            <a:p>
              <a:pPr algn="ctr"/>
              <a:r>
                <a:rPr lang="es-ES" sz="1200" dirty="0"/>
                <a:t>Vertical </a:t>
              </a:r>
              <a:r>
                <a:rPr lang="es-ES" sz="1200" dirty="0" err="1"/>
                <a:t>mount</a:t>
              </a:r>
              <a:endParaRPr lang="es-ES" sz="1200" dirty="0"/>
            </a:p>
            <a:p>
              <a:pPr algn="ctr"/>
              <a:r>
                <a:rPr lang="es-ES" sz="1200" dirty="0"/>
                <a:t>Short </a:t>
              </a:r>
              <a:r>
                <a:rPr lang="es-ES" sz="1200" dirty="0" err="1"/>
                <a:t>pumps</a:t>
              </a:r>
              <a:endParaRPr lang="es-ES" sz="1200" dirty="0"/>
            </a:p>
          </p:txBody>
        </p:sp>
        <p:grpSp>
          <p:nvGrpSpPr>
            <p:cNvPr id="22" name="21 Grupo"/>
            <p:cNvGrpSpPr/>
            <p:nvPr/>
          </p:nvGrpSpPr>
          <p:grpSpPr>
            <a:xfrm>
              <a:off x="242045" y="2456843"/>
              <a:ext cx="8453753" cy="2930944"/>
              <a:chOff x="242045" y="2456843"/>
              <a:chExt cx="8453753" cy="2930944"/>
            </a:xfrm>
          </p:grpSpPr>
          <p:pic>
            <p:nvPicPr>
              <p:cNvPr id="14" name="13 Imagen" descr="Montaje camlock inclinado.jpg"/>
              <p:cNvPicPr>
                <a:picLocks noChangeAspect="1"/>
              </p:cNvPicPr>
              <p:nvPr/>
            </p:nvPicPr>
            <p:blipFill>
              <a:blip r:embed="rId3" cstate="print"/>
              <a:srcRect r="41818"/>
              <a:stretch>
                <a:fillRect/>
              </a:stretch>
            </p:blipFill>
            <p:spPr>
              <a:xfrm>
                <a:off x="242045" y="2481965"/>
                <a:ext cx="2465293" cy="2880000"/>
              </a:xfrm>
              <a:prstGeom prst="rect">
                <a:avLst/>
              </a:prstGeom>
            </p:spPr>
          </p:pic>
          <p:pic>
            <p:nvPicPr>
              <p:cNvPr id="15" name="14 Imagen" descr="Montaje camlock horizontal.jpg"/>
              <p:cNvPicPr>
                <a:picLocks noChangeAspect="1"/>
              </p:cNvPicPr>
              <p:nvPr/>
            </p:nvPicPr>
            <p:blipFill>
              <a:blip r:embed="rId4" cstate="print">
                <a:clrChange>
                  <a:clrFrom>
                    <a:srgbClr val="FFFFFF"/>
                  </a:clrFrom>
                  <a:clrTo>
                    <a:srgbClr val="FFFFFF">
                      <a:alpha val="0"/>
                    </a:srgbClr>
                  </a:clrTo>
                </a:clrChange>
              </a:blip>
              <a:srcRect r="36625"/>
              <a:stretch>
                <a:fillRect/>
              </a:stretch>
            </p:blipFill>
            <p:spPr>
              <a:xfrm>
                <a:off x="3083917" y="2456843"/>
                <a:ext cx="2734235" cy="2880000"/>
              </a:xfrm>
              <a:prstGeom prst="rect">
                <a:avLst/>
              </a:prstGeom>
            </p:spPr>
          </p:pic>
          <p:pic>
            <p:nvPicPr>
              <p:cNvPr id="16" name="15 Imagen" descr="Montaje camlock vertical.jpg"/>
              <p:cNvPicPr>
                <a:picLocks noChangeAspect="1"/>
              </p:cNvPicPr>
              <p:nvPr/>
            </p:nvPicPr>
            <p:blipFill>
              <a:blip r:embed="rId5" cstate="print">
                <a:clrChange>
                  <a:clrFrom>
                    <a:srgbClr val="FFFFFF"/>
                  </a:clrFrom>
                  <a:clrTo>
                    <a:srgbClr val="FFFFFF">
                      <a:alpha val="0"/>
                    </a:srgbClr>
                  </a:clrTo>
                </a:clrChange>
              </a:blip>
              <a:srcRect r="57278" b="23310"/>
              <a:stretch>
                <a:fillRect/>
              </a:stretch>
            </p:blipFill>
            <p:spPr>
              <a:xfrm>
                <a:off x="6508410" y="3179108"/>
                <a:ext cx="2187388" cy="2208679"/>
              </a:xfrm>
              <a:prstGeom prst="rect">
                <a:avLst/>
              </a:prstGeom>
            </p:spPr>
          </p:pic>
        </p:grpSp>
      </p:grpSp>
      <p:sp>
        <p:nvSpPr>
          <p:cNvPr id="13" name="TextBox 12"/>
          <p:cNvSpPr txBox="1"/>
          <p:nvPr/>
        </p:nvSpPr>
        <p:spPr>
          <a:xfrm>
            <a:off x="196403" y="290952"/>
            <a:ext cx="8458200" cy="415498"/>
          </a:xfrm>
          <a:prstGeom prst="rect">
            <a:avLst/>
          </a:prstGeom>
          <a:noFill/>
        </p:spPr>
        <p:txBody>
          <a:bodyPr wrap="square" rtlCol="0">
            <a:spAutoFit/>
          </a:bodyPr>
          <a:lstStyle/>
          <a:p>
            <a:r>
              <a:rPr lang="en-US" sz="2100" b="1" dirty="0">
                <a:solidFill>
                  <a:schemeClr val="bg1"/>
                </a:solidFill>
              </a:rPr>
              <a:t>Lion Grease Pumps – </a:t>
            </a:r>
            <a:r>
              <a:rPr lang="en-US" sz="2100" dirty="0">
                <a:solidFill>
                  <a:schemeClr val="bg1"/>
                </a:solidFill>
              </a:rPr>
              <a:t>In-Plant Installation</a:t>
            </a:r>
          </a:p>
        </p:txBody>
      </p:sp>
    </p:spTree>
    <p:extLst>
      <p:ext uri="{BB962C8B-B14F-4D97-AF65-F5344CB8AC3E}">
        <p14:creationId xmlns:p14="http://schemas.microsoft.com/office/powerpoint/2010/main" val="6262059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2" descr="\\Wv2k003\marketing\Graphics &amp; Marketing 2011\Products Flyers &amp; Catalog\Publications - Graphics\Flyers &amp; Brochures\F5268 Tiger\archive\Tiger 2008\1130-019 pump assemb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646" y="1118937"/>
            <a:ext cx="1371600" cy="46201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cxnSpLocks/>
          </p:cNvCxnSpPr>
          <p:nvPr/>
        </p:nvCxnSpPr>
        <p:spPr>
          <a:xfrm flipH="1">
            <a:off x="2266682" y="3039414"/>
            <a:ext cx="2686318" cy="1732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953000" y="3124200"/>
            <a:ext cx="685800" cy="405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3"/>
          </p:nvPr>
        </p:nvSpPr>
        <p:spPr>
          <a:xfrm>
            <a:off x="4900417" y="1151132"/>
            <a:ext cx="3850777" cy="2496355"/>
          </a:xfrm>
        </p:spPr>
        <p:txBody>
          <a:bodyPr>
            <a:noAutofit/>
          </a:bodyPr>
          <a:lstStyle/>
          <a:p>
            <a:pPr>
              <a:buClrTx/>
            </a:pPr>
            <a:r>
              <a:rPr lang="en-US" sz="1400" dirty="0"/>
              <a:t>A piston pump loads 100% of its volume on the upstroke.</a:t>
            </a:r>
          </a:p>
          <a:p>
            <a:pPr>
              <a:buClrTx/>
            </a:pPr>
            <a:endParaRPr lang="en-US" sz="1400" dirty="0"/>
          </a:p>
          <a:p>
            <a:pPr>
              <a:buClrTx/>
            </a:pPr>
            <a:r>
              <a:rPr lang="en-US" sz="1400" dirty="0"/>
              <a:t>At the same time the pump is dispensing 50% of its volume on the upstroke which is </a:t>
            </a:r>
            <a:r>
              <a:rPr lang="en-US" sz="1400" i="1" u="sng" dirty="0"/>
              <a:t>pushed</a:t>
            </a:r>
            <a:r>
              <a:rPr lang="en-US" sz="1400" dirty="0"/>
              <a:t> out by the piston packages.</a:t>
            </a:r>
          </a:p>
          <a:p>
            <a:pPr>
              <a:buClrTx/>
            </a:pPr>
            <a:endParaRPr lang="en-US" sz="1400" dirty="0"/>
          </a:p>
          <a:p>
            <a:pPr>
              <a:buClrTx/>
            </a:pPr>
            <a:r>
              <a:rPr lang="en-US" sz="1400" dirty="0"/>
              <a:t>The remaining 50% of the volume is </a:t>
            </a:r>
            <a:r>
              <a:rPr lang="en-US" sz="1400" i="1" u="sng" dirty="0"/>
              <a:t>displaced</a:t>
            </a:r>
            <a:r>
              <a:rPr lang="en-US" sz="1400" dirty="0"/>
              <a:t> on the down stroke by the pump rod.</a:t>
            </a:r>
          </a:p>
          <a:p>
            <a:pPr marL="0" indent="0">
              <a:buNone/>
            </a:pPr>
            <a:endParaRPr lang="en-US" sz="2000" dirty="0"/>
          </a:p>
          <a:p>
            <a:pPr marL="0" indent="0">
              <a:buNone/>
            </a:pPr>
            <a:r>
              <a:rPr lang="en-US" sz="1400" b="1" dirty="0"/>
              <a:t>This is called a double ball/acting positive     displacement piston pump</a:t>
            </a:r>
          </a:p>
          <a:p>
            <a:endParaRPr lang="en-US" dirty="0"/>
          </a:p>
        </p:txBody>
      </p:sp>
      <p:sp>
        <p:nvSpPr>
          <p:cNvPr id="3" name="Text Placeholder 2"/>
          <p:cNvSpPr>
            <a:spLocks noGrp="1"/>
          </p:cNvSpPr>
          <p:nvPr>
            <p:ph type="body" sz="quarter" idx="14"/>
          </p:nvPr>
        </p:nvSpPr>
        <p:spPr>
          <a:xfrm>
            <a:off x="197474" y="0"/>
            <a:ext cx="8839200" cy="990600"/>
          </a:xfrm>
        </p:spPr>
        <p:txBody>
          <a:bodyPr>
            <a:normAutofit/>
          </a:bodyPr>
          <a:lstStyle/>
          <a:p>
            <a:r>
              <a:rPr lang="en-US" sz="2100" dirty="0">
                <a:solidFill>
                  <a:schemeClr val="bg1"/>
                </a:solidFill>
              </a:rPr>
              <a:t>Pump 101 Basics – </a:t>
            </a:r>
            <a:r>
              <a:rPr lang="en-US" sz="2100" b="0" dirty="0">
                <a:solidFill>
                  <a:schemeClr val="bg1"/>
                </a:solidFill>
              </a:rPr>
              <a:t>How A Piston Pump Works</a:t>
            </a:r>
          </a:p>
        </p:txBody>
      </p:sp>
      <p:cxnSp>
        <p:nvCxnSpPr>
          <p:cNvPr id="7" name="Straight Arrow Connector 6"/>
          <p:cNvCxnSpPr>
            <a:cxnSpLocks/>
          </p:cNvCxnSpPr>
          <p:nvPr/>
        </p:nvCxnSpPr>
        <p:spPr>
          <a:xfrm flipH="1">
            <a:off x="2079938" y="2099256"/>
            <a:ext cx="2873062" cy="2131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33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500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913" y="286551"/>
            <a:ext cx="5055423" cy="415498"/>
          </a:xfrm>
          <a:prstGeom prst="rect">
            <a:avLst/>
          </a:prstGeom>
        </p:spPr>
        <p:txBody>
          <a:bodyPr wrap="none">
            <a:spAutoFit/>
          </a:bodyPr>
          <a:lstStyle/>
          <a:p>
            <a:r>
              <a:rPr lang="en-US" sz="2100" b="1" dirty="0">
                <a:solidFill>
                  <a:schemeClr val="bg1"/>
                </a:solidFill>
              </a:rPr>
              <a:t>Typical Grease System – </a:t>
            </a:r>
            <a:r>
              <a:rPr lang="en-US" sz="2100" dirty="0">
                <a:solidFill>
                  <a:schemeClr val="bg1"/>
                </a:solidFill>
              </a:rPr>
              <a:t>Components</a:t>
            </a:r>
          </a:p>
        </p:txBody>
      </p:sp>
      <p:pic>
        <p:nvPicPr>
          <p:cNvPr id="6" name="Picture 5">
            <a:extLst>
              <a:ext uri="{FF2B5EF4-FFF2-40B4-BE49-F238E27FC236}">
                <a16:creationId xmlns:a16="http://schemas.microsoft.com/office/drawing/2014/main" id="{676C48FE-1AF1-4235-8801-0199D1FB99EF}"/>
              </a:ext>
            </a:extLst>
          </p:cNvPr>
          <p:cNvPicPr>
            <a:picLocks noChangeAspect="1"/>
          </p:cNvPicPr>
          <p:nvPr/>
        </p:nvPicPr>
        <p:blipFill>
          <a:blip r:embed="rId3"/>
          <a:stretch>
            <a:fillRect/>
          </a:stretch>
        </p:blipFill>
        <p:spPr>
          <a:xfrm>
            <a:off x="1664768" y="1338999"/>
            <a:ext cx="5606291" cy="5170602"/>
          </a:xfrm>
          <a:prstGeom prst="rect">
            <a:avLst/>
          </a:prstGeom>
        </p:spPr>
      </p:pic>
    </p:spTree>
    <p:extLst>
      <p:ext uri="{BB962C8B-B14F-4D97-AF65-F5344CB8AC3E}">
        <p14:creationId xmlns:p14="http://schemas.microsoft.com/office/powerpoint/2010/main" val="2617251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514EB-511D-BE4B-BDBD-D9C11F5505B2}"/>
              </a:ext>
            </a:extLst>
          </p:cNvPr>
          <p:cNvSpPr>
            <a:spLocks noGrp="1"/>
          </p:cNvSpPr>
          <p:nvPr>
            <p:ph type="ctrTitle"/>
          </p:nvPr>
        </p:nvSpPr>
        <p:spPr>
          <a:xfrm>
            <a:off x="5307419" y="3617912"/>
            <a:ext cx="2702442" cy="1052254"/>
          </a:xfrm>
        </p:spPr>
        <p:txBody>
          <a:bodyPr>
            <a:noAutofit/>
          </a:bodyPr>
          <a:lstStyle/>
          <a:p>
            <a:pPr algn="l"/>
            <a:r>
              <a:rPr lang="en-US" sz="2100" dirty="0"/>
              <a:t>Pumping Solutions</a:t>
            </a:r>
            <a:br>
              <a:rPr lang="en-US" sz="2100" dirty="0"/>
            </a:br>
            <a:r>
              <a:rPr lang="en-US" sz="2100" dirty="0"/>
              <a:t>AODD Pumps</a:t>
            </a:r>
            <a:br>
              <a:rPr lang="en-US" sz="2100" dirty="0"/>
            </a:br>
            <a:endParaRPr lang="en-US" sz="2100" dirty="0"/>
          </a:p>
        </p:txBody>
      </p:sp>
      <p:sp>
        <p:nvSpPr>
          <p:cNvPr id="5" name="Subtitle 4">
            <a:extLst>
              <a:ext uri="{FF2B5EF4-FFF2-40B4-BE49-F238E27FC236}">
                <a16:creationId xmlns:a16="http://schemas.microsoft.com/office/drawing/2014/main" id="{11EC61BF-035F-704E-ACF8-7596B1F69703}"/>
              </a:ext>
            </a:extLst>
          </p:cNvPr>
          <p:cNvSpPr>
            <a:spLocks noGrp="1"/>
          </p:cNvSpPr>
          <p:nvPr>
            <p:ph type="subTitle" idx="1"/>
          </p:nvPr>
        </p:nvSpPr>
        <p:spPr>
          <a:xfrm>
            <a:off x="5318055" y="4460362"/>
            <a:ext cx="2179674" cy="515679"/>
          </a:xfrm>
        </p:spPr>
        <p:txBody>
          <a:bodyPr>
            <a:noAutofit/>
          </a:bodyPr>
          <a:lstStyle/>
          <a:p>
            <a:pPr algn="l"/>
            <a:r>
              <a:rPr lang="en-US" sz="1200" dirty="0"/>
              <a:t>Pump sizes &amp; Applications</a:t>
            </a:r>
          </a:p>
        </p:txBody>
      </p:sp>
    </p:spTree>
    <p:extLst>
      <p:ext uri="{BB962C8B-B14F-4D97-AF65-F5344CB8AC3E}">
        <p14:creationId xmlns:p14="http://schemas.microsoft.com/office/powerpoint/2010/main" val="321673414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894522" y="1231603"/>
            <a:ext cx="4419600" cy="2794591"/>
          </a:xfrm>
        </p:spPr>
        <p:txBody>
          <a:bodyPr>
            <a:noAutofit/>
          </a:bodyPr>
          <a:lstStyle/>
          <a:p>
            <a:pPr>
              <a:buClrTx/>
            </a:pPr>
            <a:r>
              <a:rPr lang="en-US" sz="1400" dirty="0"/>
              <a:t>Range from ½” to 2”</a:t>
            </a:r>
          </a:p>
          <a:p>
            <a:pPr>
              <a:buClrTx/>
            </a:pPr>
            <a:r>
              <a:rPr lang="en-US" sz="1400" dirty="0"/>
              <a:t>10 GPM to 70 GPM</a:t>
            </a:r>
          </a:p>
          <a:p>
            <a:pPr>
              <a:buClrTx/>
            </a:pPr>
            <a:r>
              <a:rPr lang="en-US" sz="1400" dirty="0"/>
              <a:t>All 1:1 ratio</a:t>
            </a:r>
          </a:p>
          <a:p>
            <a:pPr>
              <a:buClrTx/>
            </a:pPr>
            <a:r>
              <a:rPr lang="en-US" sz="1400" dirty="0"/>
              <a:t>Aluminum and Polypropylene construction</a:t>
            </a:r>
          </a:p>
          <a:p>
            <a:pPr>
              <a:buClrTx/>
            </a:pPr>
            <a:r>
              <a:rPr lang="en-US" sz="1400" dirty="0"/>
              <a:t>Applications	</a:t>
            </a:r>
          </a:p>
          <a:p>
            <a:pPr lvl="1">
              <a:buClrTx/>
            </a:pPr>
            <a:r>
              <a:rPr lang="en-US" sz="1400" dirty="0"/>
              <a:t>Used oil evacuation</a:t>
            </a:r>
          </a:p>
          <a:p>
            <a:pPr lvl="1">
              <a:buClrTx/>
            </a:pPr>
            <a:r>
              <a:rPr lang="en-US" sz="1400" dirty="0"/>
              <a:t>High volume short distance bulk fill</a:t>
            </a:r>
          </a:p>
          <a:p>
            <a:pPr lvl="1">
              <a:buClrTx/>
            </a:pPr>
            <a:r>
              <a:rPr lang="en-US" sz="1400" dirty="0"/>
              <a:t>Windshield wash </a:t>
            </a:r>
          </a:p>
          <a:p>
            <a:pPr lvl="1">
              <a:buClrTx/>
            </a:pPr>
            <a:r>
              <a:rPr lang="en-US" sz="1400" dirty="0"/>
              <a:t>Anti-freeze</a:t>
            </a:r>
          </a:p>
          <a:p>
            <a:pPr lvl="1">
              <a:buClrTx/>
            </a:pPr>
            <a:r>
              <a:rPr lang="en-US" sz="1400" dirty="0"/>
              <a:t>Mobile lube</a:t>
            </a:r>
          </a:p>
        </p:txBody>
      </p:sp>
      <p:sp>
        <p:nvSpPr>
          <p:cNvPr id="6" name="Text Placeholder 5"/>
          <p:cNvSpPr>
            <a:spLocks noGrp="1"/>
          </p:cNvSpPr>
          <p:nvPr>
            <p:ph type="body" sz="quarter" idx="14"/>
          </p:nvPr>
        </p:nvSpPr>
        <p:spPr>
          <a:xfrm>
            <a:off x="216790" y="0"/>
            <a:ext cx="8839200" cy="990600"/>
          </a:xfrm>
        </p:spPr>
        <p:txBody>
          <a:bodyPr>
            <a:normAutofit/>
          </a:bodyPr>
          <a:lstStyle/>
          <a:p>
            <a:r>
              <a:rPr lang="en-US" sz="2100" dirty="0"/>
              <a:t>Air Operated Double Diaphragm Pumps</a:t>
            </a:r>
          </a:p>
        </p:txBody>
      </p:sp>
      <p:pic>
        <p:nvPicPr>
          <p:cNvPr id="9" name="Picture 8">
            <a:extLst>
              <a:ext uri="{FF2B5EF4-FFF2-40B4-BE49-F238E27FC236}">
                <a16:creationId xmlns:a16="http://schemas.microsoft.com/office/drawing/2014/main" id="{7453F3C1-C5BF-4C35-ACC0-477EB5740737}"/>
              </a:ext>
            </a:extLst>
          </p:cNvPr>
          <p:cNvPicPr>
            <a:picLocks noChangeAspect="1"/>
          </p:cNvPicPr>
          <p:nvPr/>
        </p:nvPicPr>
        <p:blipFill rotWithShape="1">
          <a:blip r:embed="rId3"/>
          <a:srcRect l="11278" b="3264"/>
          <a:stretch/>
        </p:blipFill>
        <p:spPr>
          <a:xfrm>
            <a:off x="2976552" y="2743200"/>
            <a:ext cx="1097342" cy="1273335"/>
          </a:xfrm>
          <a:prstGeom prst="rect">
            <a:avLst/>
          </a:prstGeom>
        </p:spPr>
      </p:pic>
      <p:pic>
        <p:nvPicPr>
          <p:cNvPr id="10" name="Picture 9">
            <a:extLst>
              <a:ext uri="{FF2B5EF4-FFF2-40B4-BE49-F238E27FC236}">
                <a16:creationId xmlns:a16="http://schemas.microsoft.com/office/drawing/2014/main" id="{D4045283-34C5-4EAC-99F0-F356EEAE11AF}"/>
              </a:ext>
            </a:extLst>
          </p:cNvPr>
          <p:cNvPicPr>
            <a:picLocks noChangeAspect="1"/>
          </p:cNvPicPr>
          <p:nvPr/>
        </p:nvPicPr>
        <p:blipFill>
          <a:blip r:embed="rId4"/>
          <a:stretch>
            <a:fillRect/>
          </a:stretch>
        </p:blipFill>
        <p:spPr>
          <a:xfrm>
            <a:off x="892625" y="1116226"/>
            <a:ext cx="3022311" cy="1773842"/>
          </a:xfrm>
          <a:prstGeom prst="rect">
            <a:avLst/>
          </a:prstGeom>
        </p:spPr>
      </p:pic>
      <p:grpSp>
        <p:nvGrpSpPr>
          <p:cNvPr id="11" name="Group 10">
            <a:extLst>
              <a:ext uri="{FF2B5EF4-FFF2-40B4-BE49-F238E27FC236}">
                <a16:creationId xmlns:a16="http://schemas.microsoft.com/office/drawing/2014/main" id="{8FB3BD3C-5DCF-4C7D-9454-2A0CF3838335}"/>
              </a:ext>
            </a:extLst>
          </p:cNvPr>
          <p:cNvGrpSpPr/>
          <p:nvPr/>
        </p:nvGrpSpPr>
        <p:grpSpPr>
          <a:xfrm>
            <a:off x="800063" y="2890068"/>
            <a:ext cx="1088197" cy="1173159"/>
            <a:chOff x="453563" y="4648200"/>
            <a:chExt cx="1478175" cy="1593585"/>
          </a:xfrm>
        </p:grpSpPr>
        <p:pic>
          <p:nvPicPr>
            <p:cNvPr id="12" name="Picture 11">
              <a:extLst>
                <a:ext uri="{FF2B5EF4-FFF2-40B4-BE49-F238E27FC236}">
                  <a16:creationId xmlns:a16="http://schemas.microsoft.com/office/drawing/2014/main" id="{413DE055-E0B1-497F-9B5D-A4AE28AB31B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475" b="94915" l="4934" r="48577">
                          <a14:foregroundMark x1="26376" y1="88814" x2="21632" y2="95593"/>
                          <a14:foregroundMark x1="42125" y1="77288" x2="48577" y2="77288"/>
                          <a14:foregroundMark x1="25996" y1="36271" x2="37761" y2="36271"/>
                          <a14:foregroundMark x1="25237" y1="11525" x2="33017" y2="8475"/>
                        </a14:backgroundRemoval>
                      </a14:imgEffect>
                    </a14:imgLayer>
                  </a14:imgProps>
                </a:ext>
              </a:extLst>
            </a:blip>
            <a:srcRect r="49891"/>
            <a:stretch/>
          </p:blipFill>
          <p:spPr>
            <a:xfrm>
              <a:off x="453563" y="4648200"/>
              <a:ext cx="1296445" cy="1448275"/>
            </a:xfrm>
            <a:prstGeom prst="rect">
              <a:avLst/>
            </a:prstGeom>
          </p:spPr>
        </p:pic>
        <p:sp>
          <p:nvSpPr>
            <p:cNvPr id="13" name="Rectangle 12">
              <a:extLst>
                <a:ext uri="{FF2B5EF4-FFF2-40B4-BE49-F238E27FC236}">
                  <a16:creationId xmlns:a16="http://schemas.microsoft.com/office/drawing/2014/main" id="{9764049B-F248-4471-8D4E-B0ACA9C20B24}"/>
                </a:ext>
              </a:extLst>
            </p:cNvPr>
            <p:cNvSpPr/>
            <p:nvPr/>
          </p:nvSpPr>
          <p:spPr>
            <a:xfrm>
              <a:off x="1562644" y="5951162"/>
              <a:ext cx="369094" cy="290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F855352D-C88B-4374-82B9-1138A0CD6C56}"/>
              </a:ext>
            </a:extLst>
          </p:cNvPr>
          <p:cNvGrpSpPr/>
          <p:nvPr/>
        </p:nvGrpSpPr>
        <p:grpSpPr>
          <a:xfrm>
            <a:off x="1708818" y="2676118"/>
            <a:ext cx="1088196" cy="1173159"/>
            <a:chOff x="1562644" y="4648200"/>
            <a:chExt cx="1478174" cy="1593585"/>
          </a:xfrm>
        </p:grpSpPr>
        <p:pic>
          <p:nvPicPr>
            <p:cNvPr id="15" name="Picture 14">
              <a:extLst>
                <a:ext uri="{FF2B5EF4-FFF2-40B4-BE49-F238E27FC236}">
                  <a16:creationId xmlns:a16="http://schemas.microsoft.com/office/drawing/2014/main" id="{52380FA4-4C5C-4FEF-B17B-DC0EFDDA65F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831" b="99661" l="52562" r="99431">
                          <a14:foregroundMark x1="52941" y1="60339" x2="69829" y2="85424"/>
                          <a14:foregroundMark x1="54649" y1="54576" x2="62429" y2="32203"/>
                          <a14:foregroundMark x1="61480" y1="31525" x2="54080" y2="44746"/>
                          <a14:foregroundMark x1="66793" y1="41695" x2="79696" y2="62373"/>
                          <a14:foregroundMark x1="69639" y1="32881" x2="66793" y2="49153"/>
                          <a14:foregroundMark x1="78368" y1="84746" x2="74953" y2="94237"/>
                          <a14:foregroundMark x1="70209" y1="80339" x2="74953" y2="76271"/>
                          <a14:foregroundMark x1="74953" y1="67797" x2="74004" y2="64068"/>
                          <a14:foregroundMark x1="95636" y1="42373" x2="93928" y2="67797"/>
                          <a14:foregroundMark x1="94687" y1="80339" x2="99620" y2="82373"/>
                          <a14:foregroundMark x1="77040" y1="96949" x2="71347" y2="99661"/>
                        </a14:backgroundRemoval>
                      </a14:imgEffect>
                    </a14:imgLayer>
                  </a14:imgProps>
                </a:ext>
              </a:extLst>
            </a:blip>
            <a:srcRect l="49891"/>
            <a:stretch/>
          </p:blipFill>
          <p:spPr>
            <a:xfrm>
              <a:off x="1744371" y="4648200"/>
              <a:ext cx="1296447" cy="1448275"/>
            </a:xfrm>
            <a:prstGeom prst="rect">
              <a:avLst/>
            </a:prstGeom>
          </p:spPr>
        </p:pic>
        <p:sp>
          <p:nvSpPr>
            <p:cNvPr id="16" name="Rectangle 15">
              <a:extLst>
                <a:ext uri="{FF2B5EF4-FFF2-40B4-BE49-F238E27FC236}">
                  <a16:creationId xmlns:a16="http://schemas.microsoft.com/office/drawing/2014/main" id="{FD22D050-0E7D-4FCF-94D6-94518913CFAE}"/>
                </a:ext>
              </a:extLst>
            </p:cNvPr>
            <p:cNvSpPr/>
            <p:nvPr/>
          </p:nvSpPr>
          <p:spPr>
            <a:xfrm>
              <a:off x="1562644" y="5951162"/>
              <a:ext cx="369094" cy="290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03912" y="0"/>
            <a:ext cx="8686800" cy="990600"/>
          </a:xfrm>
        </p:spPr>
        <p:txBody>
          <a:bodyPr anchor="ctr">
            <a:normAutofit/>
          </a:bodyPr>
          <a:lstStyle/>
          <a:p>
            <a:pPr marL="0" indent="0">
              <a:buNone/>
            </a:pPr>
            <a:r>
              <a:rPr lang="es-ES" sz="2100" b="1" dirty="0" err="1">
                <a:solidFill>
                  <a:schemeClr val="bg1"/>
                </a:solidFill>
              </a:rPr>
              <a:t>CenterFlo</a:t>
            </a:r>
            <a:r>
              <a:rPr lang="es-ES" sz="2100" b="1" dirty="0">
                <a:solidFill>
                  <a:schemeClr val="bg1"/>
                </a:solidFill>
              </a:rPr>
              <a:t> </a:t>
            </a:r>
            <a:r>
              <a:rPr lang="en-US" sz="2100" b="1" dirty="0">
                <a:solidFill>
                  <a:schemeClr val="bg1"/>
                </a:solidFill>
              </a:rPr>
              <a:t>–</a:t>
            </a:r>
            <a:r>
              <a:rPr lang="en-US" sz="2100" dirty="0">
                <a:solidFill>
                  <a:schemeClr val="bg1"/>
                </a:solidFill>
              </a:rPr>
              <a:t> </a:t>
            </a:r>
            <a:r>
              <a:rPr lang="es-ES" sz="2100" dirty="0" err="1">
                <a:solidFill>
                  <a:schemeClr val="bg1"/>
                </a:solidFill>
              </a:rPr>
              <a:t>Technology</a:t>
            </a:r>
            <a:r>
              <a:rPr lang="es-ES" sz="2100" dirty="0">
                <a:solidFill>
                  <a:schemeClr val="bg1"/>
                </a:solidFill>
              </a:rPr>
              <a:t> </a:t>
            </a:r>
            <a:endParaRPr lang="en-US" sz="2100" dirty="0">
              <a:solidFill>
                <a:schemeClr val="bg1"/>
              </a:solidFill>
            </a:endParaRPr>
          </a:p>
        </p:txBody>
      </p:sp>
      <p:pic>
        <p:nvPicPr>
          <p:cNvPr id="3077" name="15 Imagen" descr="EsquemasFluido.jpg"/>
          <p:cNvPicPr>
            <a:picLocks noChangeAspect="1"/>
          </p:cNvPicPr>
          <p:nvPr/>
        </p:nvPicPr>
        <p:blipFill>
          <a:blip r:embed="rId3" cstate="print">
            <a:clrChange>
              <a:clrFrom>
                <a:srgbClr val="FDFDFD"/>
              </a:clrFrom>
              <a:clrTo>
                <a:srgbClr val="FDFDFD">
                  <a:alpha val="0"/>
                </a:srgbClr>
              </a:clrTo>
            </a:clrChange>
          </a:blip>
          <a:srcRect l="53125"/>
          <a:stretch>
            <a:fillRect/>
          </a:stretch>
        </p:blipFill>
        <p:spPr bwMode="auto">
          <a:xfrm>
            <a:off x="1586024" y="3643607"/>
            <a:ext cx="2016222" cy="2612767"/>
          </a:xfrm>
          <a:prstGeom prst="rect">
            <a:avLst/>
          </a:prstGeom>
          <a:noFill/>
          <a:ln w="9525">
            <a:noFill/>
            <a:miter lim="800000"/>
            <a:headEnd/>
            <a:tailEnd/>
          </a:ln>
        </p:spPr>
      </p:pic>
      <p:pic>
        <p:nvPicPr>
          <p:cNvPr id="14" name="15 Imagen" descr="EsquemasFluido.jpg"/>
          <p:cNvPicPr>
            <a:picLocks noChangeAspect="1"/>
          </p:cNvPicPr>
          <p:nvPr/>
        </p:nvPicPr>
        <p:blipFill>
          <a:blip r:embed="rId3" cstate="print">
            <a:clrChange>
              <a:clrFrom>
                <a:srgbClr val="FDFDFD"/>
              </a:clrFrom>
              <a:clrTo>
                <a:srgbClr val="FDFDFD">
                  <a:alpha val="0"/>
                </a:srgbClr>
              </a:clrTo>
            </a:clrChange>
          </a:blip>
          <a:srcRect t="25723" r="62500"/>
          <a:stretch>
            <a:fillRect/>
          </a:stretch>
        </p:blipFill>
        <p:spPr bwMode="auto">
          <a:xfrm>
            <a:off x="1900873" y="1311686"/>
            <a:ext cx="1612978" cy="1940693"/>
          </a:xfrm>
          <a:prstGeom prst="rect">
            <a:avLst/>
          </a:prstGeom>
          <a:noFill/>
          <a:ln w="9525">
            <a:noFill/>
            <a:miter lim="800000"/>
            <a:headEnd/>
            <a:tailEnd/>
          </a:ln>
        </p:spPr>
      </p:pic>
      <p:sp>
        <p:nvSpPr>
          <p:cNvPr id="13" name="TextBox 12">
            <a:extLst>
              <a:ext uri="{FF2B5EF4-FFF2-40B4-BE49-F238E27FC236}">
                <a16:creationId xmlns:a16="http://schemas.microsoft.com/office/drawing/2014/main" id="{8402F127-2C8C-4727-AC09-7896A3F8D00F}"/>
              </a:ext>
            </a:extLst>
          </p:cNvPr>
          <p:cNvSpPr txBox="1"/>
          <p:nvPr/>
        </p:nvSpPr>
        <p:spPr>
          <a:xfrm>
            <a:off x="4902354" y="1223639"/>
            <a:ext cx="3235097" cy="991756"/>
          </a:xfrm>
          <a:prstGeom prst="rect">
            <a:avLst/>
          </a:prstGeom>
          <a:noFill/>
        </p:spPr>
        <p:txBody>
          <a:bodyPr wrap="square" rtlCol="0">
            <a:noAutofit/>
          </a:bodyPr>
          <a:lstStyle/>
          <a:p>
            <a:pPr>
              <a:spcBef>
                <a:spcPct val="20000"/>
              </a:spcBef>
              <a:buClr>
                <a:srgbClr val="B31B34"/>
              </a:buClr>
              <a:buSzPct val="90000"/>
            </a:pPr>
            <a:r>
              <a:rPr lang="en-US" sz="1400" b="1" dirty="0" err="1">
                <a:latin typeface="Arial" pitchFamily="34" charset="0"/>
              </a:rPr>
              <a:t>CenterFlo</a:t>
            </a:r>
            <a:r>
              <a:rPr lang="en-US" sz="1400" b="1" dirty="0">
                <a:latin typeface="Arial" pitchFamily="34" charset="0"/>
              </a:rPr>
              <a:t> Pumps</a:t>
            </a:r>
          </a:p>
          <a:p>
            <a:pPr marL="742950" lvl="1" indent="-285750">
              <a:lnSpc>
                <a:spcPct val="90000"/>
              </a:lnSpc>
              <a:spcBef>
                <a:spcPct val="0"/>
              </a:spcBef>
              <a:spcAft>
                <a:spcPct val="35000"/>
              </a:spcAft>
              <a:buSzPct val="90000"/>
              <a:buFont typeface="Wingdings" pitchFamily="2" charset="2"/>
              <a:buChar char="§"/>
            </a:pPr>
            <a:r>
              <a:rPr lang="en-US" sz="1400" dirty="0">
                <a:latin typeface="Arial" pitchFamily="34" charset="0"/>
              </a:rPr>
              <a:t>Fluid flows through the center of the pump while air is in the outside </a:t>
            </a:r>
          </a:p>
        </p:txBody>
      </p:sp>
      <p:sp>
        <p:nvSpPr>
          <p:cNvPr id="15" name="TextBox 14">
            <a:extLst>
              <a:ext uri="{FF2B5EF4-FFF2-40B4-BE49-F238E27FC236}">
                <a16:creationId xmlns:a16="http://schemas.microsoft.com/office/drawing/2014/main" id="{C808B3D3-8B55-49AE-A3DB-DD0AD665B1E2}"/>
              </a:ext>
            </a:extLst>
          </p:cNvPr>
          <p:cNvSpPr txBox="1"/>
          <p:nvPr/>
        </p:nvSpPr>
        <p:spPr>
          <a:xfrm>
            <a:off x="4902353" y="3698946"/>
            <a:ext cx="3810000" cy="1754326"/>
          </a:xfrm>
          <a:prstGeom prst="rect">
            <a:avLst/>
          </a:prstGeom>
          <a:noFill/>
        </p:spPr>
        <p:txBody>
          <a:bodyPr wrap="square" rtlCol="0">
            <a:noAutofit/>
          </a:bodyPr>
          <a:lstStyle/>
          <a:p>
            <a:pPr>
              <a:spcBef>
                <a:spcPct val="20000"/>
              </a:spcBef>
              <a:buClr>
                <a:srgbClr val="B31B34"/>
              </a:buClr>
              <a:buSzPct val="90000"/>
            </a:pPr>
            <a:r>
              <a:rPr lang="en-US" sz="1400" b="1" dirty="0">
                <a:latin typeface="Arial" pitchFamily="34" charset="0"/>
              </a:rPr>
              <a:t>CenterFlo Advantages</a:t>
            </a:r>
          </a:p>
          <a:p>
            <a:pPr marL="742950" lvl="1" indent="-285750">
              <a:buSzPct val="90000"/>
              <a:buFont typeface="Wingdings" pitchFamily="2" charset="2"/>
              <a:buChar char="§"/>
            </a:pPr>
            <a:r>
              <a:rPr lang="en-US" sz="1400" dirty="0">
                <a:latin typeface="Arial" pitchFamily="34" charset="0"/>
              </a:rPr>
              <a:t>Smaller footprint</a:t>
            </a:r>
          </a:p>
          <a:p>
            <a:pPr marL="742950" lvl="1" indent="-285750">
              <a:buSzPct val="90000"/>
              <a:buFont typeface="Wingdings" pitchFamily="2" charset="2"/>
              <a:buChar char="§"/>
            </a:pPr>
            <a:r>
              <a:rPr lang="en-US" sz="1400" dirty="0">
                <a:latin typeface="Arial" pitchFamily="34" charset="0"/>
              </a:rPr>
              <a:t>Up to 30% less air consumption</a:t>
            </a:r>
          </a:p>
          <a:p>
            <a:pPr marL="742950" lvl="1" indent="-285750">
              <a:buSzPct val="90000"/>
              <a:buFont typeface="Wingdings" pitchFamily="2" charset="2"/>
              <a:buChar char="§"/>
            </a:pPr>
            <a:r>
              <a:rPr lang="en-US" sz="1400" dirty="0">
                <a:latin typeface="Arial" pitchFamily="34" charset="0"/>
              </a:rPr>
              <a:t>Ice free air motor design</a:t>
            </a:r>
          </a:p>
          <a:p>
            <a:pPr marL="742950" lvl="1" indent="-285750">
              <a:buSzPct val="90000"/>
              <a:buFont typeface="Wingdings" pitchFamily="2" charset="2"/>
              <a:buChar char="§"/>
            </a:pPr>
            <a:r>
              <a:rPr lang="en-US" sz="1400" dirty="0">
                <a:latin typeface="Arial" pitchFamily="34" charset="0"/>
              </a:rPr>
              <a:t>Less pulsation</a:t>
            </a:r>
          </a:p>
          <a:p>
            <a:pPr marL="285750" indent="-285750">
              <a:buClr>
                <a:schemeClr val="accent1"/>
              </a:buClr>
              <a:buFont typeface="Wingdings" charset="2"/>
              <a:buChar char="§"/>
            </a:pPr>
            <a:endParaRPr lang="en-US" dirty="0"/>
          </a:p>
        </p:txBody>
      </p:sp>
      <p:sp>
        <p:nvSpPr>
          <p:cNvPr id="16" name="TextBox 15">
            <a:extLst>
              <a:ext uri="{FF2B5EF4-FFF2-40B4-BE49-F238E27FC236}">
                <a16:creationId xmlns:a16="http://schemas.microsoft.com/office/drawing/2014/main" id="{C3F5DCFF-82E1-4378-A04E-05CA39F126AA}"/>
              </a:ext>
            </a:extLst>
          </p:cNvPr>
          <p:cNvSpPr txBox="1"/>
          <p:nvPr/>
        </p:nvSpPr>
        <p:spPr>
          <a:xfrm>
            <a:off x="4902353" y="2247322"/>
            <a:ext cx="3383953" cy="991756"/>
          </a:xfrm>
          <a:prstGeom prst="rect">
            <a:avLst/>
          </a:prstGeom>
          <a:noFill/>
        </p:spPr>
        <p:txBody>
          <a:bodyPr wrap="square" rtlCol="0">
            <a:noAutofit/>
          </a:bodyPr>
          <a:lstStyle/>
          <a:p>
            <a:pPr>
              <a:spcBef>
                <a:spcPct val="20000"/>
              </a:spcBef>
              <a:buClr>
                <a:srgbClr val="B31B34"/>
              </a:buClr>
              <a:buSzPct val="90000"/>
            </a:pPr>
            <a:r>
              <a:rPr lang="en-US" sz="1400" b="1" dirty="0">
                <a:latin typeface="Arial" pitchFamily="34" charset="0"/>
              </a:rPr>
              <a:t>Conventional Pumps</a:t>
            </a:r>
          </a:p>
          <a:p>
            <a:pPr marL="742950" lvl="1" indent="-285750">
              <a:lnSpc>
                <a:spcPct val="90000"/>
              </a:lnSpc>
              <a:spcBef>
                <a:spcPct val="0"/>
              </a:spcBef>
              <a:spcAft>
                <a:spcPct val="35000"/>
              </a:spcAft>
              <a:buSzPct val="90000"/>
              <a:buFont typeface="Wingdings" pitchFamily="2" charset="2"/>
              <a:buChar char="§"/>
            </a:pPr>
            <a:r>
              <a:rPr lang="en-US" sz="1400" dirty="0">
                <a:latin typeface="Arial" pitchFamily="34" charset="0"/>
              </a:rPr>
              <a:t>Fluid flows in the outside while air is in the center of the pump </a:t>
            </a:r>
          </a:p>
        </p:txBody>
      </p:sp>
      <p:cxnSp>
        <p:nvCxnSpPr>
          <p:cNvPr id="8" name="Straight Connector 7">
            <a:extLst>
              <a:ext uri="{FF2B5EF4-FFF2-40B4-BE49-F238E27FC236}">
                <a16:creationId xmlns:a16="http://schemas.microsoft.com/office/drawing/2014/main" id="{57F0F48F-8FFE-4AE1-AEE8-A2B222918530}"/>
              </a:ext>
            </a:extLst>
          </p:cNvPr>
          <p:cNvCxnSpPr/>
          <p:nvPr/>
        </p:nvCxnSpPr>
        <p:spPr>
          <a:xfrm>
            <a:off x="4991100" y="3331535"/>
            <a:ext cx="3086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10084" y="0"/>
            <a:ext cx="8686800" cy="990600"/>
          </a:xfrm>
        </p:spPr>
        <p:txBody>
          <a:bodyPr anchor="ctr">
            <a:noAutofit/>
          </a:bodyPr>
          <a:lstStyle/>
          <a:p>
            <a:pPr marL="0" indent="0">
              <a:buNone/>
            </a:pPr>
            <a:r>
              <a:rPr lang="es-ES" sz="2100" b="1" dirty="0" err="1">
                <a:solidFill>
                  <a:schemeClr val="bg1"/>
                </a:solidFill>
              </a:rPr>
              <a:t>CenterFlo</a:t>
            </a:r>
            <a:r>
              <a:rPr lang="es-ES" sz="2100" b="1" dirty="0">
                <a:solidFill>
                  <a:schemeClr val="bg1"/>
                </a:solidFill>
              </a:rPr>
              <a:t> </a:t>
            </a:r>
            <a:r>
              <a:rPr lang="en-US" sz="2100" b="1" dirty="0">
                <a:solidFill>
                  <a:schemeClr val="bg1"/>
                </a:solidFill>
              </a:rPr>
              <a:t>– </a:t>
            </a:r>
            <a:r>
              <a:rPr lang="es-ES" sz="2100" dirty="0" err="1">
                <a:solidFill>
                  <a:schemeClr val="bg1"/>
                </a:solidFill>
              </a:rPr>
              <a:t>The</a:t>
            </a:r>
            <a:r>
              <a:rPr lang="es-ES" sz="2100" dirty="0">
                <a:solidFill>
                  <a:schemeClr val="bg1"/>
                </a:solidFill>
              </a:rPr>
              <a:t> New </a:t>
            </a:r>
            <a:r>
              <a:rPr lang="es-ES" sz="2100" dirty="0" err="1">
                <a:solidFill>
                  <a:schemeClr val="bg1"/>
                </a:solidFill>
              </a:rPr>
              <a:t>Diaphragm</a:t>
            </a:r>
            <a:r>
              <a:rPr lang="es-ES" sz="2100" dirty="0">
                <a:solidFill>
                  <a:schemeClr val="bg1"/>
                </a:solidFill>
              </a:rPr>
              <a:t> Pump </a:t>
            </a:r>
            <a:endParaRPr lang="en-US" sz="21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2309650" y="1525547"/>
            <a:ext cx="4586987" cy="3959391"/>
          </a:xfrm>
          <a:prstGeom prst="rect">
            <a:avLst/>
          </a:prstGeom>
        </p:spPr>
      </p:pic>
      <p:cxnSp>
        <p:nvCxnSpPr>
          <p:cNvPr id="23" name="22 Conector recto de flecha"/>
          <p:cNvCxnSpPr>
            <a:stCxn id="22" idx="3"/>
          </p:cNvCxnSpPr>
          <p:nvPr/>
        </p:nvCxnSpPr>
        <p:spPr>
          <a:xfrm>
            <a:off x="2186758" y="2136839"/>
            <a:ext cx="2414750" cy="608331"/>
          </a:xfrm>
          <a:prstGeom prst="straightConnector1">
            <a:avLst/>
          </a:prstGeom>
          <a:ln w="19050">
            <a:solidFill>
              <a:srgbClr val="B31B3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39" idx="1"/>
          </p:cNvCxnSpPr>
          <p:nvPr/>
        </p:nvCxnSpPr>
        <p:spPr>
          <a:xfrm flipH="1">
            <a:off x="5334000" y="1953949"/>
            <a:ext cx="1894490" cy="103452"/>
          </a:xfrm>
          <a:prstGeom prst="straightConnector1">
            <a:avLst/>
          </a:prstGeom>
          <a:ln w="19050">
            <a:solidFill>
              <a:srgbClr val="B31B3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cxnSpLocks/>
            <a:stCxn id="40" idx="1"/>
          </p:cNvCxnSpPr>
          <p:nvPr/>
        </p:nvCxnSpPr>
        <p:spPr>
          <a:xfrm flipH="1" flipV="1">
            <a:off x="4724400" y="2514601"/>
            <a:ext cx="2469930" cy="1046532"/>
          </a:xfrm>
          <a:prstGeom prst="straightConnector1">
            <a:avLst/>
          </a:prstGeom>
          <a:ln w="19050">
            <a:solidFill>
              <a:srgbClr val="B31B3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cxnSpLocks/>
            <a:stCxn id="41" idx="1"/>
          </p:cNvCxnSpPr>
          <p:nvPr/>
        </p:nvCxnSpPr>
        <p:spPr>
          <a:xfrm flipH="1" flipV="1">
            <a:off x="5410200" y="3962401"/>
            <a:ext cx="1784130" cy="965978"/>
          </a:xfrm>
          <a:prstGeom prst="straightConnector1">
            <a:avLst/>
          </a:prstGeom>
          <a:ln w="19050">
            <a:solidFill>
              <a:srgbClr val="B31B3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a:cxnSpLocks/>
          </p:cNvCxnSpPr>
          <p:nvPr/>
        </p:nvCxnSpPr>
        <p:spPr>
          <a:xfrm>
            <a:off x="1981200" y="2438400"/>
            <a:ext cx="2057400" cy="762000"/>
          </a:xfrm>
          <a:prstGeom prst="straightConnector1">
            <a:avLst/>
          </a:prstGeom>
          <a:ln w="19050">
            <a:solidFill>
              <a:srgbClr val="B31B34"/>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5558" y="1598230"/>
            <a:ext cx="1981200" cy="1077218"/>
          </a:xfrm>
          <a:prstGeom prst="rect">
            <a:avLst/>
          </a:prstGeom>
          <a:noFill/>
          <a:ln>
            <a:noFill/>
          </a:ln>
        </p:spPr>
        <p:txBody>
          <a:bodyPr wrap="square" rtlCol="0">
            <a:noAutofit/>
          </a:bodyPr>
          <a:lstStyle/>
          <a:p>
            <a:r>
              <a:rPr lang="en-US" sz="1400" dirty="0">
                <a:solidFill>
                  <a:prstClr val="black"/>
                </a:solidFill>
                <a:latin typeface="Arial" pitchFamily="34" charset="0"/>
              </a:rPr>
              <a:t>New valve, seats  </a:t>
            </a:r>
            <a:br>
              <a:rPr lang="en-US" sz="1400" dirty="0">
                <a:solidFill>
                  <a:prstClr val="black"/>
                </a:solidFill>
                <a:latin typeface="Arial" pitchFamily="34" charset="0"/>
              </a:rPr>
            </a:br>
            <a:r>
              <a:rPr lang="en-US" sz="1400" dirty="0">
                <a:solidFill>
                  <a:prstClr val="black"/>
                </a:solidFill>
                <a:latin typeface="Arial" pitchFamily="34" charset="0"/>
              </a:rPr>
              <a:t>and cage allows for precise checking and performance</a:t>
            </a:r>
          </a:p>
        </p:txBody>
      </p:sp>
      <p:sp>
        <p:nvSpPr>
          <p:cNvPr id="39" name="TextBox 38"/>
          <p:cNvSpPr txBox="1"/>
          <p:nvPr/>
        </p:nvSpPr>
        <p:spPr>
          <a:xfrm>
            <a:off x="7228490" y="1538450"/>
            <a:ext cx="1752600" cy="830997"/>
          </a:xfrm>
          <a:prstGeom prst="rect">
            <a:avLst/>
          </a:prstGeom>
          <a:noFill/>
          <a:ln>
            <a:noFill/>
          </a:ln>
        </p:spPr>
        <p:txBody>
          <a:bodyPr wrap="square" rtlCol="0">
            <a:noAutofit/>
          </a:bodyPr>
          <a:lstStyle/>
          <a:p>
            <a:pPr>
              <a:defRPr/>
            </a:pPr>
            <a:r>
              <a:rPr lang="es-ES" sz="1400" dirty="0">
                <a:solidFill>
                  <a:prstClr val="black"/>
                </a:solidFill>
                <a:latin typeface="Arial" pitchFamily="34" charset="0"/>
              </a:rPr>
              <a:t>Simple air motor </a:t>
            </a:r>
            <a:r>
              <a:rPr lang="es-ES" sz="1400" dirty="0" err="1">
                <a:solidFill>
                  <a:prstClr val="black"/>
                </a:solidFill>
                <a:latin typeface="Arial" pitchFamily="34" charset="0"/>
              </a:rPr>
              <a:t>design</a:t>
            </a:r>
            <a:r>
              <a:rPr lang="es-ES" sz="1400" dirty="0">
                <a:solidFill>
                  <a:prstClr val="black"/>
                </a:solidFill>
                <a:latin typeface="Arial" pitchFamily="34" charset="0"/>
              </a:rPr>
              <a:t> – </a:t>
            </a:r>
            <a:r>
              <a:rPr lang="es-ES" sz="1400" dirty="0" err="1">
                <a:solidFill>
                  <a:prstClr val="black"/>
                </a:solidFill>
                <a:latin typeface="Arial" pitchFamily="34" charset="0"/>
              </a:rPr>
              <a:t>one</a:t>
            </a:r>
            <a:r>
              <a:rPr lang="es-ES" sz="1400" dirty="0">
                <a:solidFill>
                  <a:prstClr val="black"/>
                </a:solidFill>
                <a:latin typeface="Arial" pitchFamily="34" charset="0"/>
              </a:rPr>
              <a:t> </a:t>
            </a:r>
            <a:r>
              <a:rPr lang="es-ES" sz="1400" dirty="0" err="1">
                <a:solidFill>
                  <a:prstClr val="black"/>
                </a:solidFill>
                <a:latin typeface="Arial" pitchFamily="34" charset="0"/>
              </a:rPr>
              <a:t>moving</a:t>
            </a:r>
            <a:r>
              <a:rPr lang="es-ES" sz="1400" dirty="0">
                <a:solidFill>
                  <a:prstClr val="black"/>
                </a:solidFill>
                <a:latin typeface="Arial" pitchFamily="34" charset="0"/>
              </a:rPr>
              <a:t> </a:t>
            </a:r>
            <a:r>
              <a:rPr lang="es-ES" sz="1400" dirty="0" err="1">
                <a:solidFill>
                  <a:prstClr val="black"/>
                </a:solidFill>
                <a:latin typeface="Arial" pitchFamily="34" charset="0"/>
              </a:rPr>
              <a:t>part</a:t>
            </a:r>
            <a:r>
              <a:rPr lang="es-ES" sz="1400" dirty="0">
                <a:solidFill>
                  <a:prstClr val="black"/>
                </a:solidFill>
                <a:latin typeface="Arial" pitchFamily="34" charset="0"/>
              </a:rPr>
              <a:t>!  </a:t>
            </a:r>
          </a:p>
        </p:txBody>
      </p:sp>
      <p:sp>
        <p:nvSpPr>
          <p:cNvPr id="40" name="TextBox 39"/>
          <p:cNvSpPr txBox="1"/>
          <p:nvPr/>
        </p:nvSpPr>
        <p:spPr>
          <a:xfrm>
            <a:off x="7194330" y="2899413"/>
            <a:ext cx="1752600" cy="1323439"/>
          </a:xfrm>
          <a:prstGeom prst="rect">
            <a:avLst/>
          </a:prstGeom>
          <a:noFill/>
          <a:ln>
            <a:noFill/>
          </a:ln>
        </p:spPr>
        <p:txBody>
          <a:bodyPr wrap="square" rtlCol="0">
            <a:noAutofit/>
          </a:bodyPr>
          <a:lstStyle>
            <a:defPPr>
              <a:defRPr lang="en-US"/>
            </a:defPPr>
            <a:lvl1pPr algn="r">
              <a:defRPr sz="1600">
                <a:solidFill>
                  <a:prstClr val="black"/>
                </a:solidFill>
                <a:latin typeface="Arial" pitchFamily="34" charset="0"/>
              </a:defRPr>
            </a:lvl1pPr>
          </a:lstStyle>
          <a:p>
            <a:pPr algn="l"/>
            <a:r>
              <a:rPr lang="es-ES" sz="1400" dirty="0" err="1"/>
              <a:t>Friction</a:t>
            </a:r>
            <a:r>
              <a:rPr lang="es-ES" sz="1400" dirty="0"/>
              <a:t>-Free</a:t>
            </a:r>
          </a:p>
          <a:p>
            <a:pPr algn="l"/>
            <a:r>
              <a:rPr lang="es-ES" sz="1400" dirty="0" err="1"/>
              <a:t>Pivoting</a:t>
            </a:r>
            <a:r>
              <a:rPr lang="es-ES" sz="1400" dirty="0"/>
              <a:t> </a:t>
            </a:r>
            <a:r>
              <a:rPr lang="es-ES" sz="1400" dirty="0" err="1"/>
              <a:t>Valve</a:t>
            </a:r>
            <a:r>
              <a:rPr lang="es-ES" sz="1400" dirty="0"/>
              <a:t>.  </a:t>
            </a:r>
          </a:p>
          <a:p>
            <a:pPr algn="l"/>
            <a:r>
              <a:rPr lang="es-ES" sz="1400" dirty="0"/>
              <a:t>No </a:t>
            </a:r>
            <a:r>
              <a:rPr lang="es-ES" sz="1400" dirty="0" err="1"/>
              <a:t>spool</a:t>
            </a:r>
            <a:r>
              <a:rPr lang="es-ES" sz="1400" dirty="0"/>
              <a:t> </a:t>
            </a:r>
            <a:r>
              <a:rPr lang="es-ES" sz="1400" dirty="0" err="1"/>
              <a:t>valve</a:t>
            </a:r>
            <a:r>
              <a:rPr lang="es-ES" sz="1400" dirty="0"/>
              <a:t> or o-</a:t>
            </a:r>
            <a:r>
              <a:rPr lang="es-ES" sz="1400" dirty="0" err="1"/>
              <a:t>rings</a:t>
            </a:r>
            <a:endParaRPr lang="es-ES" sz="1400" dirty="0"/>
          </a:p>
          <a:p>
            <a:pPr algn="l"/>
            <a:endParaRPr lang="es-ES" sz="1400" dirty="0"/>
          </a:p>
        </p:txBody>
      </p:sp>
      <p:sp>
        <p:nvSpPr>
          <p:cNvPr id="41" name="TextBox 40"/>
          <p:cNvSpPr txBox="1"/>
          <p:nvPr/>
        </p:nvSpPr>
        <p:spPr>
          <a:xfrm>
            <a:off x="7194330" y="4512880"/>
            <a:ext cx="1752600" cy="830997"/>
          </a:xfrm>
          <a:prstGeom prst="rect">
            <a:avLst/>
          </a:prstGeom>
          <a:noFill/>
          <a:ln>
            <a:noFill/>
          </a:ln>
        </p:spPr>
        <p:txBody>
          <a:bodyPr wrap="square" rtlCol="0">
            <a:noAutofit/>
          </a:bodyPr>
          <a:lstStyle>
            <a:defPPr>
              <a:defRPr lang="en-US"/>
            </a:defPPr>
            <a:lvl1pPr algn="r">
              <a:defRPr sz="1600">
                <a:solidFill>
                  <a:prstClr val="black"/>
                </a:solidFill>
                <a:latin typeface="Arial" pitchFamily="34" charset="0"/>
              </a:defRPr>
            </a:lvl1pPr>
          </a:lstStyle>
          <a:p>
            <a:pPr algn="l"/>
            <a:r>
              <a:rPr lang="es-ES" sz="1400" dirty="0" err="1"/>
              <a:t>Straight</a:t>
            </a:r>
            <a:r>
              <a:rPr lang="es-ES" sz="1400" dirty="0"/>
              <a:t> </a:t>
            </a:r>
            <a:r>
              <a:rPr lang="es-ES" sz="1400" dirty="0" err="1"/>
              <a:t>flow</a:t>
            </a:r>
            <a:r>
              <a:rPr lang="es-ES" sz="1400" dirty="0"/>
              <a:t> </a:t>
            </a:r>
            <a:r>
              <a:rPr lang="es-ES" sz="1400" dirty="0" err="1"/>
              <a:t>through</a:t>
            </a:r>
            <a:r>
              <a:rPr lang="es-ES" sz="1400" dirty="0"/>
              <a:t> </a:t>
            </a:r>
            <a:r>
              <a:rPr lang="es-ES" sz="1400" dirty="0" err="1"/>
              <a:t>connections</a:t>
            </a:r>
            <a:endParaRPr lang="es-ES" sz="1400" dirty="0"/>
          </a:p>
        </p:txBody>
      </p:sp>
      <p:cxnSp>
        <p:nvCxnSpPr>
          <p:cNvPr id="14" name="44 Conector recto de flecha"/>
          <p:cNvCxnSpPr>
            <a:cxnSpLocks/>
          </p:cNvCxnSpPr>
          <p:nvPr/>
        </p:nvCxnSpPr>
        <p:spPr>
          <a:xfrm flipV="1">
            <a:off x="1981200" y="3771049"/>
            <a:ext cx="2038350" cy="191352"/>
          </a:xfrm>
          <a:prstGeom prst="straightConnector1">
            <a:avLst/>
          </a:prstGeom>
          <a:ln w="19050">
            <a:solidFill>
              <a:srgbClr val="B31B34"/>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7776" y="3232438"/>
            <a:ext cx="1981200" cy="1569660"/>
          </a:xfrm>
          <a:prstGeom prst="rect">
            <a:avLst/>
          </a:prstGeom>
          <a:noFill/>
          <a:ln>
            <a:noFill/>
          </a:ln>
        </p:spPr>
        <p:txBody>
          <a:bodyPr wrap="square" rtlCol="0">
            <a:noAutofit/>
          </a:bodyPr>
          <a:lstStyle/>
          <a:p>
            <a:r>
              <a:rPr lang="en-US" sz="1400" dirty="0">
                <a:solidFill>
                  <a:prstClr val="black"/>
                </a:solidFill>
                <a:latin typeface="Arial" pitchFamily="34" charset="0"/>
              </a:rPr>
              <a:t>Flexible Diaphragm Suspension reduces fatigue on the diaphragms, contributing to extend service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wipe(left)">
                                      <p:cBhvr>
                                        <p:cTn id="7" dur="500"/>
                                        <p:tgtEl>
                                          <p:spTgt spid="22">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wipe(left)">
                                      <p:cBhvr>
                                        <p:cTn id="11" dur="500"/>
                                        <p:tgtEl>
                                          <p:spTgt spid="2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22" presetClass="entr" presetSubtype="8"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9">
                                            <p:bg/>
                                          </p:spTgt>
                                        </p:tgtEl>
                                        <p:attrNameLst>
                                          <p:attrName>style.visibility</p:attrName>
                                        </p:attrNameLst>
                                      </p:cBhvr>
                                      <p:to>
                                        <p:strVal val="visible"/>
                                      </p:to>
                                    </p:set>
                                    <p:animEffect transition="in" filter="wipe(right)">
                                      <p:cBhvr>
                                        <p:cTn id="23" dur="500"/>
                                        <p:tgtEl>
                                          <p:spTgt spid="39">
                                            <p:bg/>
                                          </p:spTgt>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39">
                                            <p:txEl>
                                              <p:pRg st="0" end="0"/>
                                            </p:txEl>
                                          </p:spTgt>
                                        </p:tgtEl>
                                        <p:attrNameLst>
                                          <p:attrName>style.visibility</p:attrName>
                                        </p:attrNameLst>
                                      </p:cBhvr>
                                      <p:to>
                                        <p:strVal val="visible"/>
                                      </p:to>
                                    </p:set>
                                    <p:animEffect transition="in" filter="wipe(right)">
                                      <p:cBhvr>
                                        <p:cTn id="26" dur="500"/>
                                        <p:tgtEl>
                                          <p:spTgt spid="39">
                                            <p:txEl>
                                              <p:pRg st="0" end="0"/>
                                            </p:txEl>
                                          </p:spTgt>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iterate type="lt">
                                    <p:tmPct val="0"/>
                                  </p:iterate>
                                  <p:childTnLst>
                                    <p:set>
                                      <p:cBhvr>
                                        <p:cTn id="34" dur="1" fill="hold">
                                          <p:stCondLst>
                                            <p:cond delay="0"/>
                                          </p:stCondLst>
                                        </p:cTn>
                                        <p:tgtEl>
                                          <p:spTgt spid="40">
                                            <p:txEl>
                                              <p:pRg st="0" end="0"/>
                                            </p:txEl>
                                          </p:spTgt>
                                        </p:tgtEl>
                                        <p:attrNameLst>
                                          <p:attrName>style.visibility</p:attrName>
                                        </p:attrNameLst>
                                      </p:cBhvr>
                                      <p:to>
                                        <p:strVal val="visible"/>
                                      </p:to>
                                    </p:set>
                                    <p:animEffect transition="in" filter="wipe(down)">
                                      <p:cBhvr>
                                        <p:cTn id="35" dur="500"/>
                                        <p:tgtEl>
                                          <p:spTgt spid="40">
                                            <p:txEl>
                                              <p:pRg st="0" end="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40">
                                            <p:txEl>
                                              <p:pRg st="1" end="1"/>
                                            </p:txEl>
                                          </p:spTgt>
                                        </p:tgtEl>
                                        <p:attrNameLst>
                                          <p:attrName>style.visibility</p:attrName>
                                        </p:attrNameLst>
                                      </p:cBhvr>
                                      <p:to>
                                        <p:strVal val="visible"/>
                                      </p:to>
                                    </p:set>
                                    <p:animEffect transition="in" filter="wipe(down)">
                                      <p:cBhvr>
                                        <p:cTn id="38" dur="500"/>
                                        <p:tgtEl>
                                          <p:spTgt spid="40">
                                            <p:txEl>
                                              <p:pRg st="1" end="1"/>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xEl>
                                              <p:pRg st="2" end="2"/>
                                            </p:txEl>
                                          </p:spTgt>
                                        </p:tgtEl>
                                        <p:attrNameLst>
                                          <p:attrName>style.visibility</p:attrName>
                                        </p:attrNameLst>
                                      </p:cBhvr>
                                      <p:to>
                                        <p:strVal val="visible"/>
                                      </p:to>
                                    </p:set>
                                    <p:animEffect transition="in" filter="wipe(down)">
                                      <p:cBhvr>
                                        <p:cTn id="41" dur="500"/>
                                        <p:tgtEl>
                                          <p:spTgt spid="40">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0">
                                            <p:bg/>
                                          </p:spTgt>
                                        </p:tgtEl>
                                        <p:attrNameLst>
                                          <p:attrName>style.visibility</p:attrName>
                                        </p:attrNameLst>
                                      </p:cBhvr>
                                      <p:to>
                                        <p:strVal val="visible"/>
                                      </p:to>
                                    </p:set>
                                    <p:animEffect transition="in" filter="wipe(down)">
                                      <p:cBhvr>
                                        <p:cTn id="47" dur="500"/>
                                        <p:tgtEl>
                                          <p:spTgt spid="40">
                                            <p:bg/>
                                          </p:spTgt>
                                        </p:tgtEl>
                                      </p:cBhvr>
                                    </p:animEffect>
                                  </p:childTnLst>
                                </p:cTn>
                              </p:par>
                              <p:par>
                                <p:cTn id="48" presetID="22" presetClass="entr" presetSubtype="4" fill="hold" grpId="0" nodeType="withEffect">
                                  <p:stCondLst>
                                    <p:cond delay="0"/>
                                  </p:stCondLst>
                                  <p:iterate type="lt">
                                    <p:tmPct val="0"/>
                                  </p:iterate>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down)">
                                      <p:cBhvr>
                                        <p:cTn id="50" dur="500"/>
                                        <p:tgtEl>
                                          <p:spTgt spid="40">
                                            <p:txEl>
                                              <p:pRg st="0" end="0"/>
                                            </p:tx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40">
                                            <p:txEl>
                                              <p:pRg st="1" end="1"/>
                                            </p:txEl>
                                          </p:spTgt>
                                        </p:tgtEl>
                                        <p:attrNameLst>
                                          <p:attrName>style.visibility</p:attrName>
                                        </p:attrNameLst>
                                      </p:cBhvr>
                                      <p:to>
                                        <p:strVal val="visible"/>
                                      </p:to>
                                    </p:set>
                                    <p:animEffect transition="in" filter="wipe(down)">
                                      <p:cBhvr>
                                        <p:cTn id="53" dur="500"/>
                                        <p:tgtEl>
                                          <p:spTgt spid="40">
                                            <p:txEl>
                                              <p:pRg st="1" end="1"/>
                                            </p:tx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0">
                                            <p:txEl>
                                              <p:pRg st="2" end="2"/>
                                            </p:txEl>
                                          </p:spTgt>
                                        </p:tgtEl>
                                        <p:attrNameLst>
                                          <p:attrName>style.visibility</p:attrName>
                                        </p:attrNameLst>
                                      </p:cBhvr>
                                      <p:to>
                                        <p:strVal val="visible"/>
                                      </p:to>
                                    </p:set>
                                    <p:animEffect transition="in" filter="wipe(down)">
                                      <p:cBhvr>
                                        <p:cTn id="56" dur="500"/>
                                        <p:tgtEl>
                                          <p:spTgt spid="40">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1">
                                            <p:txEl>
                                              <p:pRg st="0" end="0"/>
                                            </p:txEl>
                                          </p:spTgt>
                                        </p:tgtEl>
                                        <p:attrNameLst>
                                          <p:attrName>style.visibility</p:attrName>
                                        </p:attrNameLst>
                                      </p:cBhvr>
                                      <p:to>
                                        <p:strVal val="visible"/>
                                      </p:to>
                                    </p:set>
                                    <p:animEffect transition="in" filter="wipe(down)">
                                      <p:cBhvr>
                                        <p:cTn id="61" dur="500"/>
                                        <p:tgtEl>
                                          <p:spTgt spid="41">
                                            <p:txEl>
                                              <p:pRg st="0" end="0"/>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down)">
                                      <p:cBhvr>
                                        <p:cTn id="64" dur="500"/>
                                        <p:tgtEl>
                                          <p:spTgt spid="3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1">
                                            <p:bg/>
                                          </p:spTgt>
                                        </p:tgtEl>
                                        <p:attrNameLst>
                                          <p:attrName>style.visibility</p:attrName>
                                        </p:attrNameLst>
                                      </p:cBhvr>
                                      <p:to>
                                        <p:strVal val="visible"/>
                                      </p:to>
                                    </p:set>
                                    <p:animEffect transition="in" filter="wipe(down)">
                                      <p:cBhvr>
                                        <p:cTn id="67" dur="500"/>
                                        <p:tgtEl>
                                          <p:spTgt spid="41">
                                            <p:bg/>
                                          </p:spTgt>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1">
                                            <p:txEl>
                                              <p:pRg st="0" end="0"/>
                                            </p:txEl>
                                          </p:spTgt>
                                        </p:tgtEl>
                                        <p:attrNameLst>
                                          <p:attrName>style.visibility</p:attrName>
                                        </p:attrNameLst>
                                      </p:cBhvr>
                                      <p:to>
                                        <p:strVal val="visible"/>
                                      </p:to>
                                    </p:set>
                                    <p:animEffect transition="in" filter="wipe(down)">
                                      <p:cBhvr>
                                        <p:cTn id="70" dur="500"/>
                                        <p:tgtEl>
                                          <p:spTgt spid="41">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bg/>
                                          </p:spTgt>
                                        </p:tgtEl>
                                        <p:attrNameLst>
                                          <p:attrName>style.visibility</p:attrName>
                                        </p:attrNameLst>
                                      </p:cBhvr>
                                      <p:to>
                                        <p:strVal val="visible"/>
                                      </p:to>
                                    </p:set>
                                    <p:animEffect transition="in" filter="wipe(left)">
                                      <p:cBhvr>
                                        <p:cTn id="75" dur="500"/>
                                        <p:tgtEl>
                                          <p:spTgt spid="15">
                                            <p:bg/>
                                          </p:spTgt>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5">
                                            <p:txEl>
                                              <p:pRg st="0" end="0"/>
                                            </p:txEl>
                                          </p:spTgt>
                                        </p:tgtEl>
                                        <p:attrNameLst>
                                          <p:attrName>style.visibility</p:attrName>
                                        </p:attrNameLst>
                                      </p:cBhvr>
                                      <p:to>
                                        <p:strVal val="visible"/>
                                      </p:to>
                                    </p:set>
                                    <p:animEffect transition="in" filter="wipe(left)">
                                      <p:cBhvr>
                                        <p:cTn id="79" dur="500"/>
                                        <p:tgtEl>
                                          <p:spTgt spid="15">
                                            <p:txEl>
                                              <p:pRg st="0" end="0"/>
                                            </p:txEl>
                                          </p:spTgt>
                                        </p:tgtEl>
                                      </p:cBhvr>
                                    </p:animEffect>
                                  </p:childTnLst>
                                </p:cTn>
                              </p:par>
                            </p:childTnLst>
                          </p:cTn>
                        </p:par>
                        <p:par>
                          <p:cTn id="80" fill="hold">
                            <p:stCondLst>
                              <p:cond delay="1000"/>
                            </p:stCondLst>
                            <p:childTnLst>
                              <p:par>
                                <p:cTn id="81" presetID="22" presetClass="entr" presetSubtype="8" fill="hold"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left)">
                                      <p:cBhvr>
                                        <p:cTn id="8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39" grpId="0" build="p" animBg="1"/>
      <p:bldP spid="40" grpId="0" build="allAtOnce" animBg="1"/>
      <p:bldP spid="41" grpId="0" build="allAtOnce" animBg="1"/>
      <p:bldP spid="15"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2841" y="0"/>
            <a:ext cx="8686800" cy="990600"/>
          </a:xfrm>
        </p:spPr>
        <p:txBody>
          <a:bodyPr>
            <a:normAutofit/>
          </a:bodyPr>
          <a:lstStyle/>
          <a:p>
            <a:r>
              <a:rPr lang="en-US" sz="2100" dirty="0" err="1"/>
              <a:t>CenterFlo</a:t>
            </a:r>
            <a:r>
              <a:rPr lang="en-US" sz="2100" dirty="0"/>
              <a:t> – </a:t>
            </a:r>
            <a:r>
              <a:rPr lang="en-US" sz="2100" b="0" dirty="0"/>
              <a:t>CF10, 15 &amp; 30</a:t>
            </a:r>
          </a:p>
        </p:txBody>
      </p:sp>
      <p:sp>
        <p:nvSpPr>
          <p:cNvPr id="2" name="TextBox 1"/>
          <p:cNvSpPr txBox="1"/>
          <p:nvPr/>
        </p:nvSpPr>
        <p:spPr>
          <a:xfrm>
            <a:off x="4898196" y="1228056"/>
            <a:ext cx="3735441" cy="5355312"/>
          </a:xfrm>
          <a:prstGeom prst="rect">
            <a:avLst/>
          </a:prstGeom>
          <a:noFill/>
        </p:spPr>
        <p:txBody>
          <a:bodyPr wrap="square" rtlCol="0">
            <a:noAutofit/>
          </a:bodyPr>
          <a:lstStyle/>
          <a:p>
            <a:r>
              <a:rPr lang="en-US" sz="1400" b="1" dirty="0"/>
              <a:t>CenterFlo pumps handle a wide range of  fluids used for vehicle service</a:t>
            </a:r>
          </a:p>
          <a:p>
            <a:endParaRPr lang="en-US" sz="1400" b="1" dirty="0"/>
          </a:p>
          <a:p>
            <a:r>
              <a:rPr lang="en-US" sz="1400" b="1" dirty="0"/>
              <a:t>Available in both poly and aluminum, and in ½” and 1” sizes with flow rates from 10–30 Gallons per minute</a:t>
            </a:r>
          </a:p>
          <a:p>
            <a:endParaRPr lang="en-US" sz="1400" dirty="0"/>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Synthetic and  Mineral based oils, </a:t>
            </a:r>
          </a:p>
          <a:p>
            <a:pPr marL="742950" lvl="1" indent="-285750">
              <a:buSzPct val="90000"/>
              <a:buFont typeface="Wingdings" pitchFamily="2" charset="2"/>
              <a:buChar char="§"/>
            </a:pPr>
            <a:r>
              <a:rPr lang="en-US" sz="1200" dirty="0">
                <a:latin typeface="Arial" pitchFamily="34" charset="0"/>
              </a:rPr>
              <a:t>Coolant </a:t>
            </a:r>
          </a:p>
          <a:p>
            <a:pPr marL="742950" lvl="1" indent="-285750">
              <a:buSzPct val="90000"/>
              <a:buFont typeface="Wingdings" pitchFamily="2" charset="2"/>
              <a:buChar char="§"/>
            </a:pPr>
            <a:r>
              <a:rPr lang="en-US" sz="1200" dirty="0">
                <a:latin typeface="Arial" pitchFamily="34" charset="0"/>
              </a:rPr>
              <a:t>WWS (POLY)</a:t>
            </a:r>
          </a:p>
          <a:p>
            <a:pPr marL="742950" lvl="1" indent="-285750">
              <a:buSzPct val="90000"/>
              <a:buFont typeface="Wingdings" pitchFamily="2" charset="2"/>
              <a:buChar char="§"/>
            </a:pPr>
            <a:r>
              <a:rPr lang="en-US" sz="1200" dirty="0">
                <a:latin typeface="Arial" pitchFamily="34" charset="0"/>
              </a:rPr>
              <a:t>DEF (POLY)</a:t>
            </a:r>
          </a:p>
          <a:p>
            <a:pPr marL="742950" lvl="1" indent="-285750">
              <a:buSzPct val="90000"/>
              <a:buFont typeface="Wingdings" pitchFamily="2" charset="2"/>
              <a:buChar char="§"/>
            </a:pPr>
            <a:r>
              <a:rPr lang="en-US" sz="1200" dirty="0">
                <a:latin typeface="Arial" pitchFamily="34" charset="0"/>
              </a:rPr>
              <a:t>Used Engine Oils and Coolants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Fresh &amp; Used Fluid Applications</a:t>
            </a:r>
          </a:p>
          <a:p>
            <a:pPr marL="742950" lvl="1" indent="-285750">
              <a:buSzPct val="90000"/>
              <a:buFont typeface="Wingdings" pitchFamily="2" charset="2"/>
              <a:buChar char="§"/>
            </a:pPr>
            <a:r>
              <a:rPr lang="en-US" sz="1200" dirty="0">
                <a:latin typeface="Arial" pitchFamily="34" charset="0"/>
              </a:rPr>
              <a:t>Automotive dealerships</a:t>
            </a:r>
          </a:p>
          <a:p>
            <a:pPr marL="742950" lvl="1" indent="-285750">
              <a:buSzPct val="90000"/>
              <a:buFont typeface="Wingdings" pitchFamily="2" charset="2"/>
              <a:buChar char="§"/>
            </a:pPr>
            <a:r>
              <a:rPr lang="en-US" sz="1200" dirty="0">
                <a:latin typeface="Arial" pitchFamily="34" charset="0"/>
              </a:rPr>
              <a:t>Fleets</a:t>
            </a:r>
          </a:p>
          <a:p>
            <a:pPr marL="742950" lvl="1" indent="-285750">
              <a:buSzPct val="90000"/>
              <a:buFont typeface="Wingdings" pitchFamily="2" charset="2"/>
              <a:buChar char="§"/>
            </a:pPr>
            <a:r>
              <a:rPr lang="en-US" sz="1200" dirty="0">
                <a:latin typeface="Arial" pitchFamily="34" charset="0"/>
              </a:rPr>
              <a:t>Mining/construction</a:t>
            </a:r>
          </a:p>
          <a:p>
            <a:pPr marL="742950" lvl="1" indent="-285750">
              <a:buSzPct val="90000"/>
              <a:buFont typeface="Wingdings" pitchFamily="2" charset="2"/>
              <a:buChar char="§"/>
            </a:pPr>
            <a:r>
              <a:rPr lang="en-US" sz="1200" dirty="0">
                <a:latin typeface="Arial" pitchFamily="34" charset="0"/>
              </a:rPr>
              <a:t>Railroad</a:t>
            </a:r>
          </a:p>
          <a:p>
            <a:pPr marL="742950" lvl="1" indent="-285750">
              <a:buSzPct val="90000"/>
              <a:buFont typeface="Wingdings" pitchFamily="2" charset="2"/>
              <a:buChar char="§"/>
            </a:pPr>
            <a:r>
              <a:rPr lang="en-US" sz="1200" dirty="0">
                <a:latin typeface="Arial" pitchFamily="34" charset="0"/>
              </a:rPr>
              <a:t>Mass Transit</a:t>
            </a:r>
          </a:p>
          <a:p>
            <a:pPr marL="742950" lvl="1" indent="-285750">
              <a:buSzPct val="90000"/>
              <a:buFont typeface="Wingdings" pitchFamily="2" charset="2"/>
              <a:buChar char="§"/>
            </a:pPr>
            <a:r>
              <a:rPr lang="en-US" sz="1200" dirty="0">
                <a:latin typeface="Arial" pitchFamily="34" charset="0"/>
              </a:rPr>
              <a:t>Mobile lube</a:t>
            </a:r>
          </a:p>
        </p:txBody>
      </p:sp>
      <p:pic>
        <p:nvPicPr>
          <p:cNvPr id="3" name="Picture 2">
            <a:extLst>
              <a:ext uri="{FF2B5EF4-FFF2-40B4-BE49-F238E27FC236}">
                <a16:creationId xmlns:a16="http://schemas.microsoft.com/office/drawing/2014/main" id="{CC1429AC-B829-4D9E-A0F6-2A0B8C7DB17A}"/>
              </a:ext>
            </a:extLst>
          </p:cNvPr>
          <p:cNvPicPr>
            <a:picLocks noChangeAspect="1"/>
          </p:cNvPicPr>
          <p:nvPr/>
        </p:nvPicPr>
        <p:blipFill>
          <a:blip r:embed="rId3"/>
          <a:stretch>
            <a:fillRect/>
          </a:stretch>
        </p:blipFill>
        <p:spPr>
          <a:xfrm>
            <a:off x="1814625" y="1380327"/>
            <a:ext cx="1659178" cy="1341982"/>
          </a:xfrm>
          <a:prstGeom prst="rect">
            <a:avLst/>
          </a:prstGeom>
        </p:spPr>
      </p:pic>
      <p:grpSp>
        <p:nvGrpSpPr>
          <p:cNvPr id="14" name="Group 13">
            <a:extLst>
              <a:ext uri="{FF2B5EF4-FFF2-40B4-BE49-F238E27FC236}">
                <a16:creationId xmlns:a16="http://schemas.microsoft.com/office/drawing/2014/main" id="{F53F9551-4551-495A-A839-A001FECC1290}"/>
              </a:ext>
            </a:extLst>
          </p:cNvPr>
          <p:cNvGrpSpPr/>
          <p:nvPr/>
        </p:nvGrpSpPr>
        <p:grpSpPr>
          <a:xfrm>
            <a:off x="1298600" y="2906227"/>
            <a:ext cx="2669290" cy="1694124"/>
            <a:chOff x="412546" y="2806995"/>
            <a:chExt cx="2669290" cy="1694124"/>
          </a:xfrm>
        </p:grpSpPr>
        <p:pic>
          <p:nvPicPr>
            <p:cNvPr id="4" name="Picture 3">
              <a:extLst>
                <a:ext uri="{FF2B5EF4-FFF2-40B4-BE49-F238E27FC236}">
                  <a16:creationId xmlns:a16="http://schemas.microsoft.com/office/drawing/2014/main" id="{CF217B9E-5136-4A84-811A-AC4C6BF50BB2}"/>
                </a:ext>
              </a:extLst>
            </p:cNvPr>
            <p:cNvPicPr>
              <a:picLocks noChangeAspect="1"/>
            </p:cNvPicPr>
            <p:nvPr/>
          </p:nvPicPr>
          <p:blipFill rotWithShape="1">
            <a:blip r:embed="rId4"/>
            <a:srcRect t="8866"/>
            <a:stretch/>
          </p:blipFill>
          <p:spPr>
            <a:xfrm>
              <a:off x="412546" y="2806995"/>
              <a:ext cx="2669290" cy="1526270"/>
            </a:xfrm>
            <a:prstGeom prst="rect">
              <a:avLst/>
            </a:prstGeom>
          </p:spPr>
        </p:pic>
        <p:sp>
          <p:nvSpPr>
            <p:cNvPr id="10" name="Rectangle 9">
              <a:extLst>
                <a:ext uri="{FF2B5EF4-FFF2-40B4-BE49-F238E27FC236}">
                  <a16:creationId xmlns:a16="http://schemas.microsoft.com/office/drawing/2014/main" id="{2C1DF416-4919-4DAA-9390-1BB981EBDAA1}"/>
                </a:ext>
              </a:extLst>
            </p:cNvPr>
            <p:cNvSpPr/>
            <p:nvPr/>
          </p:nvSpPr>
          <p:spPr>
            <a:xfrm>
              <a:off x="1594884" y="4210496"/>
              <a:ext cx="369094" cy="290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3436EE2E-E507-4A3C-92B6-0AAEB8F19EF5}"/>
              </a:ext>
            </a:extLst>
          </p:cNvPr>
          <p:cNvGrpSpPr/>
          <p:nvPr/>
        </p:nvGrpSpPr>
        <p:grpSpPr>
          <a:xfrm>
            <a:off x="1389233" y="4705553"/>
            <a:ext cx="2587256" cy="1593585"/>
            <a:chOff x="453563" y="4648200"/>
            <a:chExt cx="2587256" cy="1593585"/>
          </a:xfrm>
        </p:grpSpPr>
        <p:pic>
          <p:nvPicPr>
            <p:cNvPr id="9" name="Picture 8">
              <a:extLst>
                <a:ext uri="{FF2B5EF4-FFF2-40B4-BE49-F238E27FC236}">
                  <a16:creationId xmlns:a16="http://schemas.microsoft.com/office/drawing/2014/main" id="{F8C7B692-E30E-4698-A20C-62D8BD001E52}"/>
                </a:ext>
              </a:extLst>
            </p:cNvPr>
            <p:cNvPicPr>
              <a:picLocks noChangeAspect="1"/>
            </p:cNvPicPr>
            <p:nvPr/>
          </p:nvPicPr>
          <p:blipFill>
            <a:blip r:embed="rId5"/>
            <a:stretch>
              <a:fillRect/>
            </a:stretch>
          </p:blipFill>
          <p:spPr>
            <a:xfrm>
              <a:off x="453563" y="4648200"/>
              <a:ext cx="2587256" cy="1448274"/>
            </a:xfrm>
            <a:prstGeom prst="rect">
              <a:avLst/>
            </a:prstGeom>
          </p:spPr>
        </p:pic>
        <p:sp>
          <p:nvSpPr>
            <p:cNvPr id="16" name="Rectangle 15">
              <a:extLst>
                <a:ext uri="{FF2B5EF4-FFF2-40B4-BE49-F238E27FC236}">
                  <a16:creationId xmlns:a16="http://schemas.microsoft.com/office/drawing/2014/main" id="{39A4212B-AA49-450F-9260-B31EFE86C3C5}"/>
                </a:ext>
              </a:extLst>
            </p:cNvPr>
            <p:cNvSpPr/>
            <p:nvPr/>
          </p:nvSpPr>
          <p:spPr>
            <a:xfrm>
              <a:off x="1562644" y="5951162"/>
              <a:ext cx="369094" cy="290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62267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42" y="0"/>
            <a:ext cx="8686800" cy="990600"/>
          </a:xfrm>
        </p:spPr>
        <p:txBody>
          <a:bodyPr>
            <a:normAutofit/>
          </a:bodyPr>
          <a:lstStyle/>
          <a:p>
            <a:r>
              <a:rPr lang="en-US" sz="2100" dirty="0" err="1"/>
              <a:t>CenterFlo</a:t>
            </a:r>
            <a:r>
              <a:rPr lang="en-US" sz="2100" dirty="0"/>
              <a:t> – </a:t>
            </a:r>
            <a:r>
              <a:rPr lang="en-US" sz="2100" b="0" dirty="0"/>
              <a:t>CF15 Mixing</a:t>
            </a:r>
          </a:p>
        </p:txBody>
      </p:sp>
      <p:sp>
        <p:nvSpPr>
          <p:cNvPr id="3" name="TextBox 2"/>
          <p:cNvSpPr txBox="1"/>
          <p:nvPr/>
        </p:nvSpPr>
        <p:spPr>
          <a:xfrm>
            <a:off x="4906926" y="1238690"/>
            <a:ext cx="3634562" cy="4247317"/>
          </a:xfrm>
          <a:prstGeom prst="rect">
            <a:avLst/>
          </a:prstGeom>
          <a:noFill/>
        </p:spPr>
        <p:txBody>
          <a:bodyPr wrap="square" rtlCol="0">
            <a:noAutofit/>
          </a:bodyPr>
          <a:lstStyle/>
          <a:p>
            <a:r>
              <a:rPr lang="en-US" sz="1400" b="1" dirty="0"/>
              <a:t>Available in poly, CF15 mixing pumps are ideal for the medium sized user looking to proportion fluids at a 1:1 ratio</a:t>
            </a:r>
          </a:p>
          <a:p>
            <a:endParaRPr lang="en-US" sz="1400" b="1" dirty="0"/>
          </a:p>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Proportioning/mixing of similar viscosity fluids; medium volume</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Anti-Freeze</a:t>
            </a:r>
          </a:p>
          <a:p>
            <a:pPr marL="742950" lvl="1" indent="-285750">
              <a:buSzPct val="90000"/>
              <a:buFont typeface="Wingdings" pitchFamily="2" charset="2"/>
              <a:buChar char="§"/>
            </a:pPr>
            <a:r>
              <a:rPr lang="en-US" sz="1200" dirty="0">
                <a:latin typeface="Arial" pitchFamily="34" charset="0"/>
              </a:rPr>
              <a:t>WWS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Quick lubes</a:t>
            </a:r>
          </a:p>
          <a:p>
            <a:pPr marL="742950" lvl="1" indent="-285750">
              <a:buSzPct val="90000"/>
              <a:buFont typeface="Wingdings" pitchFamily="2" charset="2"/>
              <a:buChar char="§"/>
            </a:pPr>
            <a:r>
              <a:rPr lang="en-US" sz="1200" dirty="0">
                <a:latin typeface="Arial" pitchFamily="34" charset="0"/>
              </a:rPr>
              <a:t>Dealerships</a:t>
            </a:r>
          </a:p>
          <a:p>
            <a:pPr marL="742950" lvl="1" indent="-285750">
              <a:buSzPct val="90000"/>
              <a:buFont typeface="Wingdings" pitchFamily="2" charset="2"/>
              <a:buChar char="§"/>
            </a:pPr>
            <a:r>
              <a:rPr lang="en-US" sz="1200" dirty="0">
                <a:latin typeface="Arial" pitchFamily="34" charset="0"/>
              </a:rPr>
              <a:t>Oil jobbers</a:t>
            </a:r>
          </a:p>
          <a:p>
            <a:pPr marL="742950" lvl="1" indent="-285750">
              <a:buSzPct val="90000"/>
              <a:buFont typeface="Wingdings" pitchFamily="2" charset="2"/>
              <a:buChar char="§"/>
            </a:pPr>
            <a:r>
              <a:rPr lang="en-US" sz="1200" dirty="0">
                <a:latin typeface="Arial" pitchFamily="34" charset="0"/>
              </a:rPr>
              <a:t>In-Plant</a:t>
            </a:r>
          </a:p>
          <a:p>
            <a:pPr marL="742950" lvl="1" indent="-285750">
              <a:buSzPct val="90000"/>
              <a:buFont typeface="Wingdings" pitchFamily="2" charset="2"/>
              <a:buChar char="§"/>
            </a:pPr>
            <a:r>
              <a:rPr lang="en-US" sz="1200" dirty="0">
                <a:latin typeface="Arial" pitchFamily="34" charset="0"/>
              </a:rPr>
              <a:t>Independent Garages</a:t>
            </a:r>
          </a:p>
        </p:txBody>
      </p:sp>
      <p:pic>
        <p:nvPicPr>
          <p:cNvPr id="4" name="Picture 3">
            <a:extLst>
              <a:ext uri="{FF2B5EF4-FFF2-40B4-BE49-F238E27FC236}">
                <a16:creationId xmlns:a16="http://schemas.microsoft.com/office/drawing/2014/main" id="{25A0F469-E498-4854-B962-CFD46BA2C4A8}"/>
              </a:ext>
            </a:extLst>
          </p:cNvPr>
          <p:cNvPicPr>
            <a:picLocks noChangeAspect="1"/>
          </p:cNvPicPr>
          <p:nvPr/>
        </p:nvPicPr>
        <p:blipFill>
          <a:blip r:embed="rId3"/>
          <a:stretch>
            <a:fillRect/>
          </a:stretch>
        </p:blipFill>
        <p:spPr>
          <a:xfrm>
            <a:off x="1281228" y="1378686"/>
            <a:ext cx="2829732" cy="2392328"/>
          </a:xfrm>
          <a:prstGeom prst="rect">
            <a:avLst/>
          </a:prstGeom>
        </p:spPr>
      </p:pic>
    </p:spTree>
    <p:extLst>
      <p:ext uri="{BB962C8B-B14F-4D97-AF65-F5344CB8AC3E}">
        <p14:creationId xmlns:p14="http://schemas.microsoft.com/office/powerpoint/2010/main" val="1442219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41" y="0"/>
            <a:ext cx="8686800" cy="990600"/>
          </a:xfrm>
        </p:spPr>
        <p:txBody>
          <a:bodyPr>
            <a:normAutofit/>
          </a:bodyPr>
          <a:lstStyle/>
          <a:p>
            <a:r>
              <a:rPr lang="en-US" sz="2100" dirty="0" err="1"/>
              <a:t>CenterFlo</a:t>
            </a:r>
            <a:r>
              <a:rPr lang="en-US" sz="2100" dirty="0"/>
              <a:t> – </a:t>
            </a:r>
            <a:r>
              <a:rPr lang="en-US" sz="2100" b="0" dirty="0"/>
              <a:t>CF50</a:t>
            </a:r>
          </a:p>
        </p:txBody>
      </p:sp>
      <p:sp>
        <p:nvSpPr>
          <p:cNvPr id="4" name="TextBox 3"/>
          <p:cNvSpPr txBox="1"/>
          <p:nvPr/>
        </p:nvSpPr>
        <p:spPr>
          <a:xfrm>
            <a:off x="4894776" y="1232777"/>
            <a:ext cx="3590005" cy="5632311"/>
          </a:xfrm>
          <a:prstGeom prst="rect">
            <a:avLst/>
          </a:prstGeom>
          <a:noFill/>
        </p:spPr>
        <p:txBody>
          <a:bodyPr wrap="square" rtlCol="0">
            <a:noAutofit/>
          </a:bodyPr>
          <a:lstStyle/>
          <a:p>
            <a:r>
              <a:rPr lang="en-US" sz="1400" b="1" dirty="0"/>
              <a:t>CF50 pumps are a direct replacement for any 1” AODD rated at 50 GPM</a:t>
            </a:r>
          </a:p>
          <a:p>
            <a:r>
              <a:rPr lang="en-US" sz="1400" b="1" dirty="0"/>
              <a:t> </a:t>
            </a:r>
          </a:p>
          <a:p>
            <a:r>
              <a:rPr lang="en-US" sz="1400" b="1" dirty="0"/>
              <a:t>These pumps are most common for used fluid evacuation but also work for other applications</a:t>
            </a:r>
          </a:p>
          <a:p>
            <a:endParaRPr lang="en-US" sz="1400" b="1" dirty="0"/>
          </a:p>
          <a:p>
            <a:pPr>
              <a:spcBef>
                <a:spcPct val="20000"/>
              </a:spcBef>
              <a:buClr>
                <a:srgbClr val="B31B34"/>
              </a:buClr>
              <a:buSzPct val="90000"/>
            </a:pPr>
            <a:r>
              <a:rPr lang="en-US" sz="1400" b="1" dirty="0">
                <a:latin typeface="Arial" pitchFamily="34" charset="0"/>
              </a:rPr>
              <a:t>Customer types</a:t>
            </a:r>
          </a:p>
          <a:p>
            <a:pPr marL="742950" lvl="1" indent="-285750">
              <a:buSzPct val="90000"/>
              <a:buFont typeface="Wingdings" pitchFamily="2" charset="2"/>
              <a:buChar char="§"/>
            </a:pPr>
            <a:r>
              <a:rPr lang="en-US" sz="1200" dirty="0">
                <a:latin typeface="Arial" pitchFamily="34" charset="0"/>
              </a:rPr>
              <a:t>Medium/high volume dispense</a:t>
            </a:r>
          </a:p>
          <a:p>
            <a:pPr marL="742950" lvl="1" indent="-285750">
              <a:buSzPct val="90000"/>
              <a:buFont typeface="Wingdings" pitchFamily="2" charset="2"/>
              <a:buChar char="§"/>
            </a:pPr>
            <a:r>
              <a:rPr lang="en-US" sz="1200" dirty="0">
                <a:latin typeface="Arial" pitchFamily="34" charset="0"/>
              </a:rPr>
              <a:t>Used fluid evacuation</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Anti-Freeze</a:t>
            </a:r>
          </a:p>
          <a:p>
            <a:pPr marL="742950" lvl="1" indent="-285750">
              <a:buSzPct val="90000"/>
              <a:buFont typeface="Wingdings" pitchFamily="2" charset="2"/>
              <a:buChar char="§"/>
            </a:pPr>
            <a:r>
              <a:rPr lang="en-US" sz="1200" dirty="0">
                <a:latin typeface="Arial" pitchFamily="34" charset="0"/>
              </a:rPr>
              <a:t>WWS</a:t>
            </a:r>
          </a:p>
          <a:p>
            <a:pPr marL="742950" lvl="1" indent="-285750">
              <a:buSzPct val="90000"/>
              <a:buFont typeface="Wingdings" pitchFamily="2" charset="2"/>
              <a:buChar char="§"/>
            </a:pPr>
            <a:r>
              <a:rPr lang="en-US" sz="1200" dirty="0">
                <a:latin typeface="Arial" pitchFamily="34" charset="0"/>
              </a:rPr>
              <a:t>DEF</a:t>
            </a:r>
          </a:p>
          <a:p>
            <a:pPr marL="742950" lvl="1" indent="-285750">
              <a:buSzPct val="90000"/>
              <a:buFont typeface="Wingdings" pitchFamily="2" charset="2"/>
              <a:buChar char="§"/>
            </a:pPr>
            <a:r>
              <a:rPr lang="en-US" sz="1200" dirty="0">
                <a:latin typeface="Arial" pitchFamily="34" charset="0"/>
              </a:rPr>
              <a:t>Oil</a:t>
            </a:r>
          </a:p>
          <a:p>
            <a:pPr marL="742950" lvl="1" indent="-285750">
              <a:buSzPct val="90000"/>
              <a:buFont typeface="Wingdings" pitchFamily="2" charset="2"/>
              <a:buChar char="§"/>
            </a:pPr>
            <a:r>
              <a:rPr lang="en-US" sz="1200" dirty="0">
                <a:latin typeface="Arial" pitchFamily="34" charset="0"/>
              </a:rPr>
              <a:t>Used fluids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Quick lubes</a:t>
            </a:r>
          </a:p>
          <a:p>
            <a:pPr marL="742950" lvl="1" indent="-285750">
              <a:buSzPct val="90000"/>
              <a:buFont typeface="Wingdings" pitchFamily="2" charset="2"/>
              <a:buChar char="§"/>
            </a:pPr>
            <a:r>
              <a:rPr lang="en-US" sz="1200" dirty="0">
                <a:latin typeface="Arial" pitchFamily="34" charset="0"/>
              </a:rPr>
              <a:t>Dealerships</a:t>
            </a:r>
          </a:p>
          <a:p>
            <a:pPr marL="742950" lvl="1" indent="-285750">
              <a:buSzPct val="90000"/>
              <a:buFont typeface="Wingdings" pitchFamily="2" charset="2"/>
              <a:buChar char="§"/>
            </a:pPr>
            <a:r>
              <a:rPr lang="en-US" sz="1200" dirty="0">
                <a:latin typeface="Arial" pitchFamily="34" charset="0"/>
              </a:rPr>
              <a:t>Oil jobbers</a:t>
            </a:r>
          </a:p>
          <a:p>
            <a:pPr marL="742950" lvl="1" indent="-285750">
              <a:buSzPct val="90000"/>
              <a:buFont typeface="Wingdings" pitchFamily="2" charset="2"/>
              <a:buChar char="§"/>
            </a:pPr>
            <a:r>
              <a:rPr lang="en-US" sz="1200" dirty="0">
                <a:latin typeface="Arial" pitchFamily="34" charset="0"/>
              </a:rPr>
              <a:t>In-plant</a:t>
            </a:r>
          </a:p>
          <a:p>
            <a:pPr marL="742950" lvl="1" indent="-285750">
              <a:buSzPct val="90000"/>
              <a:buFont typeface="Wingdings" pitchFamily="2" charset="2"/>
              <a:buChar char="§"/>
            </a:pPr>
            <a:r>
              <a:rPr lang="en-US" sz="1200" dirty="0">
                <a:latin typeface="Arial" pitchFamily="34" charset="0"/>
              </a:rPr>
              <a:t>Lube trucks</a:t>
            </a:r>
          </a:p>
          <a:p>
            <a:endParaRPr lang="en-US" dirty="0"/>
          </a:p>
        </p:txBody>
      </p:sp>
      <p:pic>
        <p:nvPicPr>
          <p:cNvPr id="11" name="Picture 10">
            <a:extLst>
              <a:ext uri="{FF2B5EF4-FFF2-40B4-BE49-F238E27FC236}">
                <a16:creationId xmlns:a16="http://schemas.microsoft.com/office/drawing/2014/main" id="{1FF3841E-4888-4D09-9040-7AA647074010}"/>
              </a:ext>
            </a:extLst>
          </p:cNvPr>
          <p:cNvPicPr>
            <a:picLocks noChangeAspect="1"/>
          </p:cNvPicPr>
          <p:nvPr/>
        </p:nvPicPr>
        <p:blipFill>
          <a:blip r:embed="rId3"/>
          <a:stretch>
            <a:fillRect/>
          </a:stretch>
        </p:blipFill>
        <p:spPr>
          <a:xfrm>
            <a:off x="280068" y="1232777"/>
            <a:ext cx="4291932" cy="2519003"/>
          </a:xfrm>
          <a:prstGeom prst="rect">
            <a:avLst/>
          </a:prstGeom>
        </p:spPr>
      </p:pic>
    </p:spTree>
    <p:extLst>
      <p:ext uri="{BB962C8B-B14F-4D97-AF65-F5344CB8AC3E}">
        <p14:creationId xmlns:p14="http://schemas.microsoft.com/office/powerpoint/2010/main" val="2742905095"/>
      </p:ext>
    </p:extLst>
  </p:cSld>
  <p:clrMapOvr>
    <a:masterClrMapping/>
  </p:clrMapOvr>
  <p:transition spd="slow" advTm="1441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8" end="1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9" end="1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44" y="0"/>
            <a:ext cx="8686800" cy="990600"/>
          </a:xfrm>
        </p:spPr>
        <p:txBody>
          <a:bodyPr>
            <a:normAutofit/>
          </a:bodyPr>
          <a:lstStyle/>
          <a:p>
            <a:r>
              <a:rPr lang="en-US" sz="2100" dirty="0" err="1"/>
              <a:t>CenterFlo</a:t>
            </a:r>
            <a:r>
              <a:rPr lang="en-US" sz="2100" dirty="0"/>
              <a:t> – </a:t>
            </a:r>
            <a:r>
              <a:rPr lang="en-US" sz="2100" b="0" dirty="0"/>
              <a:t>CF65</a:t>
            </a:r>
          </a:p>
        </p:txBody>
      </p:sp>
      <p:sp>
        <p:nvSpPr>
          <p:cNvPr id="4" name="TextBox 3"/>
          <p:cNvSpPr txBox="1"/>
          <p:nvPr/>
        </p:nvSpPr>
        <p:spPr>
          <a:xfrm>
            <a:off x="4896080" y="1233235"/>
            <a:ext cx="3468199" cy="4801314"/>
          </a:xfrm>
          <a:prstGeom prst="rect">
            <a:avLst/>
          </a:prstGeom>
          <a:noFill/>
        </p:spPr>
        <p:txBody>
          <a:bodyPr wrap="square" rtlCol="0">
            <a:noAutofit/>
          </a:bodyPr>
          <a:lstStyle/>
          <a:p>
            <a:r>
              <a:rPr lang="en-US" sz="1400" b="1" dirty="0"/>
              <a:t>CF65 pumps are 1 ½”, rated at 65 GPM and made of aluminum only. These pumps are used for high volume applications where the flow rates of the CF30 or 50 are too low</a:t>
            </a:r>
          </a:p>
          <a:p>
            <a:endParaRPr lang="en-US" sz="1400" b="1" dirty="0"/>
          </a:p>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High volume dispense and evacuation for large vehicles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Anti-Freeze</a:t>
            </a:r>
          </a:p>
          <a:p>
            <a:pPr marL="742950" lvl="1" indent="-285750">
              <a:buSzPct val="90000"/>
              <a:buFont typeface="Wingdings" pitchFamily="2" charset="2"/>
              <a:buChar char="§"/>
            </a:pPr>
            <a:r>
              <a:rPr lang="en-US" sz="1200" dirty="0">
                <a:latin typeface="Arial" pitchFamily="34" charset="0"/>
              </a:rPr>
              <a:t>Oil</a:t>
            </a:r>
          </a:p>
          <a:p>
            <a:pPr marL="742950" lvl="1" indent="-285750">
              <a:buSzPct val="90000"/>
              <a:buFont typeface="Wingdings" pitchFamily="2" charset="2"/>
              <a:buChar char="§"/>
            </a:pPr>
            <a:r>
              <a:rPr lang="en-US" sz="1200" dirty="0">
                <a:latin typeface="Arial" pitchFamily="34" charset="0"/>
              </a:rPr>
              <a:t>Used fluids</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Oil jobbers in plant transfer</a:t>
            </a:r>
          </a:p>
          <a:p>
            <a:pPr marL="742950" lvl="1" indent="-285750">
              <a:buSzPct val="90000"/>
              <a:buFont typeface="Wingdings" pitchFamily="2" charset="2"/>
              <a:buChar char="§"/>
            </a:pPr>
            <a:r>
              <a:rPr lang="en-US" sz="1200" dirty="0">
                <a:latin typeface="Arial" pitchFamily="34" charset="0"/>
              </a:rPr>
              <a:t>In-plant industrial</a:t>
            </a:r>
          </a:p>
          <a:p>
            <a:pPr marL="742950" lvl="1" indent="-285750">
              <a:buSzPct val="90000"/>
              <a:buFont typeface="Wingdings" pitchFamily="2" charset="2"/>
              <a:buChar char="§"/>
            </a:pPr>
            <a:r>
              <a:rPr lang="en-US" sz="1200" dirty="0">
                <a:latin typeface="Arial" pitchFamily="34" charset="0"/>
              </a:rPr>
              <a:t>Lube trucks</a:t>
            </a:r>
          </a:p>
          <a:p>
            <a:pPr marL="742950" lvl="1" indent="-285750">
              <a:buSzPct val="90000"/>
              <a:buFont typeface="Wingdings" pitchFamily="2" charset="2"/>
              <a:buChar char="§"/>
            </a:pPr>
            <a:r>
              <a:rPr lang="en-US" sz="1200" dirty="0">
                <a:latin typeface="Arial" pitchFamily="34" charset="0"/>
              </a:rPr>
              <a:t>Mining</a:t>
            </a:r>
          </a:p>
        </p:txBody>
      </p:sp>
      <p:pic>
        <p:nvPicPr>
          <p:cNvPr id="3" name="Picture 2">
            <a:extLst>
              <a:ext uri="{FF2B5EF4-FFF2-40B4-BE49-F238E27FC236}">
                <a16:creationId xmlns:a16="http://schemas.microsoft.com/office/drawing/2014/main" id="{B9CD2047-CCD7-4F6F-9859-8E70FAEDA23D}"/>
              </a:ext>
            </a:extLst>
          </p:cNvPr>
          <p:cNvPicPr>
            <a:picLocks noChangeAspect="1"/>
          </p:cNvPicPr>
          <p:nvPr/>
        </p:nvPicPr>
        <p:blipFill>
          <a:blip r:embed="rId3"/>
          <a:stretch>
            <a:fillRect/>
          </a:stretch>
        </p:blipFill>
        <p:spPr>
          <a:xfrm>
            <a:off x="1260955" y="1367170"/>
            <a:ext cx="2966412" cy="2446374"/>
          </a:xfrm>
          <a:prstGeom prst="rect">
            <a:avLst/>
          </a:prstGeom>
        </p:spPr>
      </p:pic>
    </p:spTree>
    <p:extLst>
      <p:ext uri="{BB962C8B-B14F-4D97-AF65-F5344CB8AC3E}">
        <p14:creationId xmlns:p14="http://schemas.microsoft.com/office/powerpoint/2010/main" val="2742905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44" y="0"/>
            <a:ext cx="8686800" cy="990600"/>
          </a:xfrm>
        </p:spPr>
        <p:txBody>
          <a:bodyPr>
            <a:normAutofit/>
          </a:bodyPr>
          <a:lstStyle/>
          <a:p>
            <a:r>
              <a:rPr lang="en-US" sz="2100" dirty="0" err="1"/>
              <a:t>TraditionalFlo</a:t>
            </a:r>
            <a:r>
              <a:rPr lang="en-US" sz="2100" dirty="0"/>
              <a:t> – </a:t>
            </a:r>
            <a:r>
              <a:rPr lang="en-US" sz="2100" b="0" dirty="0"/>
              <a:t>TF170</a:t>
            </a:r>
          </a:p>
        </p:txBody>
      </p:sp>
      <p:sp>
        <p:nvSpPr>
          <p:cNvPr id="4" name="TextBox 3"/>
          <p:cNvSpPr txBox="1"/>
          <p:nvPr/>
        </p:nvSpPr>
        <p:spPr>
          <a:xfrm>
            <a:off x="4896080" y="1233235"/>
            <a:ext cx="3468199" cy="4801314"/>
          </a:xfrm>
          <a:prstGeom prst="rect">
            <a:avLst/>
          </a:prstGeom>
          <a:noFill/>
        </p:spPr>
        <p:txBody>
          <a:bodyPr wrap="square" rtlCol="0">
            <a:noAutofit/>
          </a:bodyPr>
          <a:lstStyle/>
          <a:p>
            <a:r>
              <a:rPr lang="en-US" sz="1400" b="1" dirty="0" err="1"/>
              <a:t>Balcrank’s</a:t>
            </a:r>
            <a:r>
              <a:rPr lang="en-US" sz="1400" b="1" dirty="0"/>
              <a:t> </a:t>
            </a:r>
            <a:r>
              <a:rPr lang="en-US" sz="1400" b="1" dirty="0" err="1"/>
              <a:t>TraditionalFlo</a:t>
            </a:r>
            <a:r>
              <a:rPr lang="en-US" sz="1400" b="1" dirty="0"/>
              <a:t> pump transfers fluid up to 170 gal/min.  Combining conventional flow design with pivoting air valve for increased delivery and reliable performance.</a:t>
            </a:r>
          </a:p>
          <a:p>
            <a:endParaRPr lang="en-US" sz="1400" b="1" dirty="0"/>
          </a:p>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Very large volume transfer and evacuation</a:t>
            </a: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Anti-Freeze</a:t>
            </a:r>
          </a:p>
          <a:p>
            <a:pPr marL="742950" lvl="1" indent="-285750">
              <a:buSzPct val="90000"/>
              <a:buFont typeface="Wingdings" pitchFamily="2" charset="2"/>
              <a:buChar char="§"/>
            </a:pPr>
            <a:r>
              <a:rPr lang="en-US" sz="1200" dirty="0">
                <a:latin typeface="Arial" pitchFamily="34" charset="0"/>
              </a:rPr>
              <a:t>Windshield wash solution</a:t>
            </a:r>
          </a:p>
          <a:p>
            <a:pPr marL="742950" lvl="1" indent="-285750">
              <a:buSzPct val="90000"/>
              <a:buFont typeface="Wingdings" pitchFamily="2" charset="2"/>
              <a:buChar char="§"/>
            </a:pPr>
            <a:r>
              <a:rPr lang="en-US" sz="1200" dirty="0">
                <a:latin typeface="Arial" pitchFamily="34" charset="0"/>
              </a:rPr>
              <a:t>Used oil</a:t>
            </a:r>
          </a:p>
          <a:p>
            <a:pPr marL="742950" lvl="1" indent="-285750">
              <a:buSzPct val="90000"/>
              <a:buFont typeface="Wingdings" pitchFamily="2" charset="2"/>
              <a:buChar char="§"/>
            </a:pPr>
            <a:r>
              <a:rPr lang="en-US" sz="1200" dirty="0">
                <a:latin typeface="Arial" pitchFamily="34" charset="0"/>
              </a:rPr>
              <a:t>Synthetic and mineral oil</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Mining and construction</a:t>
            </a:r>
          </a:p>
          <a:p>
            <a:pPr marL="742950" lvl="1" indent="-285750">
              <a:buSzPct val="90000"/>
              <a:buFont typeface="Wingdings" pitchFamily="2" charset="2"/>
              <a:buChar char="§"/>
            </a:pPr>
            <a:r>
              <a:rPr lang="en-US" sz="1200" dirty="0">
                <a:latin typeface="Arial" pitchFamily="34" charset="0"/>
              </a:rPr>
              <a:t>Railroad and mass transit vehicles </a:t>
            </a:r>
          </a:p>
          <a:p>
            <a:pPr marL="742950" lvl="1" indent="-285750">
              <a:buSzPct val="90000"/>
              <a:buFont typeface="Wingdings" pitchFamily="2" charset="2"/>
              <a:buChar char="§"/>
            </a:pPr>
            <a:r>
              <a:rPr lang="en-US" sz="1200" dirty="0">
                <a:latin typeface="Arial" pitchFamily="34" charset="0"/>
              </a:rPr>
              <a:t>In-plant transfer</a:t>
            </a:r>
          </a:p>
          <a:p>
            <a:pPr marL="742950" lvl="1" indent="-285750">
              <a:buSzPct val="90000"/>
              <a:buFont typeface="Wingdings" pitchFamily="2" charset="2"/>
              <a:buChar char="§"/>
            </a:pPr>
            <a:r>
              <a:rPr lang="en-US" sz="1200" dirty="0">
                <a:latin typeface="Arial" pitchFamily="34" charset="0"/>
              </a:rPr>
              <a:t>Agriculture/Farm implement</a:t>
            </a:r>
          </a:p>
          <a:p>
            <a:pPr marL="742950" lvl="1" indent="-285750">
              <a:buSzPct val="90000"/>
              <a:buFont typeface="Wingdings" pitchFamily="2" charset="2"/>
              <a:buChar char="§"/>
            </a:pPr>
            <a:r>
              <a:rPr lang="en-US" sz="1200" dirty="0">
                <a:latin typeface="Arial" pitchFamily="34" charset="0"/>
              </a:rPr>
              <a:t>Lube trucks</a:t>
            </a:r>
          </a:p>
        </p:txBody>
      </p:sp>
      <p:grpSp>
        <p:nvGrpSpPr>
          <p:cNvPr id="9" name="Group 8">
            <a:extLst>
              <a:ext uri="{FF2B5EF4-FFF2-40B4-BE49-F238E27FC236}">
                <a16:creationId xmlns:a16="http://schemas.microsoft.com/office/drawing/2014/main" id="{36910F9D-3A09-4A4E-99FD-E99BF745598C}"/>
              </a:ext>
            </a:extLst>
          </p:cNvPr>
          <p:cNvGrpSpPr/>
          <p:nvPr/>
        </p:nvGrpSpPr>
        <p:grpSpPr>
          <a:xfrm>
            <a:off x="1258577" y="1233235"/>
            <a:ext cx="2521571" cy="3657600"/>
            <a:chOff x="1258577" y="1233235"/>
            <a:chExt cx="2521571" cy="3657600"/>
          </a:xfrm>
        </p:grpSpPr>
        <p:pic>
          <p:nvPicPr>
            <p:cNvPr id="7" name="Picture 6">
              <a:extLst>
                <a:ext uri="{FF2B5EF4-FFF2-40B4-BE49-F238E27FC236}">
                  <a16:creationId xmlns:a16="http://schemas.microsoft.com/office/drawing/2014/main" id="{949DB2FC-C24E-496F-A910-05A0A60868CE}"/>
                </a:ext>
              </a:extLst>
            </p:cNvPr>
            <p:cNvPicPr>
              <a:picLocks noChangeAspect="1"/>
            </p:cNvPicPr>
            <p:nvPr/>
          </p:nvPicPr>
          <p:blipFill>
            <a:blip r:embed="rId3"/>
            <a:stretch>
              <a:fillRect/>
            </a:stretch>
          </p:blipFill>
          <p:spPr>
            <a:xfrm>
              <a:off x="1258577" y="1233235"/>
              <a:ext cx="2353446" cy="3414965"/>
            </a:xfrm>
            <a:prstGeom prst="rect">
              <a:avLst/>
            </a:prstGeom>
          </p:spPr>
        </p:pic>
        <p:sp>
          <p:nvSpPr>
            <p:cNvPr id="8" name="Rectangle 7">
              <a:extLst>
                <a:ext uri="{FF2B5EF4-FFF2-40B4-BE49-F238E27FC236}">
                  <a16:creationId xmlns:a16="http://schemas.microsoft.com/office/drawing/2014/main" id="{1C490D21-B223-4E1E-892B-6CA6D9922815}"/>
                </a:ext>
              </a:extLst>
            </p:cNvPr>
            <p:cNvSpPr/>
            <p:nvPr/>
          </p:nvSpPr>
          <p:spPr>
            <a:xfrm>
              <a:off x="3205113" y="4524866"/>
              <a:ext cx="575035" cy="365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4124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919731" y="1148427"/>
            <a:ext cx="4071870" cy="2699211"/>
          </a:xfrm>
        </p:spPr>
        <p:txBody>
          <a:bodyPr>
            <a:noAutofit/>
          </a:bodyPr>
          <a:lstStyle/>
          <a:p>
            <a:pPr>
              <a:buNone/>
            </a:pPr>
            <a:r>
              <a:rPr lang="en-US" sz="1400" b="1" dirty="0"/>
              <a:t>What does the ratio tell you?</a:t>
            </a:r>
            <a:endParaRPr lang="en-US" sz="2000" b="1" dirty="0"/>
          </a:p>
          <a:p>
            <a:pPr lvl="1">
              <a:spcBef>
                <a:spcPts val="0"/>
              </a:spcBef>
              <a:buClrTx/>
            </a:pPr>
            <a:r>
              <a:rPr lang="en-US" sz="1200" dirty="0"/>
              <a:t>Fluid to air ratio:  Ex: 5:1 for every 1 lb. of compressed air you supply = 5 lbs. of outbound fluid pressure</a:t>
            </a:r>
          </a:p>
          <a:p>
            <a:pPr lvl="1">
              <a:spcBef>
                <a:spcPts val="300"/>
              </a:spcBef>
              <a:buClrTx/>
            </a:pPr>
            <a:r>
              <a:rPr lang="en-US" sz="1200" dirty="0"/>
              <a:t>The diameter of the air motor piston vs. the diameter of the fluid piston. This air motor piston is 5 times the size of the fluid pump piston</a:t>
            </a:r>
          </a:p>
        </p:txBody>
      </p:sp>
      <p:sp>
        <p:nvSpPr>
          <p:cNvPr id="13" name="Text Placeholder 12"/>
          <p:cNvSpPr>
            <a:spLocks noGrp="1"/>
          </p:cNvSpPr>
          <p:nvPr>
            <p:ph type="body" sz="quarter" idx="14"/>
          </p:nvPr>
        </p:nvSpPr>
        <p:spPr>
          <a:xfrm>
            <a:off x="197475" y="0"/>
            <a:ext cx="8839200" cy="990600"/>
          </a:xfrm>
        </p:spPr>
        <p:txBody>
          <a:bodyPr>
            <a:normAutofit/>
          </a:bodyPr>
          <a:lstStyle/>
          <a:p>
            <a:r>
              <a:rPr lang="en-US" sz="2100" dirty="0"/>
              <a:t>Pump 101 Basics – </a:t>
            </a:r>
            <a:r>
              <a:rPr lang="en-US" sz="2100" b="0" dirty="0"/>
              <a:t>Ratio</a:t>
            </a:r>
          </a:p>
        </p:txBody>
      </p:sp>
      <p:grpSp>
        <p:nvGrpSpPr>
          <p:cNvPr id="7" name="Group 6">
            <a:extLst>
              <a:ext uri="{FF2B5EF4-FFF2-40B4-BE49-F238E27FC236}">
                <a16:creationId xmlns:a16="http://schemas.microsoft.com/office/drawing/2014/main" id="{AAB379B6-5B24-4569-856F-2A05FCE68936}"/>
              </a:ext>
            </a:extLst>
          </p:cNvPr>
          <p:cNvGrpSpPr/>
          <p:nvPr/>
        </p:nvGrpSpPr>
        <p:grpSpPr>
          <a:xfrm>
            <a:off x="704045" y="1305156"/>
            <a:ext cx="2816175" cy="4800600"/>
            <a:chOff x="6164689" y="1219200"/>
            <a:chExt cx="2816175" cy="4800600"/>
          </a:xfrm>
        </p:grpSpPr>
        <p:grpSp>
          <p:nvGrpSpPr>
            <p:cNvPr id="2" name="Group 1"/>
            <p:cNvGrpSpPr/>
            <p:nvPr/>
          </p:nvGrpSpPr>
          <p:grpSpPr>
            <a:xfrm>
              <a:off x="6251662" y="2040192"/>
              <a:ext cx="1596938" cy="322008"/>
              <a:chOff x="6251662" y="2040192"/>
              <a:chExt cx="1596938" cy="322008"/>
            </a:xfrm>
          </p:grpSpPr>
          <p:sp>
            <p:nvSpPr>
              <p:cNvPr id="9" name="TextBox 8"/>
              <p:cNvSpPr txBox="1"/>
              <p:nvPr/>
            </p:nvSpPr>
            <p:spPr>
              <a:xfrm>
                <a:off x="6251662" y="2040192"/>
                <a:ext cx="1524000" cy="307777"/>
              </a:xfrm>
              <a:prstGeom prst="rect">
                <a:avLst/>
              </a:prstGeom>
              <a:noFill/>
            </p:spPr>
            <p:txBody>
              <a:bodyPr wrap="square" rtlCol="0">
                <a:spAutoFit/>
              </a:bodyPr>
              <a:lstStyle/>
              <a:p>
                <a:r>
                  <a:rPr lang="en-US" sz="1400" dirty="0"/>
                  <a:t>Air Motor Piston</a:t>
                </a:r>
              </a:p>
            </p:txBody>
          </p:sp>
          <p:cxnSp>
            <p:nvCxnSpPr>
              <p:cNvPr id="15" name="Straight Arrow Connector 14"/>
              <p:cNvCxnSpPr/>
              <p:nvPr/>
            </p:nvCxnSpPr>
            <p:spPr>
              <a:xfrm>
                <a:off x="6324600" y="2362200"/>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367" t="15556" r="50000" b="10476"/>
            <a:stretch/>
          </p:blipFill>
          <p:spPr>
            <a:xfrm>
              <a:off x="7827669" y="1600200"/>
              <a:ext cx="872539" cy="4419600"/>
            </a:xfrm>
            <a:prstGeom prst="rect">
              <a:avLst/>
            </a:prstGeom>
          </p:spPr>
        </p:pic>
        <p:grpSp>
          <p:nvGrpSpPr>
            <p:cNvPr id="5" name="Group 4"/>
            <p:cNvGrpSpPr/>
            <p:nvPr/>
          </p:nvGrpSpPr>
          <p:grpSpPr>
            <a:xfrm>
              <a:off x="6164689" y="4540873"/>
              <a:ext cx="1912511" cy="335927"/>
              <a:chOff x="6164689" y="4540873"/>
              <a:chExt cx="1912511" cy="335927"/>
            </a:xfrm>
          </p:grpSpPr>
          <p:sp>
            <p:nvSpPr>
              <p:cNvPr id="11" name="TextBox 10"/>
              <p:cNvSpPr txBox="1"/>
              <p:nvPr/>
            </p:nvSpPr>
            <p:spPr>
              <a:xfrm>
                <a:off x="6164689" y="4540873"/>
                <a:ext cx="1371600" cy="307777"/>
              </a:xfrm>
              <a:prstGeom prst="rect">
                <a:avLst/>
              </a:prstGeom>
              <a:noFill/>
            </p:spPr>
            <p:txBody>
              <a:bodyPr wrap="square" rtlCol="0">
                <a:spAutoFit/>
              </a:bodyPr>
              <a:lstStyle/>
              <a:p>
                <a:r>
                  <a:rPr lang="en-US" sz="1400" dirty="0"/>
                  <a:t>Fluid piston</a:t>
                </a:r>
              </a:p>
            </p:txBody>
          </p:sp>
          <p:cxnSp>
            <p:nvCxnSpPr>
              <p:cNvPr id="16" name="Straight Arrow Connector 15"/>
              <p:cNvCxnSpPr/>
              <p:nvPr/>
            </p:nvCxnSpPr>
            <p:spPr>
              <a:xfrm>
                <a:off x="6248400" y="4876800"/>
                <a:ext cx="1828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7837864" y="1219200"/>
              <a:ext cx="1143000" cy="307777"/>
            </a:xfrm>
            <a:prstGeom prst="rect">
              <a:avLst/>
            </a:prstGeom>
            <a:noFill/>
          </p:spPr>
          <p:txBody>
            <a:bodyPr wrap="square" rtlCol="0">
              <a:spAutoFit/>
            </a:bodyPr>
            <a:lstStyle/>
            <a:p>
              <a:r>
                <a:rPr lang="en-US" sz="1400" b="1" dirty="0"/>
                <a:t>5:1 Ratio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43" y="0"/>
            <a:ext cx="8686800" cy="990600"/>
          </a:xfrm>
        </p:spPr>
        <p:txBody>
          <a:bodyPr>
            <a:normAutofit/>
          </a:bodyPr>
          <a:lstStyle/>
          <a:p>
            <a:r>
              <a:rPr lang="en-US" sz="2100" dirty="0"/>
              <a:t>AODD – </a:t>
            </a:r>
            <a:r>
              <a:rPr lang="en-US" sz="2100" b="0" dirty="0"/>
              <a:t>Conventional</a:t>
            </a:r>
          </a:p>
        </p:txBody>
      </p:sp>
      <p:sp>
        <p:nvSpPr>
          <p:cNvPr id="4" name="TextBox 3"/>
          <p:cNvSpPr txBox="1"/>
          <p:nvPr/>
        </p:nvSpPr>
        <p:spPr>
          <a:xfrm>
            <a:off x="4891190" y="1232468"/>
            <a:ext cx="3636122" cy="5355312"/>
          </a:xfrm>
          <a:prstGeom prst="rect">
            <a:avLst/>
          </a:prstGeom>
          <a:noFill/>
        </p:spPr>
        <p:txBody>
          <a:bodyPr wrap="square" rtlCol="0">
            <a:noAutofit/>
          </a:bodyPr>
          <a:lstStyle/>
          <a:p>
            <a:r>
              <a:rPr lang="en-US" sz="1400" b="1" dirty="0"/>
              <a:t>The traditional 1” UL pump is used primarily with diesel fuel where UL listing is required and lower pressure and flow are needed for this application</a:t>
            </a:r>
          </a:p>
          <a:p>
            <a:endParaRPr lang="en-US" sz="1400" b="1" dirty="0"/>
          </a:p>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Medium large dispense and evacuation</a:t>
            </a:r>
          </a:p>
          <a:p>
            <a:pPr marL="742950" lvl="1" indent="-285750">
              <a:buSzPct val="90000"/>
              <a:buFont typeface="Wingdings" pitchFamily="2" charset="2"/>
              <a:buChar char="§"/>
            </a:pPr>
            <a:r>
              <a:rPr lang="en-US" sz="1200" dirty="0">
                <a:latin typeface="Arial" pitchFamily="34" charset="0"/>
              </a:rPr>
              <a:t>Applications needing UL listing</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Anti-Freeze</a:t>
            </a:r>
          </a:p>
          <a:p>
            <a:pPr marL="742950" lvl="1" indent="-285750">
              <a:buSzPct val="90000"/>
              <a:buFont typeface="Wingdings" pitchFamily="2" charset="2"/>
              <a:buChar char="§"/>
            </a:pPr>
            <a:r>
              <a:rPr lang="en-US" sz="1200" dirty="0">
                <a:latin typeface="Arial" pitchFamily="34" charset="0"/>
              </a:rPr>
              <a:t>Oil</a:t>
            </a:r>
          </a:p>
          <a:p>
            <a:pPr marL="742950" lvl="1" indent="-285750">
              <a:buSzPct val="90000"/>
              <a:buFont typeface="Wingdings" pitchFamily="2" charset="2"/>
              <a:buChar char="§"/>
            </a:pPr>
            <a:r>
              <a:rPr lang="en-US" sz="1200" dirty="0">
                <a:latin typeface="Arial" pitchFamily="34" charset="0"/>
              </a:rPr>
              <a:t>Used fluids</a:t>
            </a:r>
          </a:p>
          <a:p>
            <a:pPr marL="742950" lvl="1" indent="-285750">
              <a:buSzPct val="90000"/>
              <a:buFont typeface="Wingdings" pitchFamily="2" charset="2"/>
              <a:buChar char="§"/>
            </a:pPr>
            <a:r>
              <a:rPr lang="en-US" sz="1200" dirty="0">
                <a:latin typeface="Arial" pitchFamily="34" charset="0"/>
              </a:rPr>
              <a:t>Diesel fuel</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In-plant</a:t>
            </a:r>
          </a:p>
          <a:p>
            <a:pPr marL="742950" lvl="1" indent="-285750">
              <a:buSzPct val="90000"/>
              <a:buFont typeface="Wingdings" pitchFamily="2" charset="2"/>
              <a:buChar char="§"/>
            </a:pPr>
            <a:r>
              <a:rPr lang="en-US" sz="1200" dirty="0">
                <a:latin typeface="Arial" pitchFamily="34" charset="0"/>
              </a:rPr>
              <a:t>Lube trucks</a:t>
            </a:r>
          </a:p>
          <a:p>
            <a:pPr marL="742950" lvl="1" indent="-285750">
              <a:buSzPct val="90000"/>
              <a:buFont typeface="Wingdings" pitchFamily="2" charset="2"/>
              <a:buChar char="§"/>
            </a:pPr>
            <a:r>
              <a:rPr lang="en-US" sz="1200" dirty="0">
                <a:latin typeface="Arial" pitchFamily="34" charset="0"/>
              </a:rPr>
              <a:t>Mining</a:t>
            </a:r>
          </a:p>
          <a:p>
            <a:endParaRPr lang="en-US" dirty="0"/>
          </a:p>
        </p:txBody>
      </p:sp>
      <p:pic>
        <p:nvPicPr>
          <p:cNvPr id="6" name="Picture 5">
            <a:extLst>
              <a:ext uri="{FF2B5EF4-FFF2-40B4-BE49-F238E27FC236}">
                <a16:creationId xmlns:a16="http://schemas.microsoft.com/office/drawing/2014/main" id="{A0D2775A-B875-4C3A-9364-54CAEEE96A3C}"/>
              </a:ext>
            </a:extLst>
          </p:cNvPr>
          <p:cNvPicPr>
            <a:picLocks noChangeAspect="1"/>
          </p:cNvPicPr>
          <p:nvPr/>
        </p:nvPicPr>
        <p:blipFill rotWithShape="1">
          <a:blip r:embed="rId3"/>
          <a:srcRect b="3264"/>
          <a:stretch/>
        </p:blipFill>
        <p:spPr>
          <a:xfrm>
            <a:off x="1479364" y="1371823"/>
            <a:ext cx="2371725" cy="2441721"/>
          </a:xfrm>
          <a:prstGeom prst="rect">
            <a:avLst/>
          </a:prstGeom>
        </p:spPr>
      </p:pic>
    </p:spTree>
    <p:extLst>
      <p:ext uri="{BB962C8B-B14F-4D97-AF65-F5344CB8AC3E}">
        <p14:creationId xmlns:p14="http://schemas.microsoft.com/office/powerpoint/2010/main" val="2742905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052" y="286551"/>
            <a:ext cx="4485010" cy="415498"/>
          </a:xfrm>
          <a:prstGeom prst="rect">
            <a:avLst/>
          </a:prstGeom>
        </p:spPr>
        <p:txBody>
          <a:bodyPr wrap="none">
            <a:spAutoFit/>
          </a:bodyPr>
          <a:lstStyle/>
          <a:p>
            <a:r>
              <a:rPr lang="en-US" sz="2100" b="1" dirty="0">
                <a:solidFill>
                  <a:schemeClr val="bg1"/>
                </a:solidFill>
              </a:rPr>
              <a:t>AODD –</a:t>
            </a:r>
            <a:r>
              <a:rPr lang="en-US" sz="2100" dirty="0"/>
              <a:t> </a:t>
            </a:r>
            <a:r>
              <a:rPr lang="en-US" sz="2100" dirty="0">
                <a:solidFill>
                  <a:schemeClr val="bg1"/>
                </a:solidFill>
              </a:rPr>
              <a:t>Typical Evacuation System</a:t>
            </a:r>
          </a:p>
        </p:txBody>
      </p:sp>
      <p:pic>
        <p:nvPicPr>
          <p:cNvPr id="4" name="Picture 3">
            <a:extLst>
              <a:ext uri="{FF2B5EF4-FFF2-40B4-BE49-F238E27FC236}">
                <a16:creationId xmlns:a16="http://schemas.microsoft.com/office/drawing/2014/main" id="{D5651CD5-92DA-4950-88BA-8B7C7B4DD8D6}"/>
              </a:ext>
            </a:extLst>
          </p:cNvPr>
          <p:cNvPicPr>
            <a:picLocks noChangeAspect="1"/>
          </p:cNvPicPr>
          <p:nvPr/>
        </p:nvPicPr>
        <p:blipFill>
          <a:blip r:embed="rId2"/>
          <a:stretch>
            <a:fillRect/>
          </a:stretch>
        </p:blipFill>
        <p:spPr>
          <a:xfrm>
            <a:off x="1262608" y="1187060"/>
            <a:ext cx="6473827" cy="5349711"/>
          </a:xfrm>
          <a:prstGeom prst="rect">
            <a:avLst/>
          </a:prstGeom>
        </p:spPr>
      </p:pic>
    </p:spTree>
    <p:extLst>
      <p:ext uri="{BB962C8B-B14F-4D97-AF65-F5344CB8AC3E}">
        <p14:creationId xmlns:p14="http://schemas.microsoft.com/office/powerpoint/2010/main" val="1930858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982" y="287625"/>
            <a:ext cx="4829655" cy="415498"/>
          </a:xfrm>
          <a:prstGeom prst="rect">
            <a:avLst/>
          </a:prstGeom>
        </p:spPr>
        <p:txBody>
          <a:bodyPr wrap="none">
            <a:spAutoFit/>
          </a:bodyPr>
          <a:lstStyle/>
          <a:p>
            <a:r>
              <a:rPr lang="en-US" sz="2100" b="1" dirty="0">
                <a:solidFill>
                  <a:schemeClr val="bg1"/>
                </a:solidFill>
              </a:rPr>
              <a:t>AODD –</a:t>
            </a:r>
            <a:r>
              <a:rPr lang="en-US" sz="2100" dirty="0"/>
              <a:t> </a:t>
            </a:r>
            <a:r>
              <a:rPr lang="en-US" sz="2100" dirty="0">
                <a:solidFill>
                  <a:schemeClr val="bg1"/>
                </a:solidFill>
              </a:rPr>
              <a:t>Typical DEF Pumping System</a:t>
            </a:r>
          </a:p>
        </p:txBody>
      </p:sp>
      <p:pic>
        <p:nvPicPr>
          <p:cNvPr id="6" name="Picture 5">
            <a:extLst>
              <a:ext uri="{FF2B5EF4-FFF2-40B4-BE49-F238E27FC236}">
                <a16:creationId xmlns:a16="http://schemas.microsoft.com/office/drawing/2014/main" id="{25A57D60-0ECB-4342-9AE7-02415CAB1F14}"/>
              </a:ext>
            </a:extLst>
          </p:cNvPr>
          <p:cNvPicPr>
            <a:picLocks noChangeAspect="1"/>
          </p:cNvPicPr>
          <p:nvPr/>
        </p:nvPicPr>
        <p:blipFill>
          <a:blip r:embed="rId2"/>
          <a:stretch>
            <a:fillRect/>
          </a:stretch>
        </p:blipFill>
        <p:spPr>
          <a:xfrm>
            <a:off x="1383137" y="1192019"/>
            <a:ext cx="6073466" cy="5397878"/>
          </a:xfrm>
          <a:prstGeom prst="rect">
            <a:avLst/>
          </a:prstGeom>
        </p:spPr>
      </p:pic>
    </p:spTree>
    <p:extLst>
      <p:ext uri="{BB962C8B-B14F-4D97-AF65-F5344CB8AC3E}">
        <p14:creationId xmlns:p14="http://schemas.microsoft.com/office/powerpoint/2010/main" val="3012700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D8138-497A-456E-8C0A-C4C53E2C858E}"/>
              </a:ext>
            </a:extLst>
          </p:cNvPr>
          <p:cNvPicPr>
            <a:picLocks noChangeAspect="1"/>
          </p:cNvPicPr>
          <p:nvPr/>
        </p:nvPicPr>
        <p:blipFill rotWithShape="1">
          <a:blip r:embed="rId3">
            <a:extLst>
              <a:ext uri="{28A0092B-C50C-407E-A947-70E740481C1C}">
                <a14:useLocalDpi xmlns:a14="http://schemas.microsoft.com/office/drawing/2010/main" val="0"/>
              </a:ext>
            </a:extLst>
          </a:blip>
          <a:srcRect l="39018" r="42969"/>
          <a:stretch/>
        </p:blipFill>
        <p:spPr>
          <a:xfrm>
            <a:off x="5101133" y="3023851"/>
            <a:ext cx="690885" cy="2877749"/>
          </a:xfrm>
          <a:prstGeom prst="rect">
            <a:avLst/>
          </a:prstGeom>
        </p:spPr>
      </p:pic>
      <p:pic>
        <p:nvPicPr>
          <p:cNvPr id="26" name="Picture 25">
            <a:extLst>
              <a:ext uri="{FF2B5EF4-FFF2-40B4-BE49-F238E27FC236}">
                <a16:creationId xmlns:a16="http://schemas.microsoft.com/office/drawing/2014/main" id="{15378406-EAC7-4DAE-9619-CD56B1947A65}"/>
              </a:ext>
            </a:extLst>
          </p:cNvPr>
          <p:cNvPicPr>
            <a:picLocks noChangeAspect="1"/>
          </p:cNvPicPr>
          <p:nvPr/>
        </p:nvPicPr>
        <p:blipFill rotWithShape="1">
          <a:blip r:embed="rId4">
            <a:extLst>
              <a:ext uri="{28A0092B-C50C-407E-A947-70E740481C1C}">
                <a14:useLocalDpi xmlns:a14="http://schemas.microsoft.com/office/drawing/2010/main" val="0"/>
              </a:ext>
            </a:extLst>
          </a:blip>
          <a:srcRect l="33871" r="36779"/>
          <a:stretch/>
        </p:blipFill>
        <p:spPr>
          <a:xfrm>
            <a:off x="6975723" y="2640171"/>
            <a:ext cx="1280354" cy="3273090"/>
          </a:xfrm>
          <a:prstGeom prst="rect">
            <a:avLst/>
          </a:prstGeom>
        </p:spPr>
      </p:pic>
      <p:sp>
        <p:nvSpPr>
          <p:cNvPr id="13" name="Text Placeholder 12"/>
          <p:cNvSpPr>
            <a:spLocks noGrp="1"/>
          </p:cNvSpPr>
          <p:nvPr>
            <p:ph type="body" sz="quarter" idx="13"/>
          </p:nvPr>
        </p:nvSpPr>
        <p:spPr>
          <a:xfrm>
            <a:off x="211051" y="1153736"/>
            <a:ext cx="8019245" cy="1295400"/>
          </a:xfrm>
        </p:spPr>
        <p:txBody>
          <a:bodyPr>
            <a:noAutofit/>
          </a:bodyPr>
          <a:lstStyle/>
          <a:p>
            <a:pPr>
              <a:buClrTx/>
            </a:pPr>
            <a:r>
              <a:rPr lang="en-US" sz="1400" dirty="0"/>
              <a:t>Why do the 6:1 pumps have different flow rates?</a:t>
            </a:r>
          </a:p>
          <a:p>
            <a:pPr>
              <a:buClrTx/>
            </a:pPr>
            <a:r>
              <a:rPr lang="en-US" sz="1400" dirty="0"/>
              <a:t>Why does the small 3:1 have a greater flow rate than the 5:1?</a:t>
            </a:r>
          </a:p>
        </p:txBody>
      </p:sp>
      <p:sp>
        <p:nvSpPr>
          <p:cNvPr id="14" name="Text Placeholder 13"/>
          <p:cNvSpPr>
            <a:spLocks noGrp="1"/>
          </p:cNvSpPr>
          <p:nvPr>
            <p:ph type="body" sz="quarter" idx="14"/>
          </p:nvPr>
        </p:nvSpPr>
        <p:spPr>
          <a:xfrm>
            <a:off x="197474" y="0"/>
            <a:ext cx="8839200" cy="990600"/>
          </a:xfrm>
        </p:spPr>
        <p:txBody>
          <a:bodyPr>
            <a:normAutofit/>
          </a:bodyPr>
          <a:lstStyle/>
          <a:p>
            <a:r>
              <a:rPr lang="en-US" sz="2100" dirty="0">
                <a:solidFill>
                  <a:schemeClr val="bg1"/>
                </a:solidFill>
              </a:rPr>
              <a:t>Pump 101 Basics – </a:t>
            </a:r>
            <a:r>
              <a:rPr lang="en-US" sz="2100" b="0" dirty="0">
                <a:solidFill>
                  <a:schemeClr val="bg1"/>
                </a:solidFill>
              </a:rPr>
              <a:t>Flow Rate</a:t>
            </a:r>
          </a:p>
        </p:txBody>
      </p:sp>
      <p:sp>
        <p:nvSpPr>
          <p:cNvPr id="8" name="TextBox 7"/>
          <p:cNvSpPr txBox="1"/>
          <p:nvPr/>
        </p:nvSpPr>
        <p:spPr>
          <a:xfrm>
            <a:off x="1361940" y="2713958"/>
            <a:ext cx="1295400" cy="738664"/>
          </a:xfrm>
          <a:prstGeom prst="rect">
            <a:avLst/>
          </a:prstGeom>
          <a:noFill/>
        </p:spPr>
        <p:txBody>
          <a:bodyPr wrap="square" rtlCol="0">
            <a:spAutoFit/>
          </a:bodyPr>
          <a:lstStyle/>
          <a:p>
            <a:pPr algn="ctr"/>
            <a:r>
              <a:rPr lang="en-US" sz="1400" dirty="0"/>
              <a:t>3:1 Ratio</a:t>
            </a:r>
          </a:p>
          <a:p>
            <a:pPr algn="ctr"/>
            <a:r>
              <a:rPr lang="en-US" sz="1400" b="1" dirty="0"/>
              <a:t>6.6 GPM</a:t>
            </a:r>
            <a:r>
              <a:rPr lang="en-US" sz="1400" dirty="0"/>
              <a:t> </a:t>
            </a:r>
          </a:p>
          <a:p>
            <a:pPr algn="ctr"/>
            <a:r>
              <a:rPr lang="en-US" sz="1400" dirty="0"/>
              <a:t>@ 150PSI</a:t>
            </a:r>
          </a:p>
        </p:txBody>
      </p:sp>
      <p:sp>
        <p:nvSpPr>
          <p:cNvPr id="9" name="TextBox 8"/>
          <p:cNvSpPr txBox="1"/>
          <p:nvPr/>
        </p:nvSpPr>
        <p:spPr>
          <a:xfrm>
            <a:off x="2990717" y="2713958"/>
            <a:ext cx="1295400" cy="738664"/>
          </a:xfrm>
          <a:prstGeom prst="rect">
            <a:avLst/>
          </a:prstGeom>
          <a:noFill/>
        </p:spPr>
        <p:txBody>
          <a:bodyPr wrap="square" rtlCol="0">
            <a:spAutoFit/>
          </a:bodyPr>
          <a:lstStyle/>
          <a:p>
            <a:pPr algn="ctr"/>
            <a:r>
              <a:rPr lang="en-US" sz="1400" dirty="0"/>
              <a:t>5:1 Ratio</a:t>
            </a:r>
          </a:p>
          <a:p>
            <a:pPr algn="ctr"/>
            <a:r>
              <a:rPr lang="en-US" sz="1400" b="1" dirty="0"/>
              <a:t>6.0 GPM</a:t>
            </a:r>
          </a:p>
          <a:p>
            <a:pPr algn="ctr"/>
            <a:r>
              <a:rPr lang="en-US" sz="1400" dirty="0"/>
              <a:t>@ 100 PSI</a:t>
            </a:r>
          </a:p>
        </p:txBody>
      </p:sp>
      <p:sp>
        <p:nvSpPr>
          <p:cNvPr id="10" name="TextBox 9"/>
          <p:cNvSpPr txBox="1"/>
          <p:nvPr/>
        </p:nvSpPr>
        <p:spPr>
          <a:xfrm>
            <a:off x="4844160" y="2319006"/>
            <a:ext cx="1295400" cy="738664"/>
          </a:xfrm>
          <a:prstGeom prst="rect">
            <a:avLst/>
          </a:prstGeom>
          <a:noFill/>
        </p:spPr>
        <p:txBody>
          <a:bodyPr wrap="square" rtlCol="0">
            <a:spAutoFit/>
          </a:bodyPr>
          <a:lstStyle/>
          <a:p>
            <a:pPr algn="ctr"/>
            <a:r>
              <a:rPr lang="en-US" sz="1400" dirty="0"/>
              <a:t>6:1 Ratio</a:t>
            </a:r>
          </a:p>
          <a:p>
            <a:pPr algn="ctr"/>
            <a:r>
              <a:rPr lang="en-US" sz="1400" b="1" dirty="0"/>
              <a:t>16 GPM</a:t>
            </a:r>
          </a:p>
          <a:p>
            <a:pPr algn="ctr"/>
            <a:r>
              <a:rPr lang="en-US" sz="1400" dirty="0"/>
              <a:t>@ 100 PSI</a:t>
            </a:r>
          </a:p>
        </p:txBody>
      </p:sp>
      <p:sp>
        <p:nvSpPr>
          <p:cNvPr id="11" name="TextBox 10"/>
          <p:cNvSpPr txBox="1"/>
          <p:nvPr/>
        </p:nvSpPr>
        <p:spPr>
          <a:xfrm>
            <a:off x="6895299" y="2101411"/>
            <a:ext cx="1524000" cy="738664"/>
          </a:xfrm>
          <a:prstGeom prst="rect">
            <a:avLst/>
          </a:prstGeom>
          <a:noFill/>
        </p:spPr>
        <p:txBody>
          <a:bodyPr wrap="square" rtlCol="0">
            <a:spAutoFit/>
          </a:bodyPr>
          <a:lstStyle/>
          <a:p>
            <a:pPr algn="ctr"/>
            <a:r>
              <a:rPr lang="en-US" sz="1400" dirty="0"/>
              <a:t>6:1 Ratio</a:t>
            </a:r>
          </a:p>
          <a:p>
            <a:pPr algn="ctr"/>
            <a:r>
              <a:rPr lang="en-US" sz="1400" b="1" dirty="0"/>
              <a:t>26 GPM</a:t>
            </a:r>
          </a:p>
          <a:p>
            <a:pPr algn="ctr"/>
            <a:r>
              <a:rPr lang="en-US" sz="1400" dirty="0"/>
              <a:t>@ 100 PSI</a:t>
            </a:r>
          </a:p>
        </p:txBody>
      </p:sp>
      <p:cxnSp>
        <p:nvCxnSpPr>
          <p:cNvPr id="4" name="Straight Arrow Connector 3"/>
          <p:cNvCxnSpPr/>
          <p:nvPr/>
        </p:nvCxnSpPr>
        <p:spPr>
          <a:xfrm>
            <a:off x="4384282" y="3784358"/>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6324600" y="3528822"/>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346182" y="5345515"/>
            <a:ext cx="609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p:cNvCxnSpPr>
          <p:nvPr/>
        </p:nvCxnSpPr>
        <p:spPr>
          <a:xfrm>
            <a:off x="6324600" y="5357622"/>
            <a:ext cx="102575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548941" y="3300222"/>
            <a:ext cx="5334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81000" y="3909822"/>
            <a:ext cx="1143000" cy="1015663"/>
          </a:xfrm>
          <a:prstGeom prst="rect">
            <a:avLst/>
          </a:prstGeom>
          <a:noFill/>
        </p:spPr>
        <p:txBody>
          <a:bodyPr wrap="square" rtlCol="0">
            <a:spAutoFit/>
          </a:bodyPr>
          <a:lstStyle/>
          <a:p>
            <a:r>
              <a:rPr lang="en-US" sz="1200" b="1" dirty="0"/>
              <a:t>Faster cycle</a:t>
            </a:r>
          </a:p>
          <a:p>
            <a:r>
              <a:rPr lang="en-US" sz="1200" b="1" dirty="0"/>
              <a:t>Rate</a:t>
            </a:r>
          </a:p>
          <a:p>
            <a:r>
              <a:rPr lang="en-US" sz="1200" b="1" dirty="0"/>
              <a:t>3:1 = 98 C/G</a:t>
            </a:r>
          </a:p>
          <a:p>
            <a:r>
              <a:rPr lang="en-US" sz="1200" b="1" dirty="0"/>
              <a:t>5:1 = 57 C/G</a:t>
            </a:r>
          </a:p>
          <a:p>
            <a:r>
              <a:rPr lang="en-US" sz="1200" b="1" dirty="0"/>
              <a:t> </a:t>
            </a:r>
          </a:p>
        </p:txBody>
      </p:sp>
      <p:cxnSp>
        <p:nvCxnSpPr>
          <p:cNvPr id="27" name="Straight Arrow Connector 26"/>
          <p:cNvCxnSpPr/>
          <p:nvPr/>
        </p:nvCxnSpPr>
        <p:spPr>
          <a:xfrm>
            <a:off x="1371600" y="4062222"/>
            <a:ext cx="228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447800" y="4062222"/>
            <a:ext cx="1752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4B1259F5-108B-424A-AFB3-1536D45859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453" r="33366"/>
          <a:stretch/>
        </p:blipFill>
        <p:spPr>
          <a:xfrm>
            <a:off x="1599388" y="3771239"/>
            <a:ext cx="860742" cy="2071189"/>
          </a:xfrm>
          <a:prstGeom prst="rect">
            <a:avLst/>
          </a:prstGeom>
        </p:spPr>
      </p:pic>
      <p:pic>
        <p:nvPicPr>
          <p:cNvPr id="22" name="Picture 21">
            <a:extLst>
              <a:ext uri="{FF2B5EF4-FFF2-40B4-BE49-F238E27FC236}">
                <a16:creationId xmlns:a16="http://schemas.microsoft.com/office/drawing/2014/main" id="{7AA49390-5885-46A1-AD2B-BA0800AB4D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101" t="3112" r="37078"/>
          <a:stretch/>
        </p:blipFill>
        <p:spPr>
          <a:xfrm>
            <a:off x="3222453" y="3448317"/>
            <a:ext cx="866386" cy="2439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1925" r="37169" b="2519"/>
          <a:stretch/>
        </p:blipFill>
        <p:spPr>
          <a:xfrm>
            <a:off x="6624379" y="1398949"/>
            <a:ext cx="1981200" cy="4038729"/>
          </a:xfrm>
          <a:prstGeom prst="rect">
            <a:avLst/>
          </a:prstGeom>
        </p:spPr>
      </p:pic>
      <p:sp>
        <p:nvSpPr>
          <p:cNvPr id="6" name="TextBox 5"/>
          <p:cNvSpPr txBox="1"/>
          <p:nvPr/>
        </p:nvSpPr>
        <p:spPr>
          <a:xfrm>
            <a:off x="1572033" y="1371600"/>
            <a:ext cx="5486400" cy="4154984"/>
          </a:xfrm>
          <a:prstGeom prst="rect">
            <a:avLst/>
          </a:prstGeom>
          <a:noFill/>
        </p:spPr>
        <p:txBody>
          <a:bodyPr wrap="square" rtlCol="0">
            <a:noAutofit/>
          </a:bodyPr>
          <a:lstStyle/>
          <a:p>
            <a:pPr algn="ctr"/>
            <a:endParaRPr lang="en-US" dirty="0"/>
          </a:p>
          <a:p>
            <a:pPr algn="ctr"/>
            <a:endParaRPr lang="en-US" dirty="0"/>
          </a:p>
          <a:p>
            <a:pPr algn="ctr"/>
            <a:endParaRPr lang="en-US" b="1" dirty="0"/>
          </a:p>
          <a:p>
            <a:pPr algn="ctr"/>
            <a:r>
              <a:rPr lang="en-US" sz="1400" b="1" dirty="0"/>
              <a:t>2.50”                                     4.5”</a:t>
            </a:r>
          </a:p>
          <a:p>
            <a:pPr algn="ctr"/>
            <a:endParaRPr lang="en-US" sz="1400" dirty="0"/>
          </a:p>
          <a:p>
            <a:pPr algn="ctr"/>
            <a:r>
              <a:rPr lang="en-US" sz="1400" dirty="0"/>
              <a:t>   </a:t>
            </a:r>
          </a:p>
          <a:p>
            <a:pPr algn="ctr"/>
            <a:r>
              <a:rPr lang="en-US" sz="1400" dirty="0"/>
              <a:t>Air motor piston size is 5x the fluid pump piston size</a:t>
            </a:r>
          </a:p>
          <a:p>
            <a:pPr algn="ctr"/>
            <a:endParaRPr lang="en-US" sz="1400" dirty="0"/>
          </a:p>
          <a:p>
            <a:pPr algn="ctr"/>
            <a:r>
              <a:rPr lang="en-US" sz="1400" dirty="0"/>
              <a:t>The Lion with the larger air motor also has a larger fluid pump displacement.  Therefore, although both pumps are similar ratios, the Lion has a much higher flow rate</a:t>
            </a:r>
          </a:p>
          <a:p>
            <a:pPr algn="ctr"/>
            <a:endParaRPr lang="en-US" dirty="0"/>
          </a:p>
          <a:p>
            <a:pPr algn="ctr"/>
            <a:endParaRPr lang="en-US" dirty="0"/>
          </a:p>
          <a:p>
            <a:pPr algn="ctr"/>
            <a:br>
              <a:rPr lang="en-US" dirty="0"/>
            </a:br>
            <a:r>
              <a:rPr lang="en-US" sz="1400" b="1" dirty="0"/>
              <a:t>Fluid pump size</a:t>
            </a:r>
          </a:p>
        </p:txBody>
      </p:sp>
      <p:cxnSp>
        <p:nvCxnSpPr>
          <p:cNvPr id="8" name="Straight Arrow Connector 7"/>
          <p:cNvCxnSpPr/>
          <p:nvPr/>
        </p:nvCxnSpPr>
        <p:spPr>
          <a:xfrm rot="10800000">
            <a:off x="2016356" y="2362200"/>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3367" t="15556" r="50000" b="10476"/>
          <a:stretch/>
        </p:blipFill>
        <p:spPr>
          <a:xfrm>
            <a:off x="802786" y="1524000"/>
            <a:ext cx="748263" cy="3790117"/>
          </a:xfrm>
          <a:prstGeom prst="rect">
            <a:avLst/>
          </a:prstGeom>
        </p:spPr>
      </p:pic>
      <p:cxnSp>
        <p:nvCxnSpPr>
          <p:cNvPr id="14" name="Straight Arrow Connector 13"/>
          <p:cNvCxnSpPr>
            <a:cxnSpLocks/>
          </p:cNvCxnSpPr>
          <p:nvPr/>
        </p:nvCxnSpPr>
        <p:spPr>
          <a:xfrm flipH="1" flipV="1">
            <a:off x="1653870" y="4584879"/>
            <a:ext cx="1569075" cy="3261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18888" y="5334000"/>
            <a:ext cx="2133600" cy="523220"/>
          </a:xfrm>
          <a:prstGeom prst="rect">
            <a:avLst/>
          </a:prstGeom>
          <a:noFill/>
        </p:spPr>
        <p:txBody>
          <a:bodyPr wrap="square" rtlCol="0">
            <a:spAutoFit/>
          </a:bodyPr>
          <a:lstStyle/>
          <a:p>
            <a:pPr algn="ctr"/>
            <a:r>
              <a:rPr lang="en-US" sz="1400" b="1" dirty="0"/>
              <a:t>6 GPM</a:t>
            </a:r>
          </a:p>
          <a:p>
            <a:pPr algn="ctr"/>
            <a:r>
              <a:rPr lang="en-US" sz="1400" b="1" dirty="0"/>
              <a:t>57 cycles/gallon</a:t>
            </a:r>
          </a:p>
        </p:txBody>
      </p:sp>
      <p:sp>
        <p:nvSpPr>
          <p:cNvPr id="4" name="TextBox 3"/>
          <p:cNvSpPr txBox="1"/>
          <p:nvPr/>
        </p:nvSpPr>
        <p:spPr>
          <a:xfrm>
            <a:off x="5860235" y="5218056"/>
            <a:ext cx="2044868" cy="615553"/>
          </a:xfrm>
          <a:prstGeom prst="rect">
            <a:avLst/>
          </a:prstGeom>
          <a:noFill/>
        </p:spPr>
        <p:txBody>
          <a:bodyPr wrap="square" rtlCol="0">
            <a:spAutoFit/>
          </a:bodyPr>
          <a:lstStyle/>
          <a:p>
            <a:pPr algn="ctr"/>
            <a:r>
              <a:rPr lang="en-US" sz="2000" dirty="0"/>
              <a:t> </a:t>
            </a:r>
            <a:r>
              <a:rPr lang="en-US" sz="1400" b="1" dirty="0"/>
              <a:t>26 GPM</a:t>
            </a:r>
          </a:p>
          <a:p>
            <a:pPr algn="ctr"/>
            <a:r>
              <a:rPr lang="en-US" sz="1400" b="1" dirty="0"/>
              <a:t>11 cycles/gallon</a:t>
            </a:r>
          </a:p>
        </p:txBody>
      </p:sp>
      <p:sp>
        <p:nvSpPr>
          <p:cNvPr id="3" name="Text Placeholder 2"/>
          <p:cNvSpPr>
            <a:spLocks noGrp="1"/>
          </p:cNvSpPr>
          <p:nvPr>
            <p:ph type="body" sz="quarter" idx="13"/>
          </p:nvPr>
        </p:nvSpPr>
        <p:spPr>
          <a:xfrm>
            <a:off x="200562" y="37566"/>
            <a:ext cx="8839200" cy="914400"/>
          </a:xfrm>
        </p:spPr>
        <p:txBody>
          <a:bodyPr anchor="ctr">
            <a:normAutofit/>
          </a:bodyPr>
          <a:lstStyle/>
          <a:p>
            <a:pPr marL="0" indent="0">
              <a:buNone/>
            </a:pPr>
            <a:r>
              <a:rPr lang="en-US" sz="2100" b="1" dirty="0">
                <a:solidFill>
                  <a:schemeClr val="bg1"/>
                </a:solidFill>
              </a:rPr>
              <a:t>Pump 101 Pump Summary – </a:t>
            </a:r>
            <a:r>
              <a:rPr lang="en-US" sz="2100" dirty="0">
                <a:solidFill>
                  <a:schemeClr val="bg1"/>
                </a:solidFill>
              </a:rPr>
              <a:t>Flow Rate VS Cycles</a:t>
            </a:r>
          </a:p>
        </p:txBody>
      </p:sp>
      <p:cxnSp>
        <p:nvCxnSpPr>
          <p:cNvPr id="12" name="Straight Arrow Connector 11">
            <a:extLst>
              <a:ext uri="{FF2B5EF4-FFF2-40B4-BE49-F238E27FC236}">
                <a16:creationId xmlns:a16="http://schemas.microsoft.com/office/drawing/2014/main" id="{79AC3155-4680-409B-8F84-0A7BAC380687}"/>
              </a:ext>
            </a:extLst>
          </p:cNvPr>
          <p:cNvCxnSpPr>
            <a:cxnSpLocks/>
          </p:cNvCxnSpPr>
          <p:nvPr/>
        </p:nvCxnSpPr>
        <p:spPr>
          <a:xfrm rot="10800000" flipH="1">
            <a:off x="5873118" y="2357745"/>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ED06933-432E-4949-BD21-664AD8007C4F}"/>
              </a:ext>
            </a:extLst>
          </p:cNvPr>
          <p:cNvCxnSpPr>
            <a:cxnSpLocks/>
          </p:cNvCxnSpPr>
          <p:nvPr/>
        </p:nvCxnSpPr>
        <p:spPr>
          <a:xfrm flipV="1">
            <a:off x="5370842" y="4620187"/>
            <a:ext cx="1569075" cy="3261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209105" y="1153739"/>
            <a:ext cx="8686800" cy="3962400"/>
          </a:xfrm>
        </p:spPr>
        <p:txBody>
          <a:bodyPr>
            <a:noAutofit/>
          </a:bodyPr>
          <a:lstStyle/>
          <a:p>
            <a:pPr>
              <a:buClrTx/>
            </a:pPr>
            <a:r>
              <a:rPr lang="en-US" sz="1400" b="0" dirty="0"/>
              <a:t>Down tube/check-valve- used to reach the bottom of the tank/drum, prevents pump from loosing prime if material runs out</a:t>
            </a:r>
          </a:p>
          <a:p>
            <a:pPr>
              <a:buClrTx/>
            </a:pPr>
            <a:r>
              <a:rPr lang="en-US" sz="1400" b="0" dirty="0"/>
              <a:t>Filter</a:t>
            </a:r>
            <a:r>
              <a:rPr lang="en-US" sz="1400" b="0" strike="sngStrike" dirty="0"/>
              <a:t> </a:t>
            </a:r>
            <a:r>
              <a:rPr lang="en-US" sz="1400" b="0" dirty="0"/>
              <a:t>reduces the risk</a:t>
            </a:r>
            <a:r>
              <a:rPr lang="en-US" sz="1400" b="0" dirty="0">
                <a:solidFill>
                  <a:srgbClr val="FF0000"/>
                </a:solidFill>
              </a:rPr>
              <a:t> </a:t>
            </a:r>
            <a:r>
              <a:rPr lang="en-US" sz="1400" b="0" dirty="0"/>
              <a:t>from</a:t>
            </a:r>
            <a:r>
              <a:rPr lang="en-US" sz="1400" b="0" dirty="0">
                <a:solidFill>
                  <a:srgbClr val="FF0000"/>
                </a:solidFill>
              </a:rPr>
              <a:t> </a:t>
            </a:r>
            <a:r>
              <a:rPr lang="en-US" sz="1400" b="0" dirty="0"/>
              <a:t>contaminants such as water, rust, scale etc. from entering the pump. </a:t>
            </a:r>
          </a:p>
          <a:p>
            <a:pPr>
              <a:buClrTx/>
            </a:pPr>
            <a:r>
              <a:rPr lang="en-US" sz="1400" b="0" dirty="0"/>
              <a:t>Regulator; regulates the air pressure to pump based on viscosity of fluid and flow needed and should be set between 40-80 psi.  </a:t>
            </a:r>
          </a:p>
          <a:p>
            <a:pPr>
              <a:buClrTx/>
            </a:pPr>
            <a:r>
              <a:rPr lang="en-US" sz="1400" b="0" dirty="0"/>
              <a:t>Lubricator should only be used in cases that a maintenance prevention schedule is established and maintained on the equipment for it to be of any benefit to the end user.</a:t>
            </a:r>
          </a:p>
          <a:p>
            <a:pPr>
              <a:buClrTx/>
            </a:pPr>
            <a:r>
              <a:rPr lang="en-US" sz="1400" b="0" dirty="0"/>
              <a:t>Hose connections to air system and fluid piping</a:t>
            </a:r>
          </a:p>
          <a:p>
            <a:pPr>
              <a:buClrTx/>
            </a:pPr>
            <a:r>
              <a:rPr lang="en-US" sz="1400" b="0" dirty="0"/>
              <a:t>Pressure relief- prevents the system from over pressurizing due to thermal expansion</a:t>
            </a:r>
          </a:p>
          <a:p>
            <a:pPr>
              <a:buClrTx/>
            </a:pPr>
            <a:r>
              <a:rPr lang="en-US" sz="1400" b="0" dirty="0"/>
              <a:t>Ball valves- isolating components for ease of repair</a:t>
            </a:r>
          </a:p>
        </p:txBody>
      </p:sp>
      <p:sp>
        <p:nvSpPr>
          <p:cNvPr id="8" name="Text Placeholder 7"/>
          <p:cNvSpPr>
            <a:spLocks noGrp="1"/>
          </p:cNvSpPr>
          <p:nvPr>
            <p:ph type="body" sz="quarter" idx="14"/>
          </p:nvPr>
        </p:nvSpPr>
        <p:spPr>
          <a:xfrm>
            <a:off x="197475" y="0"/>
            <a:ext cx="8839200" cy="990600"/>
          </a:xfrm>
        </p:spPr>
        <p:txBody>
          <a:bodyPr>
            <a:normAutofit/>
          </a:bodyPr>
          <a:lstStyle/>
          <a:p>
            <a:r>
              <a:rPr lang="en-US" sz="2100" dirty="0">
                <a:solidFill>
                  <a:schemeClr val="bg1"/>
                </a:solidFill>
              </a:rPr>
              <a:t>Pump 101 Basics – </a:t>
            </a:r>
            <a:r>
              <a:rPr lang="en-US" sz="2100" b="0" dirty="0">
                <a:solidFill>
                  <a:schemeClr val="bg1"/>
                </a:solidFill>
              </a:rPr>
              <a:t>System Components</a:t>
            </a:r>
          </a:p>
        </p:txBody>
      </p:sp>
      <p:pic>
        <p:nvPicPr>
          <p:cNvPr id="5" name="Picture 4" descr="4411-019 1in NPT female Vente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3341" y="4400883"/>
            <a:ext cx="1238659" cy="709985"/>
          </a:xfrm>
          <a:prstGeom prst="rect">
            <a:avLst/>
          </a:prstGeom>
          <a:effectLst>
            <a:softEdge rad="31750"/>
          </a:effectLst>
        </p:spPr>
      </p:pic>
      <p:pic>
        <p:nvPicPr>
          <p:cNvPr id="6" name="Picture 5" descr="3230-00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00" y="4132921"/>
            <a:ext cx="990600" cy="1245909"/>
          </a:xfrm>
          <a:prstGeom prst="rect">
            <a:avLst/>
          </a:prstGeom>
          <a:ln>
            <a:noFill/>
          </a:ln>
          <a:effectLst>
            <a:softEdge rad="31750"/>
          </a:effectLst>
        </p:spPr>
      </p:pic>
      <p:pic>
        <p:nvPicPr>
          <p:cNvPr id="7" name="Picture 6" descr="3260-035 copy.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1970" y="4067270"/>
            <a:ext cx="533400" cy="1377211"/>
          </a:xfrm>
          <a:prstGeom prst="rect">
            <a:avLst/>
          </a:prstGeom>
          <a:ln>
            <a:noFill/>
          </a:ln>
          <a:effectLst>
            <a:softEdge rad="31750"/>
          </a:effec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8847" r="20652" b="39567"/>
          <a:stretch/>
        </p:blipFill>
        <p:spPr>
          <a:xfrm>
            <a:off x="4876800" y="3808844"/>
            <a:ext cx="3727704" cy="1934307"/>
          </a:xfrm>
          <a:prstGeom prst="rect">
            <a:avLst/>
          </a:prstGeom>
        </p:spPr>
      </p:pic>
    </p:spTree>
    <p:extLst>
      <p:ext uri="{BB962C8B-B14F-4D97-AF65-F5344CB8AC3E}">
        <p14:creationId xmlns:p14="http://schemas.microsoft.com/office/powerpoint/2010/main" val="17015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0" indent="0">
              <a:buNone/>
            </a:pPr>
            <a:r>
              <a:rPr lang="en-US" dirty="0"/>
              <a:t> </a:t>
            </a:r>
          </a:p>
        </p:txBody>
      </p:sp>
      <p:sp>
        <p:nvSpPr>
          <p:cNvPr id="4" name="TextBox 3"/>
          <p:cNvSpPr txBox="1"/>
          <p:nvPr/>
        </p:nvSpPr>
        <p:spPr>
          <a:xfrm>
            <a:off x="4904723" y="1148724"/>
            <a:ext cx="4768489" cy="4801314"/>
          </a:xfrm>
          <a:prstGeom prst="rect">
            <a:avLst/>
          </a:prstGeom>
          <a:noFill/>
        </p:spPr>
        <p:txBody>
          <a:bodyPr wrap="square" rtlCol="0">
            <a:noAutofit/>
          </a:bodyPr>
          <a:lstStyle/>
          <a:p>
            <a:pPr>
              <a:spcBef>
                <a:spcPct val="20000"/>
              </a:spcBef>
              <a:buClr>
                <a:srgbClr val="B31B34"/>
              </a:buClr>
              <a:buSzPct val="90000"/>
            </a:pPr>
            <a:r>
              <a:rPr lang="en-US" sz="1400" b="1" dirty="0">
                <a:latin typeface="Arial" pitchFamily="34" charset="0"/>
              </a:rPr>
              <a:t>Customer type</a:t>
            </a:r>
          </a:p>
          <a:p>
            <a:pPr marL="742950" lvl="1" indent="-285750">
              <a:buSzPct val="90000"/>
              <a:buFont typeface="Wingdings" pitchFamily="2" charset="2"/>
              <a:buChar char="§"/>
            </a:pPr>
            <a:r>
              <a:rPr lang="en-US" sz="1200" dirty="0">
                <a:latin typeface="Arial" pitchFamily="34" charset="0"/>
              </a:rPr>
              <a:t>Low annual volume user</a:t>
            </a:r>
          </a:p>
          <a:p>
            <a:pPr marL="742950" lvl="1" indent="-285750">
              <a:buSzPct val="90000"/>
              <a:buFont typeface="Wingdings" pitchFamily="2" charset="2"/>
              <a:buChar char="§"/>
            </a:pPr>
            <a:r>
              <a:rPr lang="en-US" sz="1200" dirty="0">
                <a:latin typeface="Arial" pitchFamily="34" charset="0"/>
              </a:rPr>
              <a:t>Portable package</a:t>
            </a:r>
          </a:p>
          <a:p>
            <a:pPr marL="742950" lvl="1" indent="-285750">
              <a:buSzPct val="90000"/>
              <a:buFont typeface="Wingdings" pitchFamily="2" charset="2"/>
              <a:buChar char="§"/>
            </a:pPr>
            <a:r>
              <a:rPr lang="en-US" sz="1200" dirty="0">
                <a:latin typeface="Arial" pitchFamily="34" charset="0"/>
              </a:rPr>
              <a:t>1 or 2 plumbed dispense points</a:t>
            </a:r>
          </a:p>
          <a:p>
            <a:pPr marL="742950" lvl="1" indent="-285750">
              <a:buSzPct val="90000"/>
              <a:buFont typeface="Wingdings" pitchFamily="2" charset="2"/>
              <a:buChar char="§"/>
            </a:pPr>
            <a:r>
              <a:rPr lang="en-US" sz="1200" dirty="0">
                <a:latin typeface="Arial" pitchFamily="34" charset="0"/>
              </a:rPr>
              <a:t>1:1 ratio good for transfer filling</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Fluids</a:t>
            </a:r>
          </a:p>
          <a:p>
            <a:pPr marL="742950" lvl="1" indent="-285750">
              <a:buSzPct val="90000"/>
              <a:buFont typeface="Wingdings" pitchFamily="2" charset="2"/>
              <a:buChar char="§"/>
            </a:pPr>
            <a:r>
              <a:rPr lang="en-US" sz="1200" dirty="0">
                <a:latin typeface="Arial" pitchFamily="34" charset="0"/>
              </a:rPr>
              <a:t>Synthetic and Mineral based oils</a:t>
            </a:r>
          </a:p>
          <a:p>
            <a:pPr marL="742950" lvl="1" indent="-285750">
              <a:buSzPct val="90000"/>
              <a:buFont typeface="Wingdings" pitchFamily="2" charset="2"/>
              <a:buChar char="§"/>
            </a:pPr>
            <a:r>
              <a:rPr lang="en-US" sz="1200" dirty="0">
                <a:latin typeface="Arial" pitchFamily="34" charset="0"/>
              </a:rPr>
              <a:t>ATF</a:t>
            </a:r>
          </a:p>
          <a:p>
            <a:pPr marL="742950" lvl="1" indent="-285750">
              <a:buSzPct val="90000"/>
              <a:buFont typeface="Wingdings" pitchFamily="2" charset="2"/>
              <a:buChar char="§"/>
            </a:pPr>
            <a:r>
              <a:rPr lang="en-US" sz="1200" dirty="0">
                <a:latin typeface="Arial" pitchFamily="34" charset="0"/>
              </a:rPr>
              <a:t>Hydraulic fluid</a:t>
            </a:r>
          </a:p>
          <a:p>
            <a:pPr marL="742950" lvl="1" indent="-285750">
              <a:buSzPct val="90000"/>
              <a:buFont typeface="Wingdings" pitchFamily="2" charset="2"/>
              <a:buChar char="§"/>
            </a:pPr>
            <a:r>
              <a:rPr lang="en-US" sz="1200" dirty="0">
                <a:latin typeface="Arial" pitchFamily="34" charset="0"/>
              </a:rPr>
              <a:t>WWF (stainless pump)</a:t>
            </a:r>
          </a:p>
          <a:p>
            <a:pPr marL="742950" lvl="1" indent="-285750">
              <a:buSzPct val="90000"/>
              <a:buFont typeface="Wingdings" pitchFamily="2" charset="2"/>
              <a:buChar char="§"/>
            </a:pPr>
            <a:r>
              <a:rPr lang="en-US" sz="1200" dirty="0">
                <a:latin typeface="Arial" pitchFamily="34" charset="0"/>
              </a:rPr>
              <a:t>Anti-freeze (stainless pump)</a:t>
            </a:r>
          </a:p>
          <a:p>
            <a:pPr marL="742950" lvl="1" indent="-285750">
              <a:buSzPct val="90000"/>
              <a:buFont typeface="Wingdings" pitchFamily="2" charset="2"/>
              <a:buChar char="§"/>
            </a:pPr>
            <a:endParaRPr lang="en-US" sz="1200" dirty="0">
              <a:latin typeface="Arial" pitchFamily="34" charset="0"/>
            </a:endParaRPr>
          </a:p>
          <a:p>
            <a:pPr>
              <a:spcBef>
                <a:spcPct val="20000"/>
              </a:spcBef>
              <a:buClr>
                <a:srgbClr val="B31B34"/>
              </a:buClr>
              <a:buSzPct val="90000"/>
            </a:pPr>
            <a:r>
              <a:rPr lang="en-US" sz="1400" b="1" dirty="0">
                <a:latin typeface="Arial" pitchFamily="34" charset="0"/>
              </a:rPr>
              <a:t>Applications</a:t>
            </a:r>
          </a:p>
          <a:p>
            <a:pPr marL="742950" lvl="1" indent="-285750">
              <a:buSzPct val="90000"/>
              <a:buFont typeface="Wingdings" pitchFamily="2" charset="2"/>
              <a:buChar char="§"/>
            </a:pPr>
            <a:r>
              <a:rPr lang="en-US" sz="1200" dirty="0">
                <a:latin typeface="Arial" pitchFamily="34" charset="0"/>
              </a:rPr>
              <a:t>Portable outfits, tank-packages</a:t>
            </a:r>
          </a:p>
          <a:p>
            <a:pPr marL="742950" lvl="1" indent="-285750">
              <a:buSzPct val="90000"/>
              <a:buFont typeface="Wingdings" pitchFamily="2" charset="2"/>
              <a:buChar char="§"/>
            </a:pPr>
            <a:r>
              <a:rPr lang="en-US" sz="1200" dirty="0">
                <a:latin typeface="Arial" pitchFamily="34" charset="0"/>
              </a:rPr>
              <a:t>16/55 gallon drum supply pump</a:t>
            </a:r>
          </a:p>
          <a:p>
            <a:pPr marL="742950" lvl="1" indent="-285750">
              <a:buSzPct val="90000"/>
              <a:buFont typeface="Wingdings" pitchFamily="2" charset="2"/>
              <a:buChar char="§"/>
            </a:pPr>
            <a:r>
              <a:rPr lang="en-US" sz="1200" dirty="0">
                <a:latin typeface="Arial" pitchFamily="34" charset="0"/>
              </a:rPr>
              <a:t>Oil bar &amp; tapper applications</a:t>
            </a:r>
          </a:p>
          <a:p>
            <a:pPr marL="742950" lvl="1" indent="-285750">
              <a:buSzPct val="90000"/>
              <a:buFont typeface="Wingdings" pitchFamily="2" charset="2"/>
              <a:buChar char="§"/>
            </a:pPr>
            <a:r>
              <a:rPr lang="en-US" sz="1200" dirty="0">
                <a:latin typeface="Arial" pitchFamily="34" charset="0"/>
              </a:rPr>
              <a:t>Transfer / Short run plumbed systems</a:t>
            </a:r>
          </a:p>
          <a:p>
            <a:endParaRPr lang="en-US" dirty="0"/>
          </a:p>
        </p:txBody>
      </p:sp>
      <p:sp>
        <p:nvSpPr>
          <p:cNvPr id="2" name="Rectangle 1"/>
          <p:cNvSpPr/>
          <p:nvPr/>
        </p:nvSpPr>
        <p:spPr>
          <a:xfrm>
            <a:off x="199621" y="283853"/>
            <a:ext cx="9694999" cy="415498"/>
          </a:xfrm>
          <a:prstGeom prst="rect">
            <a:avLst/>
          </a:prstGeom>
        </p:spPr>
        <p:txBody>
          <a:bodyPr wrap="square">
            <a:spAutoFit/>
          </a:bodyPr>
          <a:lstStyle/>
          <a:p>
            <a:r>
              <a:rPr lang="en-US" sz="2100" b="1" dirty="0">
                <a:solidFill>
                  <a:schemeClr val="bg1"/>
                </a:solidFill>
              </a:rPr>
              <a:t>Lynx Oil Pumps – </a:t>
            </a:r>
            <a:r>
              <a:rPr lang="en-US" sz="2100" dirty="0">
                <a:solidFill>
                  <a:schemeClr val="bg1"/>
                </a:solidFill>
              </a:rPr>
              <a:t>1:1 / 3:1 Lube &amp; S/S for WWF</a:t>
            </a:r>
          </a:p>
        </p:txBody>
      </p:sp>
      <p:pic>
        <p:nvPicPr>
          <p:cNvPr id="8" name="Picture 7">
            <a:extLst>
              <a:ext uri="{FF2B5EF4-FFF2-40B4-BE49-F238E27FC236}">
                <a16:creationId xmlns:a16="http://schemas.microsoft.com/office/drawing/2014/main" id="{C65548A1-874C-4001-828C-4859403318F3}"/>
              </a:ext>
            </a:extLst>
          </p:cNvPr>
          <p:cNvPicPr>
            <a:picLocks noChangeAspect="1"/>
          </p:cNvPicPr>
          <p:nvPr/>
        </p:nvPicPr>
        <p:blipFill rotWithShape="1">
          <a:blip r:embed="rId3">
            <a:extLst>
              <a:ext uri="{28A0092B-C50C-407E-A947-70E740481C1C}">
                <a14:useLocalDpi xmlns:a14="http://schemas.microsoft.com/office/drawing/2010/main" val="0"/>
              </a:ext>
            </a:extLst>
          </a:blip>
          <a:srcRect l="35453" r="33366"/>
          <a:stretch/>
        </p:blipFill>
        <p:spPr>
          <a:xfrm>
            <a:off x="1364092" y="1217233"/>
            <a:ext cx="1372695" cy="3303092"/>
          </a:xfrm>
          <a:prstGeom prst="rect">
            <a:avLst/>
          </a:prstGeom>
        </p:spPr>
      </p:pic>
      <p:pic>
        <p:nvPicPr>
          <p:cNvPr id="10" name="Picture 9">
            <a:extLst>
              <a:ext uri="{FF2B5EF4-FFF2-40B4-BE49-F238E27FC236}">
                <a16:creationId xmlns:a16="http://schemas.microsoft.com/office/drawing/2014/main" id="{076AAB8F-2679-4853-A731-7C5E231FABC2}"/>
              </a:ext>
            </a:extLst>
          </p:cNvPr>
          <p:cNvPicPr>
            <a:picLocks noChangeAspect="1"/>
          </p:cNvPicPr>
          <p:nvPr/>
        </p:nvPicPr>
        <p:blipFill rotWithShape="1">
          <a:blip r:embed="rId4">
            <a:extLst>
              <a:ext uri="{28A0092B-C50C-407E-A947-70E740481C1C}">
                <a14:useLocalDpi xmlns:a14="http://schemas.microsoft.com/office/drawing/2010/main" val="0"/>
              </a:ext>
            </a:extLst>
          </a:blip>
          <a:srcRect l="41598" t="610" r="40334" b="-610"/>
          <a:stretch/>
        </p:blipFill>
        <p:spPr>
          <a:xfrm>
            <a:off x="2728850" y="1151274"/>
            <a:ext cx="864203" cy="3588837"/>
          </a:xfrm>
          <a:prstGeom prst="rect">
            <a:avLst/>
          </a:prstGeom>
        </p:spPr>
      </p:pic>
    </p:spTree>
    <p:extLst>
      <p:ext uri="{BB962C8B-B14F-4D97-AF65-F5344CB8AC3E}">
        <p14:creationId xmlns:p14="http://schemas.microsoft.com/office/powerpoint/2010/main" val="358303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LCRANK 2013">
  <a:themeElements>
    <a:clrScheme name="Balcrank">
      <a:dk1>
        <a:sysClr val="windowText" lastClr="000000"/>
      </a:dk1>
      <a:lt1>
        <a:sysClr val="window" lastClr="FFFFFF"/>
      </a:lt1>
      <a:dk2>
        <a:srgbClr val="1F497D"/>
      </a:dk2>
      <a:lt2>
        <a:srgbClr val="EEECE1"/>
      </a:lt2>
      <a:accent1>
        <a:srgbClr val="B31B34"/>
      </a:accent1>
      <a:accent2>
        <a:srgbClr val="EEAB1F"/>
      </a:accent2>
      <a:accent3>
        <a:srgbClr val="006553"/>
      </a:accent3>
      <a:accent4>
        <a:srgbClr val="0052A5"/>
      </a:accent4>
      <a:accent5>
        <a:srgbClr val="4BACC6"/>
      </a:accent5>
      <a:accent6>
        <a:srgbClr val="F79646"/>
      </a:accent6>
      <a:hlink>
        <a:srgbClr val="006FDE"/>
      </a:hlink>
      <a:folHlink>
        <a:srgbClr val="EEAB1F"/>
      </a:folHlink>
    </a:clrScheme>
    <a:fontScheme name="Balcrank">
      <a:majorFont>
        <a:latin typeface="Helvetica"/>
        <a:ea typeface=""/>
        <a:cs typeface=""/>
      </a:majorFont>
      <a:minorFont>
        <a:latin typeface="Arial"/>
        <a:ea typeface=""/>
        <a:cs typeface=""/>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Balcrank">
      <a:dk1>
        <a:sysClr val="windowText" lastClr="000000"/>
      </a:dk1>
      <a:lt1>
        <a:sysClr val="window" lastClr="FFFFFF"/>
      </a:lt1>
      <a:dk2>
        <a:srgbClr val="1F497D"/>
      </a:dk2>
      <a:lt2>
        <a:srgbClr val="EEECE1"/>
      </a:lt2>
      <a:accent1>
        <a:srgbClr val="B31B34"/>
      </a:accent1>
      <a:accent2>
        <a:srgbClr val="EEAB1F"/>
      </a:accent2>
      <a:accent3>
        <a:srgbClr val="006553"/>
      </a:accent3>
      <a:accent4>
        <a:srgbClr val="0052A5"/>
      </a:accent4>
      <a:accent5>
        <a:srgbClr val="4BACC6"/>
      </a:accent5>
      <a:accent6>
        <a:srgbClr val="F79646"/>
      </a:accent6>
      <a:hlink>
        <a:srgbClr val="006FDE"/>
      </a:hlink>
      <a:folHlink>
        <a:srgbClr val="EEAB1F"/>
      </a:folHlink>
    </a:clrScheme>
    <a:fontScheme name="Balcrank">
      <a:majorFont>
        <a:latin typeface="Helvetica"/>
        <a:ea typeface=""/>
        <a:cs typeface=""/>
      </a:majorFont>
      <a:minorFont>
        <a:latin typeface="Arial"/>
        <a:ea typeface=""/>
        <a:cs typeface=""/>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420B9768-4A68-40E2-AE03-168626958842}" vid="{E33AB629-70F9-4FE0-993E-A5628B3694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23095</TotalTime>
  <Words>6647</Words>
  <Application>Microsoft Office PowerPoint</Application>
  <PresentationFormat>On-screen Show (4:3)</PresentationFormat>
  <Paragraphs>890</Paragraphs>
  <Slides>52</Slides>
  <Notes>46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52</vt:i4>
      </vt:variant>
    </vt:vector>
  </HeadingPairs>
  <TitlesOfParts>
    <vt:vector size="59" baseType="lpstr">
      <vt:lpstr>Arial</vt:lpstr>
      <vt:lpstr>Arial Narrow</vt:lpstr>
      <vt:lpstr>Calibri</vt:lpstr>
      <vt:lpstr>Helvetica</vt:lpstr>
      <vt:lpstr>Wingdings</vt:lpstr>
      <vt:lpstr>BALCRANK 2013</vt:lpstr>
      <vt:lpstr>Theme1</vt:lpstr>
      <vt:lpstr>Pumping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Oil System Components</vt:lpstr>
      <vt:lpstr>Pumping Solutions Grease Fundamentals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Lube Pump – Accessories</vt:lpstr>
      <vt:lpstr>PowerPoint Presentation</vt:lpstr>
      <vt:lpstr>PowerPoint Presentation</vt:lpstr>
      <vt:lpstr>PowerPoint Presentation</vt:lpstr>
      <vt:lpstr>PowerPoint Presentation</vt:lpstr>
      <vt:lpstr>PowerPoint Presentation</vt:lpstr>
      <vt:lpstr>Pumping Solutions AODD Pumps </vt:lpstr>
      <vt:lpstr>PowerPoint Presentation</vt:lpstr>
      <vt:lpstr>PowerPoint Presentation</vt:lpstr>
      <vt:lpstr>PowerPoint Presentation</vt:lpstr>
      <vt:lpstr>CenterFlo – CF10, 15 &amp; 30</vt:lpstr>
      <vt:lpstr>CenterFlo – CF15 Mixing</vt:lpstr>
      <vt:lpstr>CenterFlo – CF50</vt:lpstr>
      <vt:lpstr>CenterFlo – CF65</vt:lpstr>
      <vt:lpstr>TraditionalFlo – TF170</vt:lpstr>
      <vt:lpstr>AODD – Conventional</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Amy Williams</dc:creator>
  <cp:lastModifiedBy>Rachel Hoeft</cp:lastModifiedBy>
  <cp:revision>518</cp:revision>
  <cp:lastPrinted>2012-02-16T14:28:27Z</cp:lastPrinted>
  <dcterms:created xsi:type="dcterms:W3CDTF">2010-12-08T20:53:23Z</dcterms:created>
  <dcterms:modified xsi:type="dcterms:W3CDTF">2020-07-10T20:34:54Z</dcterms:modified>
</cp:coreProperties>
</file>