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422" r:id="rId3"/>
    <p:sldId id="423" r:id="rId4"/>
    <p:sldId id="424" r:id="rId5"/>
    <p:sldId id="425" r:id="rId6"/>
    <p:sldId id="426" r:id="rId7"/>
    <p:sldId id="427" r:id="rId8"/>
    <p:sldId id="589" r:id="rId9"/>
    <p:sldId id="529" r:id="rId10"/>
    <p:sldId id="545" r:id="rId11"/>
    <p:sldId id="546" r:id="rId12"/>
    <p:sldId id="547" r:id="rId13"/>
    <p:sldId id="548" r:id="rId14"/>
    <p:sldId id="549" r:id="rId15"/>
    <p:sldId id="550" r:id="rId16"/>
    <p:sldId id="551" r:id="rId17"/>
    <p:sldId id="552" r:id="rId18"/>
    <p:sldId id="587" r:id="rId19"/>
    <p:sldId id="590" r:id="rId20"/>
    <p:sldId id="428" r:id="rId21"/>
    <p:sldId id="560" r:id="rId22"/>
    <p:sldId id="561" r:id="rId23"/>
    <p:sldId id="430" r:id="rId24"/>
    <p:sldId id="554" r:id="rId25"/>
    <p:sldId id="58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RH+FS0ssiItlTrUBIqjIw==" hashData="IltBQrTa1vFwigSC99EKOpcUoWwFPF3hpCy4ydfeeng4GkAdorOwA76WbrcdajOZRHbYLbf5Ke6KUS9bGw1sKA=="/>
  <p:extLst>
    <p:ext uri="{EFAFB233-063F-42B5-8137-9DF3F51BA10A}">
      <p15:sldGuideLst xmlns:p15="http://schemas.microsoft.com/office/powerpoint/2012/main">
        <p15:guide id="1" orient="horz" pos="864" userDrawn="1">
          <p15:clr>
            <a:srgbClr val="A4A3A4"/>
          </p15:clr>
        </p15:guide>
        <p15:guide id="2" pos="2616" userDrawn="1">
          <p15:clr>
            <a:srgbClr val="A4A3A4"/>
          </p15:clr>
        </p15:guide>
        <p15:guide id="3" pos="624" userDrawn="1">
          <p15:clr>
            <a:srgbClr val="A4A3A4"/>
          </p15:clr>
        </p15:guide>
        <p15:guide id="4" orient="horz" pos="2304" userDrawn="1">
          <p15:clr>
            <a:srgbClr val="A4A3A4"/>
          </p15:clr>
        </p15:guide>
        <p15:guide id="5" orient="horz" pos="1776" userDrawn="1">
          <p15:clr>
            <a:srgbClr val="A4A3A4"/>
          </p15:clr>
        </p15:guide>
        <p15:guide id="6" pos="72" userDrawn="1">
          <p15:clr>
            <a:srgbClr val="A4A3A4"/>
          </p15:clr>
        </p15:guide>
        <p15:guide id="7" pos="4152" userDrawn="1">
          <p15:clr>
            <a:srgbClr val="A4A3A4"/>
          </p15:clr>
        </p15:guide>
        <p15:guide id="8" orient="horz" pos="480" userDrawn="1">
          <p15:clr>
            <a:srgbClr val="A4A3A4"/>
          </p15:clr>
        </p15:guide>
        <p15:guide id="9" orient="horz" pos="3792" userDrawn="1">
          <p15:clr>
            <a:srgbClr val="A4A3A4"/>
          </p15:clr>
        </p15:guide>
        <p15:guide id="10" pos="1872" userDrawn="1">
          <p15:clr>
            <a:srgbClr val="A4A3A4"/>
          </p15:clr>
        </p15:guide>
        <p15:guide id="11" pos="696" userDrawn="1">
          <p15:clr>
            <a:srgbClr val="A4A3A4"/>
          </p15:clr>
        </p15:guide>
        <p15:guide id="12" orient="horz" pos="4080" userDrawn="1">
          <p15:clr>
            <a:srgbClr val="A4A3A4"/>
          </p15:clr>
        </p15:guide>
        <p15:guide id="13" orient="horz" pos="2544" userDrawn="1">
          <p15:clr>
            <a:srgbClr val="A4A3A4"/>
          </p15:clr>
        </p15:guide>
        <p15:guide id="14" orient="horz"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9D3DA-04D9-48CF-8E50-2A83AFD21A97}" v="1514" dt="2020-04-16T19:22:06.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87" autoAdjust="0"/>
    <p:restoredTop sz="94660"/>
  </p:normalViewPr>
  <p:slideViewPr>
    <p:cSldViewPr snapToGrid="0">
      <p:cViewPr varScale="1">
        <p:scale>
          <a:sx n="99" d="100"/>
          <a:sy n="99" d="100"/>
        </p:scale>
        <p:origin x="800" y="76"/>
      </p:cViewPr>
      <p:guideLst>
        <p:guide orient="horz" pos="864"/>
        <p:guide pos="2616"/>
        <p:guide pos="624"/>
        <p:guide orient="horz" pos="2304"/>
        <p:guide orient="horz" pos="1776"/>
        <p:guide pos="72"/>
        <p:guide pos="4152"/>
        <p:guide orient="horz" pos="480"/>
        <p:guide orient="horz" pos="3792"/>
        <p:guide pos="1872"/>
        <p:guide pos="696"/>
        <p:guide orient="horz" pos="4080"/>
        <p:guide orient="horz" pos="2544"/>
        <p:guide orient="horz" pos="3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086D8-F746-47C9-AD69-2D21B633B592}"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70E87-AA19-4171-8B8B-3F3C69600022}" type="slidenum">
              <a:rPr lang="en-US" smtClean="0"/>
              <a:t>‹#›</a:t>
            </a:fld>
            <a:endParaRPr lang="en-US"/>
          </a:p>
        </p:txBody>
      </p:sp>
    </p:spTree>
    <p:extLst>
      <p:ext uri="{BB962C8B-B14F-4D97-AF65-F5344CB8AC3E}">
        <p14:creationId xmlns:p14="http://schemas.microsoft.com/office/powerpoint/2010/main" val="122135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 points:</a:t>
            </a:r>
          </a:p>
          <a:p>
            <a:pPr marL="177851" indent="-177851">
              <a:buFontTx/>
              <a:buChar char="-"/>
            </a:pPr>
            <a:r>
              <a:rPr lang="en-US" dirty="0"/>
              <a:t>Composite spool – light weight, corrosion resistant.</a:t>
            </a:r>
          </a:p>
          <a:p>
            <a:pPr marL="177851" indent="-177851">
              <a:buFontTx/>
              <a:buChar char="-"/>
            </a:pPr>
            <a:r>
              <a:rPr lang="en-US" dirty="0"/>
              <a:t>All steel, powder coated pedestal and arm.</a:t>
            </a:r>
          </a:p>
          <a:p>
            <a:pPr marL="177851" indent="-177851">
              <a:buFontTx/>
              <a:buChar char="-"/>
            </a:pPr>
            <a:r>
              <a:rPr lang="en-US" dirty="0"/>
              <a:t>Same footprint as the classic and premium reels.</a:t>
            </a:r>
          </a:p>
          <a:p>
            <a:pPr marL="177851" indent="-177851">
              <a:buFontTx/>
              <a:buChar char="-"/>
            </a:pPr>
            <a:r>
              <a:rPr lang="en-US" dirty="0"/>
              <a:t>Dual</a:t>
            </a:r>
            <a:r>
              <a:rPr lang="en-US" baseline="0" dirty="0"/>
              <a:t>, permanently lubricated ball bearings for easy retraction.</a:t>
            </a:r>
          </a:p>
          <a:p>
            <a:pPr marL="177851" indent="-177851">
              <a:buFontTx/>
              <a:buChar char="-"/>
            </a:pPr>
            <a:r>
              <a:rPr lang="en-US" baseline="0" dirty="0"/>
              <a:t>Fully ported, pressure balanced swivel for increased flow.</a:t>
            </a:r>
          </a:p>
          <a:p>
            <a:pPr marL="177851" indent="-177851">
              <a:buFontTx/>
              <a:buChar char="-"/>
            </a:pPr>
            <a:r>
              <a:rPr lang="en-US" baseline="0" dirty="0"/>
              <a:t>Multi position arm for mounting flexibility.</a:t>
            </a:r>
          </a:p>
          <a:p>
            <a:pPr marL="177851" indent="-177851">
              <a:buFontTx/>
              <a:buChar char="-"/>
            </a:pPr>
            <a:r>
              <a:rPr lang="en-US" baseline="0" dirty="0"/>
              <a:t>2.5’ inlet hose is included.</a:t>
            </a:r>
          </a:p>
          <a:p>
            <a:pPr marL="177851" indent="-177851">
              <a:buFontTx/>
              <a:buChar char="-"/>
            </a:pPr>
            <a:r>
              <a:rPr lang="en-US" baseline="0" dirty="0"/>
              <a:t>All key components are easily accessible without removing the reel.</a:t>
            </a:r>
          </a:p>
          <a:p>
            <a:pPr marL="177851" indent="-177851">
              <a:buFontTx/>
              <a:buChar char="-"/>
            </a:pP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a:t>
            </a:fld>
            <a:endParaRPr lang="en-US" dirty="0"/>
          </a:p>
        </p:txBody>
      </p:sp>
    </p:spTree>
    <p:extLst>
      <p:ext uri="{BB962C8B-B14F-4D97-AF65-F5344CB8AC3E}">
        <p14:creationId xmlns:p14="http://schemas.microsoft.com/office/powerpoint/2010/main" val="1055155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a:t>
            </a:r>
            <a:r>
              <a:rPr lang="en-US" baseline="0" dirty="0"/>
              <a:t> Points</a:t>
            </a:r>
          </a:p>
          <a:p>
            <a:pPr marL="177851" indent="-177851">
              <a:buFontTx/>
              <a:buChar char="-"/>
            </a:pPr>
            <a:r>
              <a:rPr lang="en-US" baseline="0" dirty="0"/>
              <a:t>PG series are one piece, cast aluminum housing.</a:t>
            </a:r>
          </a:p>
          <a:p>
            <a:pPr marL="177851" indent="-177851">
              <a:buFontTx/>
              <a:buChar char="-"/>
            </a:pPr>
            <a:r>
              <a:rPr lang="en-US" baseline="0" dirty="0"/>
              <a:t>Dual outlet nozzle positions – inline or pistol grip.</a:t>
            </a:r>
          </a:p>
          <a:p>
            <a:pPr marL="177851" indent="-177851">
              <a:buFontTx/>
              <a:buChar char="-"/>
            </a:pPr>
            <a:r>
              <a:rPr lang="en-US" baseline="0" dirty="0"/>
              <a:t>Comes with automatic nozzle.</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18</a:t>
            </a:fld>
            <a:endParaRPr lang="en-US" dirty="0"/>
          </a:p>
        </p:txBody>
      </p:sp>
    </p:spTree>
    <p:extLst>
      <p:ext uri="{BB962C8B-B14F-4D97-AF65-F5344CB8AC3E}">
        <p14:creationId xmlns:p14="http://schemas.microsoft.com/office/powerpoint/2010/main" val="73132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a:t>
            </a:r>
            <a:r>
              <a:rPr lang="en-US" baseline="0" dirty="0"/>
              <a:t> Points</a:t>
            </a:r>
          </a:p>
          <a:p>
            <a:pPr marL="177851" indent="-177851">
              <a:buFontTx/>
              <a:buChar char="-"/>
            </a:pPr>
            <a:r>
              <a:rPr lang="en-US" baseline="0" dirty="0"/>
              <a:t>PG series are one piece, cast aluminum housing.</a:t>
            </a:r>
          </a:p>
          <a:p>
            <a:pPr marL="177851" indent="-177851">
              <a:buFontTx/>
              <a:buChar char="-"/>
            </a:pPr>
            <a:r>
              <a:rPr lang="en-US" baseline="0" dirty="0"/>
              <a:t>Dual outlet nozzle positions – inline or pistol grip.</a:t>
            </a:r>
          </a:p>
          <a:p>
            <a:pPr marL="177851" indent="-177851">
              <a:buFontTx/>
              <a:buChar char="-"/>
            </a:pPr>
            <a:r>
              <a:rPr lang="en-US" baseline="0" dirty="0"/>
              <a:t>Comes with automatic nozzle.</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19</a:t>
            </a:fld>
            <a:endParaRPr lang="en-US" dirty="0"/>
          </a:p>
        </p:txBody>
      </p:sp>
    </p:spTree>
    <p:extLst>
      <p:ext uri="{BB962C8B-B14F-4D97-AF65-F5344CB8AC3E}">
        <p14:creationId xmlns:p14="http://schemas.microsoft.com/office/powerpoint/2010/main" val="65513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a:t>
            </a:r>
            <a:r>
              <a:rPr lang="en-US" baseline="0" dirty="0"/>
              <a:t> Points</a:t>
            </a:r>
          </a:p>
          <a:p>
            <a:pPr marL="177851" indent="-177851">
              <a:buFontTx/>
              <a:buChar char="-"/>
            </a:pPr>
            <a:r>
              <a:rPr lang="en-US" baseline="0" dirty="0"/>
              <a:t>PG series are one piece, cast aluminum housing.</a:t>
            </a:r>
          </a:p>
          <a:p>
            <a:pPr marL="177851" indent="-177851">
              <a:buFontTx/>
              <a:buChar char="-"/>
            </a:pPr>
            <a:r>
              <a:rPr lang="en-US" baseline="0" dirty="0"/>
              <a:t>Dual outlet nozzle positions – inline or pistol grip.</a:t>
            </a:r>
          </a:p>
          <a:p>
            <a:pPr marL="177851" indent="-177851">
              <a:buFontTx/>
              <a:buChar char="-"/>
            </a:pPr>
            <a:r>
              <a:rPr lang="en-US" baseline="0" dirty="0"/>
              <a:t>Comes with automatic nozzle.</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20</a:t>
            </a:fld>
            <a:endParaRPr lang="en-US" dirty="0"/>
          </a:p>
        </p:txBody>
      </p:sp>
    </p:spTree>
    <p:extLst>
      <p:ext uri="{BB962C8B-B14F-4D97-AF65-F5344CB8AC3E}">
        <p14:creationId xmlns:p14="http://schemas.microsoft.com/office/powerpoint/2010/main" val="176342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 Points</a:t>
            </a:r>
          </a:p>
          <a:p>
            <a:pPr marL="177851" indent="-177851">
              <a:buFontTx/>
              <a:buChar char="-"/>
            </a:pPr>
            <a:r>
              <a:rPr lang="en-US" dirty="0"/>
              <a:t>Built</a:t>
            </a:r>
            <a:r>
              <a:rPr lang="en-US" baseline="0" dirty="0"/>
              <a:t> in trigger guard.</a:t>
            </a:r>
          </a:p>
          <a:p>
            <a:pPr marL="177851" indent="-177851">
              <a:buFontTx/>
              <a:buChar char="-"/>
            </a:pPr>
            <a:r>
              <a:rPr lang="en-US" baseline="0" dirty="0"/>
              <a:t>Manual non-drip tip.</a:t>
            </a:r>
          </a:p>
          <a:p>
            <a:pPr marL="177851" indent="-177851">
              <a:buFontTx/>
              <a:buChar char="-"/>
            </a:pPr>
            <a:r>
              <a:rPr lang="en-US" baseline="0" dirty="0"/>
              <a:t>Set of colored product identification caps are included.</a:t>
            </a:r>
          </a:p>
          <a:p>
            <a:pPr marL="177851" indent="-177851">
              <a:buFontTx/>
              <a:buChar char="-"/>
            </a:pPr>
            <a:r>
              <a:rPr lang="en-US" baseline="0" dirty="0"/>
              <a:t>New product introduction of a high volume oil meter.</a:t>
            </a:r>
            <a:endParaRPr lang="en-US" dirty="0"/>
          </a:p>
          <a:p>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23</a:t>
            </a:fld>
            <a:endParaRPr lang="en-US" dirty="0"/>
          </a:p>
        </p:txBody>
      </p:sp>
    </p:spTree>
    <p:extLst>
      <p:ext uri="{BB962C8B-B14F-4D97-AF65-F5344CB8AC3E}">
        <p14:creationId xmlns:p14="http://schemas.microsoft.com/office/powerpoint/2010/main" val="276985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a:t>
            </a:r>
            <a:r>
              <a:rPr lang="en-US" baseline="0" dirty="0"/>
              <a:t> points</a:t>
            </a:r>
          </a:p>
          <a:p>
            <a:pPr marL="177851" indent="-177851">
              <a:buFontTx/>
              <a:buChar char="-"/>
            </a:pPr>
            <a:r>
              <a:rPr lang="en-US" baseline="0" dirty="0"/>
              <a:t>All steel construction.</a:t>
            </a:r>
          </a:p>
          <a:p>
            <a:pPr marL="177851" indent="-177851">
              <a:buFontTx/>
              <a:buChar char="-"/>
            </a:pPr>
            <a:r>
              <a:rPr lang="en-US" baseline="0" dirty="0"/>
              <a:t>Welded and gusseted pedestal for strength and durability.</a:t>
            </a:r>
          </a:p>
          <a:p>
            <a:pPr marL="177851" indent="-177851">
              <a:buFontTx/>
              <a:buChar char="-"/>
            </a:pPr>
            <a:r>
              <a:rPr lang="en-US" baseline="0" dirty="0"/>
              <a:t>Powder coated for corrosion resistance.</a:t>
            </a:r>
          </a:p>
          <a:p>
            <a:pPr marL="177851" indent="-177851">
              <a:buFontTx/>
              <a:buChar char="-"/>
            </a:pPr>
            <a:r>
              <a:rPr lang="en-US" baseline="0" dirty="0"/>
              <a:t>Heavy gauge stamped rims and outlet arm.</a:t>
            </a:r>
          </a:p>
          <a:p>
            <a:pPr marL="177851" indent="-177851">
              <a:buFontTx/>
              <a:buChar char="-"/>
            </a:pPr>
            <a:r>
              <a:rPr lang="en-US" baseline="0" dirty="0"/>
              <a:t>Compact design.</a:t>
            </a:r>
          </a:p>
          <a:p>
            <a:pPr marL="177851" indent="-177851">
              <a:buFontTx/>
              <a:buChar char="-"/>
            </a:pPr>
            <a:r>
              <a:rPr lang="en-US" dirty="0"/>
              <a:t>High quality, name brand hose.</a:t>
            </a:r>
          </a:p>
          <a:p>
            <a:pPr marL="177851" indent="-177851">
              <a:buFontTx/>
              <a:buChar char="-"/>
            </a:pPr>
            <a:r>
              <a:rPr lang="en-US" dirty="0"/>
              <a:t>Proven,</a:t>
            </a:r>
            <a:r>
              <a:rPr lang="en-US" baseline="0" dirty="0"/>
              <a:t> trusted design.</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3</a:t>
            </a:fld>
            <a:endParaRPr lang="en-US" dirty="0"/>
          </a:p>
        </p:txBody>
      </p:sp>
    </p:spTree>
    <p:extLst>
      <p:ext uri="{BB962C8B-B14F-4D97-AF65-F5344CB8AC3E}">
        <p14:creationId xmlns:p14="http://schemas.microsoft.com/office/powerpoint/2010/main" val="236114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 points</a:t>
            </a:r>
          </a:p>
          <a:p>
            <a:pPr marL="177851" indent="-177851">
              <a:buFontTx/>
              <a:buChar char="-"/>
            </a:pPr>
            <a:r>
              <a:rPr lang="en-US" dirty="0"/>
              <a:t>Duel pedestal, dual arm for added strength</a:t>
            </a:r>
            <a:r>
              <a:rPr lang="en-US" baseline="0" dirty="0"/>
              <a:t> and durability.</a:t>
            </a:r>
          </a:p>
          <a:p>
            <a:pPr marL="177851" indent="-177851">
              <a:buFontTx/>
              <a:buChar char="-"/>
            </a:pPr>
            <a:r>
              <a:rPr lang="en-US" baseline="0" dirty="0"/>
              <a:t>Fully ported, pressure balanced swivel for increased flow.</a:t>
            </a:r>
          </a:p>
          <a:p>
            <a:pPr marL="177851" indent="-177851">
              <a:buFontTx/>
              <a:buChar char="-"/>
            </a:pPr>
            <a:r>
              <a:rPr lang="en-US" baseline="0" dirty="0"/>
              <a:t>Multi position arm for mounting flexibility.</a:t>
            </a:r>
          </a:p>
          <a:p>
            <a:pPr marL="177851" indent="-177851">
              <a:buFontTx/>
              <a:buChar char="-"/>
            </a:pPr>
            <a:r>
              <a:rPr lang="en-US" baseline="0" dirty="0"/>
              <a:t>2.5’ inlet hose is included.</a:t>
            </a:r>
          </a:p>
          <a:p>
            <a:pPr marL="177851" indent="-177851">
              <a:buFontTx/>
              <a:buChar char="-"/>
            </a:pPr>
            <a:r>
              <a:rPr lang="en-US" baseline="0" dirty="0"/>
              <a:t>New design allows for easy maintenance.</a:t>
            </a:r>
          </a:p>
          <a:p>
            <a:pPr marL="177851" indent="-177851">
              <a:buFontTx/>
              <a:buChar char="-"/>
            </a:pP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4</a:t>
            </a:fld>
            <a:endParaRPr lang="en-US" dirty="0"/>
          </a:p>
        </p:txBody>
      </p:sp>
    </p:spTree>
    <p:extLst>
      <p:ext uri="{BB962C8B-B14F-4D97-AF65-F5344CB8AC3E}">
        <p14:creationId xmlns:p14="http://schemas.microsoft.com/office/powerpoint/2010/main" val="389058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5</a:t>
            </a:fld>
            <a:endParaRPr lang="en-US" dirty="0"/>
          </a:p>
        </p:txBody>
      </p:sp>
    </p:spTree>
    <p:extLst>
      <p:ext uri="{BB962C8B-B14F-4D97-AF65-F5344CB8AC3E}">
        <p14:creationId xmlns:p14="http://schemas.microsoft.com/office/powerpoint/2010/main" val="324590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selling points</a:t>
            </a:r>
          </a:p>
          <a:p>
            <a:pPr marL="177851" indent="-177851">
              <a:buFontTx/>
              <a:buChar char="-"/>
            </a:pPr>
            <a:r>
              <a:rPr lang="en-US" dirty="0"/>
              <a:t>All steel construction for durability.</a:t>
            </a:r>
          </a:p>
          <a:p>
            <a:pPr marL="177851" indent="-177851">
              <a:buFontTx/>
              <a:buChar char="-"/>
            </a:pPr>
            <a:r>
              <a:rPr lang="en-US" dirty="0"/>
              <a:t>Custom</a:t>
            </a:r>
            <a:r>
              <a:rPr lang="en-US" baseline="0" dirty="0"/>
              <a:t> paint colors are available.</a:t>
            </a:r>
          </a:p>
          <a:p>
            <a:pPr marL="177851" indent="-177851">
              <a:buFontTx/>
              <a:buChar char="-"/>
            </a:pPr>
            <a:r>
              <a:rPr lang="en-US" baseline="0" dirty="0"/>
              <a:t>Inlet hose and ball stops are included.</a:t>
            </a:r>
          </a:p>
          <a:p>
            <a:pPr marL="177851" indent="-177851">
              <a:buFontTx/>
              <a:buChar char="-"/>
            </a:pPr>
            <a:r>
              <a:rPr lang="en-US" baseline="0" dirty="0"/>
              <a:t>Note: Order end panels separately.</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7</a:t>
            </a:fld>
            <a:endParaRPr lang="en-US" dirty="0"/>
          </a:p>
        </p:txBody>
      </p:sp>
    </p:spTree>
    <p:extLst>
      <p:ext uri="{BB962C8B-B14F-4D97-AF65-F5344CB8AC3E}">
        <p14:creationId xmlns:p14="http://schemas.microsoft.com/office/powerpoint/2010/main" val="104596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 calibration required: Liquid Crystal Polymer gears (LCP), stainless steel shafts and a precision machined fluid chamber maintains the tight tolerances needed for repeatable accuracy. Together with individual testing for performance and accuracy guarantees precise dispensing regardless of the fluid viscosity, outside temperature and system pressure.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Non-re-settable totalizer function:  shows total fluid flow through the meter from day 1 and is unaffected by low or dead batteries</a:t>
            </a:r>
            <a:endParaRPr lang="en-US" u="sng" dirty="0"/>
          </a:p>
          <a:p>
            <a:endParaRPr lang="en-US" dirty="0"/>
          </a:p>
          <a:p>
            <a:r>
              <a:rPr lang="en-US" dirty="0"/>
              <a:t>----- Meeting Notes (10/23/13 09:11) -----</a:t>
            </a:r>
          </a:p>
          <a:p>
            <a:r>
              <a:rPr lang="en-US" dirty="0"/>
              <a:t>Mention:  Battery leakage test performed at factory w/Randy</a:t>
            </a:r>
          </a:p>
          <a:p>
            <a:endParaRPr lang="en-US" dirty="0"/>
          </a:p>
          <a:p>
            <a:r>
              <a:rPr lang="en-US" dirty="0"/>
              <a:t>Mention:  Poor man's FIC</a:t>
            </a:r>
          </a:p>
        </p:txBody>
      </p:sp>
      <p:sp>
        <p:nvSpPr>
          <p:cNvPr id="4" name="Slide Number Placeholder 3"/>
          <p:cNvSpPr>
            <a:spLocks noGrp="1"/>
          </p:cNvSpPr>
          <p:nvPr>
            <p:ph type="sldNum" sz="quarter" idx="10"/>
          </p:nvPr>
        </p:nvSpPr>
        <p:spPr/>
        <p:txBody>
          <a:bodyPr/>
          <a:lstStyle/>
          <a:p>
            <a:fld id="{2A283A8E-D50E-4BD1-B60D-D2F9E932EF90}" type="slidenum">
              <a:rPr lang="en-US" smtClean="0"/>
              <a:pPr/>
              <a:t>11</a:t>
            </a:fld>
            <a:endParaRPr lang="en-US" dirty="0"/>
          </a:p>
        </p:txBody>
      </p:sp>
    </p:spTree>
    <p:extLst>
      <p:ext uri="{BB962C8B-B14F-4D97-AF65-F5344CB8AC3E}">
        <p14:creationId xmlns:p14="http://schemas.microsoft.com/office/powerpoint/2010/main" val="30676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Sealed battery compartment: battery clips are mounted directly on the ERC, no cables for battery contact which ensures protection against impact or vibrations.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Meter housing:  unique totally encased polycarbonate housing with TP Elastomer over mold provides superb impact resistance while isolating the ERC (electronic register module) from the environment which provides an airtight seal with the meter body.  </a:t>
            </a:r>
          </a:p>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Affordable reparability:  ERC can be changed easily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ES" dirty="0"/>
          </a:p>
        </p:txBody>
      </p:sp>
      <p:sp>
        <p:nvSpPr>
          <p:cNvPr id="4" name="3 Marcador de número de diapositiva"/>
          <p:cNvSpPr>
            <a:spLocks noGrp="1"/>
          </p:cNvSpPr>
          <p:nvPr>
            <p:ph type="sldNum" sz="quarter" idx="10"/>
          </p:nvPr>
        </p:nvSpPr>
        <p:spPr/>
        <p:txBody>
          <a:bodyPr/>
          <a:lstStyle/>
          <a:p>
            <a:fld id="{A7E20823-28E3-420E-801F-B933A7F27C62}" type="slidenum">
              <a:rPr lang="es-ES" smtClean="0"/>
              <a:pPr/>
              <a:t>12</a:t>
            </a:fld>
            <a:endParaRPr lang="es-ES" dirty="0"/>
          </a:p>
        </p:txBody>
      </p:sp>
    </p:spTree>
    <p:extLst>
      <p:ext uri="{BB962C8B-B14F-4D97-AF65-F5344CB8AC3E}">
        <p14:creationId xmlns:p14="http://schemas.microsoft.com/office/powerpoint/2010/main" val="2834485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new handle:  aluminum body with lightweight ergonomic soft grip handle for comfort and precision balance.</a:t>
            </a:r>
            <a:endParaRPr lang="en-US" u="sng"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Flange coupling at the control valve:  eliminates the use of connection adaptors which can become loose, providing superior integration of the meter and handle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Trigger lock button:  prevents accidental dispense and also allows the gun to be locked in open 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14</a:t>
            </a:fld>
            <a:endParaRPr lang="en-US" dirty="0"/>
          </a:p>
        </p:txBody>
      </p:sp>
    </p:spTree>
    <p:extLst>
      <p:ext uri="{BB962C8B-B14F-4D97-AF65-F5344CB8AC3E}">
        <p14:creationId xmlns:p14="http://schemas.microsoft.com/office/powerpoint/2010/main" val="399744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Unique ¼ turn manual tip:  effective and very fast, high flow, no splash and very easy to use</a:t>
            </a:r>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16</a:t>
            </a:fld>
            <a:endParaRPr lang="en-US" dirty="0"/>
          </a:p>
        </p:txBody>
      </p:sp>
    </p:spTree>
    <p:extLst>
      <p:ext uri="{BB962C8B-B14F-4D97-AF65-F5344CB8AC3E}">
        <p14:creationId xmlns:p14="http://schemas.microsoft.com/office/powerpoint/2010/main" val="1565935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3999" cy="6858000"/>
          </a:xfrm>
          <a:prstGeom prst="rect">
            <a:avLst/>
          </a:prstGeom>
        </p:spPr>
      </p:pic>
      <p:sp>
        <p:nvSpPr>
          <p:cNvPr id="2" name="Title 1"/>
          <p:cNvSpPr>
            <a:spLocks noGrp="1"/>
          </p:cNvSpPr>
          <p:nvPr>
            <p:ph type="ctrTitle"/>
          </p:nvPr>
        </p:nvSpPr>
        <p:spPr>
          <a:xfrm>
            <a:off x="685800" y="2130427"/>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883360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337447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2231583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2953551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762000" y="3048000"/>
            <a:ext cx="7772400" cy="1362075"/>
          </a:xfrm>
          <a:prstGeom prst="rect">
            <a:avLst/>
          </a:prstGeom>
        </p:spPr>
        <p:txBody>
          <a:bodyPr anchor="t"/>
          <a:lstStyle>
            <a:lvl1pPr algn="ctr">
              <a:defRPr sz="2700" b="1" cap="none" baseline="0"/>
            </a:lvl1pPr>
          </a:lstStyle>
          <a:p>
            <a:r>
              <a:rPr lang="en-US"/>
              <a:t>Click to edit Master title style</a:t>
            </a:r>
            <a:endParaRPr lang="en-US" dirty="0"/>
          </a:p>
        </p:txBody>
      </p:sp>
      <p:sp>
        <p:nvSpPr>
          <p:cNvPr id="8" name="Text Placeholder 2"/>
          <p:cNvSpPr>
            <a:spLocks noGrp="1"/>
          </p:cNvSpPr>
          <p:nvPr>
            <p:ph type="body" idx="1"/>
          </p:nvPr>
        </p:nvSpPr>
        <p:spPr>
          <a:xfrm>
            <a:off x="762000" y="4965700"/>
            <a:ext cx="7772400" cy="368300"/>
          </a:xfrm>
          <a:prstGeom prst="rect">
            <a:avLst/>
          </a:prstGeom>
        </p:spPr>
        <p:txBody>
          <a:bodyPr anchor="b"/>
          <a:lstStyle>
            <a:lvl1pPr marL="0" indent="0" algn="ctr">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446248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92877"/>
            <a:ext cx="990600" cy="365125"/>
          </a:xfrm>
          <a:prstGeom prst="rect">
            <a:avLst/>
          </a:prstGeom>
        </p:spPr>
        <p:txBody>
          <a:bodyPr/>
          <a:lstStyle>
            <a:lvl1pPr>
              <a:defRPr>
                <a:solidFill>
                  <a:schemeClr val="bg1"/>
                </a:solidFill>
              </a:defRPr>
            </a:lvl1pPr>
          </a:lstStyle>
          <a:p>
            <a:fld id="{434CA5BD-C659-4FAE-AAA2-BAD59F968E69}" type="slidenum">
              <a:rPr lang="en-US" smtClean="0"/>
              <a:t>‹#›</a:t>
            </a:fld>
            <a:endParaRPr lang="en-US"/>
          </a:p>
        </p:txBody>
      </p:sp>
      <p:sp>
        <p:nvSpPr>
          <p:cNvPr id="7" name="Text Placeholder 8"/>
          <p:cNvSpPr>
            <a:spLocks noGrp="1"/>
          </p:cNvSpPr>
          <p:nvPr>
            <p:ph type="body" sz="quarter" idx="13"/>
          </p:nvPr>
        </p:nvSpPr>
        <p:spPr>
          <a:xfrm>
            <a:off x="1143000" y="1295400"/>
            <a:ext cx="7696200" cy="5334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8" name="Text Placeholder 10"/>
          <p:cNvSpPr>
            <a:spLocks noGrp="1"/>
          </p:cNvSpPr>
          <p:nvPr>
            <p:ph type="body" sz="quarter" idx="14"/>
          </p:nvPr>
        </p:nvSpPr>
        <p:spPr>
          <a:xfrm>
            <a:off x="1143000" y="457200"/>
            <a:ext cx="7848600" cy="609600"/>
          </a:xfrm>
          <a:prstGeom prst="rect">
            <a:avLst/>
          </a:prstGeom>
        </p:spPr>
        <p:txBody>
          <a:bodyPr/>
          <a:lstStyle>
            <a:lvl1pPr>
              <a:buNone/>
              <a:defRPr sz="21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0170221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1417639"/>
            <a:ext cx="3581400" cy="5135563"/>
          </a:xfrm>
          <a:prstGeom prst="rect">
            <a:avLst/>
          </a:prstGeom>
        </p:spPr>
        <p:txBody>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105400" y="1417639"/>
            <a:ext cx="3581400" cy="5211763"/>
          </a:xfrm>
          <a:prstGeom prst="rect">
            <a:avLst/>
          </a:prstGeom>
        </p:spPr>
        <p:txBody>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8" name="Text Placeholder 10"/>
          <p:cNvSpPr>
            <a:spLocks noGrp="1"/>
          </p:cNvSpPr>
          <p:nvPr>
            <p:ph type="body" sz="quarter" idx="14"/>
          </p:nvPr>
        </p:nvSpPr>
        <p:spPr>
          <a:xfrm>
            <a:off x="1143000" y="457200"/>
            <a:ext cx="7848600" cy="609600"/>
          </a:xfrm>
          <a:prstGeom prst="rect">
            <a:avLst/>
          </a:prstGeom>
        </p:spPr>
        <p:txBody>
          <a:bodyPr/>
          <a:lstStyle>
            <a:lvl1pPr>
              <a:buNone/>
              <a:defRPr sz="21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12"/>
          </p:nvPr>
        </p:nvSpPr>
        <p:spPr>
          <a:xfrm>
            <a:off x="0" y="6492877"/>
            <a:ext cx="990600" cy="365125"/>
          </a:xfrm>
          <a:prstGeom prst="rect">
            <a:avLst/>
          </a:prstGeom>
        </p:spPr>
        <p:txBody>
          <a:bodyPr/>
          <a:lstStyle>
            <a:lvl1pPr>
              <a:defRPr>
                <a:solidFill>
                  <a:schemeClr val="bg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358183249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8"/>
          <p:cNvSpPr>
            <a:spLocks noGrp="1"/>
          </p:cNvSpPr>
          <p:nvPr>
            <p:ph type="body" sz="quarter" idx="13"/>
          </p:nvPr>
        </p:nvSpPr>
        <p:spPr>
          <a:xfrm>
            <a:off x="1143000" y="1295400"/>
            <a:ext cx="4267200" cy="5334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9" name="Text Placeholder 10"/>
          <p:cNvSpPr>
            <a:spLocks noGrp="1"/>
          </p:cNvSpPr>
          <p:nvPr>
            <p:ph type="body" sz="quarter" idx="14"/>
          </p:nvPr>
        </p:nvSpPr>
        <p:spPr>
          <a:xfrm>
            <a:off x="1143000" y="457200"/>
            <a:ext cx="7848600" cy="609600"/>
          </a:xfrm>
          <a:prstGeom prst="rect">
            <a:avLst/>
          </a:prstGeom>
        </p:spPr>
        <p:txBody>
          <a:bodyPr/>
          <a:lstStyle>
            <a:lvl1pPr>
              <a:buNone/>
              <a:defRPr sz="2100" b="1">
                <a:solidFill>
                  <a:schemeClr val="bg1"/>
                </a:solidFill>
              </a:defRPr>
            </a:lvl1pPr>
          </a:lstStyle>
          <a:p>
            <a:pPr lvl="0"/>
            <a:r>
              <a:rPr lang="en-US"/>
              <a:t>Click to edit Master text styles</a:t>
            </a:r>
          </a:p>
        </p:txBody>
      </p:sp>
      <p:sp>
        <p:nvSpPr>
          <p:cNvPr id="10" name="Slide Number Placeholder 5"/>
          <p:cNvSpPr>
            <a:spLocks noGrp="1"/>
          </p:cNvSpPr>
          <p:nvPr>
            <p:ph type="sldNum" sz="quarter" idx="12"/>
          </p:nvPr>
        </p:nvSpPr>
        <p:spPr>
          <a:xfrm>
            <a:off x="0" y="6492877"/>
            <a:ext cx="990600" cy="365125"/>
          </a:xfrm>
          <a:prstGeom prst="rect">
            <a:avLst/>
          </a:prstGeom>
        </p:spPr>
        <p:txBody>
          <a:bodyPr/>
          <a:lstStyle>
            <a:lvl1pPr>
              <a:defRPr>
                <a:solidFill>
                  <a:schemeClr val="bg1"/>
                </a:solidFill>
              </a:defRPr>
            </a:lvl1pPr>
          </a:lstStyle>
          <a:p>
            <a:fld id="{434CA5BD-C659-4FAE-AAA2-BAD59F968E69}" type="slidenum">
              <a:rPr lang="en-US" smtClean="0"/>
              <a:t>‹#›</a:t>
            </a:fld>
            <a:endParaRPr lang="en-US"/>
          </a:p>
        </p:txBody>
      </p:sp>
      <p:sp>
        <p:nvSpPr>
          <p:cNvPr id="11" name="Content Placeholder 3"/>
          <p:cNvSpPr>
            <a:spLocks noGrp="1"/>
          </p:cNvSpPr>
          <p:nvPr>
            <p:ph sz="half" idx="2"/>
          </p:nvPr>
        </p:nvSpPr>
        <p:spPr>
          <a:xfrm>
            <a:off x="5562600" y="1295400"/>
            <a:ext cx="3352800" cy="5334000"/>
          </a:xfrm>
          <a:prstGeom prst="rect">
            <a:avLst/>
          </a:prstGeom>
        </p:spPr>
        <p:txBody>
          <a:bodyPr/>
          <a:lstStyle>
            <a:lvl1pPr>
              <a:buNone/>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Click to edit Master text styles</a:t>
            </a:r>
          </a:p>
        </p:txBody>
      </p:sp>
    </p:spTree>
    <p:extLst>
      <p:ext uri="{BB962C8B-B14F-4D97-AF65-F5344CB8AC3E}">
        <p14:creationId xmlns:p14="http://schemas.microsoft.com/office/powerpoint/2010/main" val="100822731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434CA5BD-C659-4FAE-AAA2-BAD59F968E69}" type="slidenum">
              <a:rPr lang="en-US" smtClean="0"/>
              <a:t>‹#›</a:t>
            </a:fld>
            <a:endParaRPr lang="en-US"/>
          </a:p>
        </p:txBody>
      </p:sp>
    </p:spTree>
    <p:extLst>
      <p:ext uri="{BB962C8B-B14F-4D97-AF65-F5344CB8AC3E}">
        <p14:creationId xmlns:p14="http://schemas.microsoft.com/office/powerpoint/2010/main" val="189412041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34CA5BD-C659-4FAE-AAA2-BAD59F968E69}" type="slidenum">
              <a:rPr lang="en-US" smtClean="0"/>
              <a:t>‹#›</a:t>
            </a:fld>
            <a:endParaRPr lang="en-US"/>
          </a:p>
        </p:txBody>
      </p:sp>
      <p:sp>
        <p:nvSpPr>
          <p:cNvPr id="5" name="Text Placeholder 4"/>
          <p:cNvSpPr>
            <a:spLocks noGrp="1"/>
          </p:cNvSpPr>
          <p:nvPr>
            <p:ph type="body" sz="quarter" idx="11"/>
          </p:nvPr>
        </p:nvSpPr>
        <p:spPr>
          <a:xfrm>
            <a:off x="228600" y="1219200"/>
            <a:ext cx="8686800" cy="5105400"/>
          </a:xfrm>
        </p:spPr>
        <p:txBody>
          <a:bodyPr/>
          <a:lstStyle>
            <a:lvl1pPr>
              <a:defRPr sz="1800" b="0" baseline="0"/>
            </a:lvl1pPr>
            <a:lvl2pPr>
              <a:defRPr sz="1500" b="1" baseline="0"/>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3829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359801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ster 201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434CA5BD-C659-4FAE-AAA2-BAD59F968E69}" type="slidenum">
              <a:rPr lang="en-US" smtClean="0"/>
              <a:t>‹#›</a:t>
            </a:fld>
            <a:endParaRPr lang="en-US"/>
          </a:p>
        </p:txBody>
      </p:sp>
    </p:spTree>
    <p:extLst>
      <p:ext uri="{BB962C8B-B14F-4D97-AF65-F5344CB8AC3E}">
        <p14:creationId xmlns:p14="http://schemas.microsoft.com/office/powerpoint/2010/main" val="41170379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382931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34CA5BD-C659-4FAE-AAA2-BAD59F968E69}" type="slidenum">
              <a:rPr lang="en-US" smtClean="0"/>
              <a:t>‹#›</a:t>
            </a:fld>
            <a:endParaRPr lang="en-US"/>
          </a:p>
        </p:txBody>
      </p:sp>
    </p:spTree>
    <p:extLst>
      <p:ext uri="{BB962C8B-B14F-4D97-AF65-F5344CB8AC3E}">
        <p14:creationId xmlns:p14="http://schemas.microsoft.com/office/powerpoint/2010/main" val="264791621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4CA5BD-C659-4FAE-AAA2-BAD59F968E69}" type="slidenum">
              <a:rPr lang="en-US" smtClean="0"/>
              <a:t>‹#›</a:t>
            </a:fld>
            <a:endParaRPr lang="en-US"/>
          </a:p>
        </p:txBody>
      </p:sp>
    </p:spTree>
    <p:extLst>
      <p:ext uri="{BB962C8B-B14F-4D97-AF65-F5344CB8AC3E}">
        <p14:creationId xmlns:p14="http://schemas.microsoft.com/office/powerpoint/2010/main" val="242129798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113022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4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97256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192662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6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284518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4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1800"/>
            </a:lvl1pPr>
            <a:lvl2pPr>
              <a:defRPr sz="1500"/>
            </a:lvl2pPr>
            <a:lvl3pPr>
              <a:defRPr sz="15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1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7"/>
            <a:ext cx="457200" cy="365125"/>
          </a:xfrm>
          <a:prstGeom prst="rect">
            <a:avLst/>
          </a:prstGeom>
        </p:spPr>
        <p:txBody>
          <a:bodyPr anchor="ctr"/>
          <a:lstStyle>
            <a:lvl1pPr algn="r">
              <a:defRPr sz="750">
                <a:solidFill>
                  <a:schemeClr val="tx1"/>
                </a:solidFill>
              </a:defRPr>
            </a:lvl1pPr>
          </a:lstStyle>
          <a:p>
            <a:fld id="{434CA5BD-C659-4FAE-AAA2-BAD59F968E69}" type="slidenum">
              <a:rPr lang="en-US" smtClean="0"/>
              <a:t>‹#›</a:t>
            </a:fld>
            <a:endParaRPr lang="en-US"/>
          </a:p>
        </p:txBody>
      </p:sp>
    </p:spTree>
    <p:extLst>
      <p:ext uri="{BB962C8B-B14F-4D97-AF65-F5344CB8AC3E}">
        <p14:creationId xmlns:p14="http://schemas.microsoft.com/office/powerpoint/2010/main" val="198648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2">
            <a:extLst>
              <a:ext uri="{28A0092B-C50C-407E-A947-70E740481C1C}">
                <a14:useLocalDpi xmlns:a14="http://schemas.microsoft.com/office/drawing/2010/main" val="0"/>
              </a:ext>
            </a:extLst>
          </a:blip>
          <a:srcRect b="84581"/>
          <a:stretch/>
        </p:blipFill>
        <p:spPr>
          <a:xfrm>
            <a:off x="-3412" y="0"/>
            <a:ext cx="9144000" cy="990600"/>
          </a:xfrm>
          <a:prstGeom prst="rect">
            <a:avLst/>
          </a:prstGeom>
        </p:spPr>
      </p:pic>
      <p:sp>
        <p:nvSpPr>
          <p:cNvPr id="2"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371600"/>
            <a:ext cx="8686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458200" y="6492877"/>
            <a:ext cx="533400" cy="365125"/>
          </a:xfrm>
          <a:prstGeom prst="rect">
            <a:avLst/>
          </a:prstGeom>
        </p:spPr>
        <p:txBody>
          <a:bodyPr vert="horz" lIns="91440" tIns="45720" rIns="91440" bIns="45720" rtlCol="0" anchor="ctr"/>
          <a:lstStyle>
            <a:lvl1pPr algn="r">
              <a:defRPr sz="675">
                <a:solidFill>
                  <a:schemeClr val="tx1"/>
                </a:solidFill>
                <a:latin typeface="Arial" pitchFamily="34" charset="0"/>
              </a:defRPr>
            </a:lvl1pPr>
          </a:lstStyle>
          <a:p>
            <a:fld id="{434CA5BD-C659-4FAE-AAA2-BAD59F968E69}" type="slidenum">
              <a:rPr lang="en-US" smtClean="0"/>
              <a:t>‹#›</a:t>
            </a:fld>
            <a:endParaRPr lang="en-US"/>
          </a:p>
        </p:txBody>
      </p:sp>
      <p:pic>
        <p:nvPicPr>
          <p:cNvPr id="5" name="Picture 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8181" y="6400800"/>
            <a:ext cx="1138814" cy="342900"/>
          </a:xfrm>
          <a:prstGeom prst="rect">
            <a:avLst/>
          </a:prstGeom>
        </p:spPr>
      </p:pic>
      <p:sp>
        <p:nvSpPr>
          <p:cNvPr id="8" name="TextBox 7"/>
          <p:cNvSpPr txBox="1"/>
          <p:nvPr/>
        </p:nvSpPr>
        <p:spPr>
          <a:xfrm>
            <a:off x="7317066" y="6553200"/>
            <a:ext cx="2819400" cy="196208"/>
          </a:xfrm>
          <a:prstGeom prst="rect">
            <a:avLst/>
          </a:prstGeom>
          <a:noFill/>
        </p:spPr>
        <p:txBody>
          <a:bodyPr wrap="square" rtlCol="0">
            <a:spAutoFit/>
          </a:bodyPr>
          <a:lstStyle/>
          <a:p>
            <a:r>
              <a:rPr lang="en-US" sz="675" b="1" dirty="0"/>
              <a:t>Automotive </a:t>
            </a:r>
            <a:r>
              <a:rPr lang="en-US" sz="675" b="1" dirty="0">
                <a:solidFill>
                  <a:srgbClr val="C00000"/>
                </a:solidFill>
              </a:rPr>
              <a:t>|</a:t>
            </a:r>
            <a:r>
              <a:rPr lang="en-US" sz="675" b="1" dirty="0"/>
              <a:t> Commercial </a:t>
            </a:r>
            <a:r>
              <a:rPr lang="en-US" sz="675" b="1" dirty="0">
                <a:solidFill>
                  <a:srgbClr val="C00000"/>
                </a:solidFill>
              </a:rPr>
              <a:t>|</a:t>
            </a:r>
            <a:r>
              <a:rPr lang="en-US" sz="675" b="1" dirty="0"/>
              <a:t> Industrial</a:t>
            </a:r>
          </a:p>
        </p:txBody>
      </p:sp>
    </p:spTree>
    <p:extLst>
      <p:ext uri="{BB962C8B-B14F-4D97-AF65-F5344CB8AC3E}">
        <p14:creationId xmlns:p14="http://schemas.microsoft.com/office/powerpoint/2010/main" val="7690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slow">
    <p:fade/>
  </p:transition>
  <p:txStyles>
    <p:titleStyle>
      <a:lvl1pPr algn="l" defTabSz="685800" rtl="0" eaLnBrk="1" latinLnBrk="0" hangingPunct="1">
        <a:spcBef>
          <a:spcPct val="0"/>
        </a:spcBef>
        <a:buNone/>
        <a:defRPr sz="2100" b="1" kern="1200">
          <a:solidFill>
            <a:schemeClr val="bg1"/>
          </a:solidFill>
          <a:latin typeface="Helvetica" pitchFamily="34" charset="0"/>
          <a:ea typeface="+mj-ea"/>
          <a:cs typeface="+mj-cs"/>
        </a:defRPr>
      </a:lvl1pPr>
    </p:titleStyle>
    <p:bodyStyle>
      <a:lvl1pPr marL="257175" indent="-257175" algn="l" defTabSz="685800" rtl="0" eaLnBrk="1" latinLnBrk="0" hangingPunct="1">
        <a:spcBef>
          <a:spcPct val="20000"/>
        </a:spcBef>
        <a:buClr>
          <a:srgbClr val="B31B34"/>
        </a:buClr>
        <a:buSzPct val="90000"/>
        <a:buFont typeface="Wingdings" pitchFamily="2" charset="2"/>
        <a:buChar char="§"/>
        <a:defRPr sz="1200" b="0"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18.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B688-F04F-4F84-B48E-DA97E97A55E1}"/>
              </a:ext>
            </a:extLst>
          </p:cNvPr>
          <p:cNvSpPr>
            <a:spLocks noGrp="1"/>
          </p:cNvSpPr>
          <p:nvPr>
            <p:ph type="ctrTitle"/>
          </p:nvPr>
        </p:nvSpPr>
        <p:spPr>
          <a:xfrm>
            <a:off x="4306875" y="3270898"/>
            <a:ext cx="4906944" cy="1102519"/>
          </a:xfrm>
        </p:spPr>
        <p:txBody>
          <a:bodyPr/>
          <a:lstStyle/>
          <a:p>
            <a:r>
              <a:rPr lang="en-US" dirty="0"/>
              <a:t>Dispensing Solutions</a:t>
            </a:r>
          </a:p>
        </p:txBody>
      </p:sp>
      <p:sp>
        <p:nvSpPr>
          <p:cNvPr id="3" name="Subtitle 2">
            <a:extLst>
              <a:ext uri="{FF2B5EF4-FFF2-40B4-BE49-F238E27FC236}">
                <a16:creationId xmlns:a16="http://schemas.microsoft.com/office/drawing/2014/main" id="{B9ED15F7-61E4-4C74-BA3A-E412F8B93B65}"/>
              </a:ext>
            </a:extLst>
          </p:cNvPr>
          <p:cNvSpPr>
            <a:spLocks noGrp="1"/>
          </p:cNvSpPr>
          <p:nvPr>
            <p:ph type="subTitle" idx="1"/>
          </p:nvPr>
        </p:nvSpPr>
        <p:spPr>
          <a:xfrm>
            <a:off x="3975409" y="4102205"/>
            <a:ext cx="4775634" cy="1314450"/>
          </a:xfrm>
        </p:spPr>
        <p:txBody>
          <a:bodyPr/>
          <a:lstStyle/>
          <a:p>
            <a:r>
              <a:rPr lang="en-US" dirty="0"/>
              <a:t>Hose Reels, Control Handles</a:t>
            </a:r>
          </a:p>
        </p:txBody>
      </p:sp>
      <p:pic>
        <p:nvPicPr>
          <p:cNvPr id="4" name="Picture 3">
            <a:extLst>
              <a:ext uri="{FF2B5EF4-FFF2-40B4-BE49-F238E27FC236}">
                <a16:creationId xmlns:a16="http://schemas.microsoft.com/office/drawing/2014/main" id="{6EC9F51D-3594-4462-A6F5-68861703ACE4}"/>
              </a:ext>
            </a:extLst>
          </p:cNvPr>
          <p:cNvPicPr>
            <a:picLocks noChangeAspect="1"/>
          </p:cNvPicPr>
          <p:nvPr/>
        </p:nvPicPr>
        <p:blipFill rotWithShape="1">
          <a:blip r:embed="rId2"/>
          <a:srcRect b="1870"/>
          <a:stretch/>
        </p:blipFill>
        <p:spPr>
          <a:xfrm>
            <a:off x="673504" y="1120649"/>
            <a:ext cx="3898496" cy="50473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3636781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98371" y="326174"/>
            <a:ext cx="6274475" cy="415498"/>
          </a:xfrm>
          <a:prstGeom prst="rect">
            <a:avLst/>
          </a:prstGeom>
          <a:noFill/>
        </p:spPr>
        <p:txBody>
          <a:bodyPr wrap="none" rtlCol="0">
            <a:spAutoFit/>
          </a:bodyPr>
          <a:lstStyle/>
          <a:p>
            <a:r>
              <a:rPr lang="en-US" sz="2100" b="1" dirty="0">
                <a:solidFill>
                  <a:schemeClr val="bg1"/>
                </a:solidFill>
                <a:latin typeface="+mj-lt"/>
              </a:rPr>
              <a:t>The DR Meter - </a:t>
            </a:r>
            <a:r>
              <a:rPr lang="en-US" sz="2100" dirty="0">
                <a:solidFill>
                  <a:schemeClr val="bg1"/>
                </a:solidFill>
                <a:latin typeface="+mj-lt"/>
              </a:rPr>
              <a:t>The Cure for the Common Meter</a:t>
            </a:r>
          </a:p>
        </p:txBody>
      </p:sp>
      <p:sp>
        <p:nvSpPr>
          <p:cNvPr id="11" name="TextBox 10"/>
          <p:cNvSpPr txBox="1"/>
          <p:nvPr/>
        </p:nvSpPr>
        <p:spPr>
          <a:xfrm>
            <a:off x="5213081" y="2779246"/>
            <a:ext cx="3829050" cy="1446550"/>
          </a:xfrm>
          <a:prstGeom prst="rect">
            <a:avLst/>
          </a:prstGeom>
          <a:noFill/>
        </p:spPr>
        <p:txBody>
          <a:bodyPr wrap="square" rtlCol="0">
            <a:spAutoFit/>
          </a:bodyPr>
          <a:lstStyle/>
          <a:p>
            <a:pPr algn="ctr"/>
            <a:r>
              <a:rPr lang="en-US" sz="3200" dirty="0">
                <a:solidFill>
                  <a:srgbClr val="B01717"/>
                </a:solidFill>
                <a:latin typeface="Mistral"/>
                <a:cs typeface="Mistral"/>
              </a:rPr>
              <a:t>Have you tried </a:t>
            </a:r>
          </a:p>
          <a:p>
            <a:pPr algn="ctr"/>
            <a:r>
              <a:rPr lang="en-US" sz="3200" dirty="0">
                <a:solidFill>
                  <a:srgbClr val="B01717"/>
                </a:solidFill>
                <a:latin typeface="Mistral"/>
                <a:cs typeface="Mistral"/>
              </a:rPr>
              <a:t>the “Doctor”?  </a:t>
            </a:r>
          </a:p>
          <a:p>
            <a:pPr algn="ctr"/>
            <a:endParaRPr lang="en-US" sz="2400" dirty="0">
              <a:solidFill>
                <a:srgbClr val="B01717"/>
              </a:solidFill>
              <a:latin typeface="Mistral"/>
              <a:cs typeface="Mistral"/>
            </a:endParaRPr>
          </a:p>
        </p:txBody>
      </p:sp>
      <p:pic>
        <p:nvPicPr>
          <p:cNvPr id="7" name="Picture 6" descr="A picture containing phone&#10;&#10;Description automatically generated">
            <a:extLst>
              <a:ext uri="{FF2B5EF4-FFF2-40B4-BE49-F238E27FC236}">
                <a16:creationId xmlns:a16="http://schemas.microsoft.com/office/drawing/2014/main" id="{84BCACE7-510F-4599-B587-D2EA3F79E8F1}"/>
              </a:ext>
            </a:extLst>
          </p:cNvPr>
          <p:cNvPicPr>
            <a:picLocks noChangeAspect="1"/>
          </p:cNvPicPr>
          <p:nvPr/>
        </p:nvPicPr>
        <p:blipFill rotWithShape="1">
          <a:blip r:embed="rId2">
            <a:extLst>
              <a:ext uri="{28A0092B-C50C-407E-A947-70E740481C1C}">
                <a14:useLocalDpi xmlns:a14="http://schemas.microsoft.com/office/drawing/2010/main" val="0"/>
              </a:ext>
            </a:extLst>
          </a:blip>
          <a:srcRect l="39313" r="30109"/>
          <a:stretch/>
        </p:blipFill>
        <p:spPr>
          <a:xfrm>
            <a:off x="2768309" y="1665353"/>
            <a:ext cx="851591" cy="3944728"/>
          </a:xfrm>
          <a:prstGeom prst="rect">
            <a:avLst/>
          </a:prstGeom>
        </p:spPr>
      </p:pic>
      <p:pic>
        <p:nvPicPr>
          <p:cNvPr id="13" name="Picture 12" descr="A picture containing holding&#10;&#10;Description automatically generated">
            <a:extLst>
              <a:ext uri="{FF2B5EF4-FFF2-40B4-BE49-F238E27FC236}">
                <a16:creationId xmlns:a16="http://schemas.microsoft.com/office/drawing/2014/main" id="{8D80DEF1-449E-4400-8051-D01D7051FE44}"/>
              </a:ext>
            </a:extLst>
          </p:cNvPr>
          <p:cNvPicPr>
            <a:picLocks noChangeAspect="1"/>
          </p:cNvPicPr>
          <p:nvPr/>
        </p:nvPicPr>
        <p:blipFill rotWithShape="1">
          <a:blip r:embed="rId3">
            <a:extLst>
              <a:ext uri="{28A0092B-C50C-407E-A947-70E740481C1C}">
                <a14:useLocalDpi xmlns:a14="http://schemas.microsoft.com/office/drawing/2010/main" val="0"/>
              </a:ext>
            </a:extLst>
          </a:blip>
          <a:srcRect l="21744" r="30348"/>
          <a:stretch/>
        </p:blipFill>
        <p:spPr>
          <a:xfrm>
            <a:off x="3848563" y="1880371"/>
            <a:ext cx="1261482" cy="3729710"/>
          </a:xfrm>
          <a:prstGeom prst="rect">
            <a:avLst/>
          </a:prstGeom>
        </p:spPr>
      </p:pic>
      <p:grpSp>
        <p:nvGrpSpPr>
          <p:cNvPr id="14" name="Group 13">
            <a:extLst>
              <a:ext uri="{FF2B5EF4-FFF2-40B4-BE49-F238E27FC236}">
                <a16:creationId xmlns:a16="http://schemas.microsoft.com/office/drawing/2014/main" id="{70E3359C-7B27-487D-8490-CA43F5CF485A}"/>
              </a:ext>
            </a:extLst>
          </p:cNvPr>
          <p:cNvGrpSpPr/>
          <p:nvPr/>
        </p:nvGrpSpPr>
        <p:grpSpPr>
          <a:xfrm>
            <a:off x="604949" y="1318493"/>
            <a:ext cx="1690120" cy="4291588"/>
            <a:chOff x="2980995" y="2561526"/>
            <a:chExt cx="1232574" cy="3129778"/>
          </a:xfrm>
        </p:grpSpPr>
        <p:pic>
          <p:nvPicPr>
            <p:cNvPr id="5" name="Picture 4" descr="A close up of a device&#10;&#10;Description automatically generated">
              <a:extLst>
                <a:ext uri="{FF2B5EF4-FFF2-40B4-BE49-F238E27FC236}">
                  <a16:creationId xmlns:a16="http://schemas.microsoft.com/office/drawing/2014/main" id="{3A4F0380-9F62-428A-8276-328D8986481A}"/>
                </a:ext>
              </a:extLst>
            </p:cNvPr>
            <p:cNvPicPr>
              <a:picLocks noChangeAspect="1"/>
            </p:cNvPicPr>
            <p:nvPr/>
          </p:nvPicPr>
          <p:blipFill rotWithShape="1">
            <a:blip r:embed="rId4">
              <a:extLst>
                <a:ext uri="{28A0092B-C50C-407E-A947-70E740481C1C}">
                  <a14:useLocalDpi xmlns:a14="http://schemas.microsoft.com/office/drawing/2010/main" val="0"/>
                </a:ext>
              </a:extLst>
            </a:blip>
            <a:srcRect l="29197" r="26263"/>
            <a:stretch/>
          </p:blipFill>
          <p:spPr>
            <a:xfrm>
              <a:off x="3353729" y="2561526"/>
              <a:ext cx="832232" cy="3129778"/>
            </a:xfrm>
            <a:prstGeom prst="rect">
              <a:avLst/>
            </a:prstGeom>
          </p:spPr>
        </p:pic>
        <p:pic>
          <p:nvPicPr>
            <p:cNvPr id="9" name="Picture 8" descr="3330-161 - DR Flex90-stay-autotip.jpg"/>
            <p:cNvPicPr>
              <a:picLocks noChangeAspect="1"/>
            </p:cNvPicPr>
            <p:nvPr/>
          </p:nvPicPr>
          <p:blipFill rotWithShape="1">
            <a:blip r:embed="rId5" cstate="print">
              <a:extLst>
                <a:ext uri="{28A0092B-C50C-407E-A947-70E740481C1C}">
                  <a14:useLocalDpi xmlns:a14="http://schemas.microsoft.com/office/drawing/2010/main" val="0"/>
                </a:ext>
              </a:extLst>
            </a:blip>
            <a:srcRect t="1929" b="57433"/>
            <a:stretch/>
          </p:blipFill>
          <p:spPr>
            <a:xfrm>
              <a:off x="2980995" y="2766081"/>
              <a:ext cx="1232574" cy="1068550"/>
            </a:xfrm>
            <a:prstGeom prst="rect">
              <a:avLst/>
            </a:prstGeom>
          </p:spPr>
        </p:pic>
      </p:grpSp>
      <p:pic>
        <p:nvPicPr>
          <p:cNvPr id="15" name="Picture 14">
            <a:extLst>
              <a:ext uri="{FF2B5EF4-FFF2-40B4-BE49-F238E27FC236}">
                <a16:creationId xmlns:a16="http://schemas.microsoft.com/office/drawing/2014/main" id="{B25C595E-5FF8-4D9F-AB9F-DC63EF0CE56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80846" y="188879"/>
            <a:ext cx="914400" cy="693629"/>
          </a:xfrm>
          <a:prstGeom prst="rect">
            <a:avLst/>
          </a:prstGeom>
        </p:spPr>
      </p:pic>
    </p:spTree>
    <p:extLst>
      <p:ext uri="{BB962C8B-B14F-4D97-AF65-F5344CB8AC3E}">
        <p14:creationId xmlns:p14="http://schemas.microsoft.com/office/powerpoint/2010/main" val="325784793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141835" y="1014679"/>
            <a:ext cx="6859166" cy="5025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a:extLst>
              <a:ext uri="{FF2B5EF4-FFF2-40B4-BE49-F238E27FC236}">
                <a16:creationId xmlns:a16="http://schemas.microsoft.com/office/drawing/2014/main" id="{5D3E1F65-2865-4FEF-8126-7948553BE71E}"/>
              </a:ext>
            </a:extLst>
          </p:cNvPr>
          <p:cNvPicPr>
            <a:picLocks noChangeAspect="1"/>
          </p:cNvPicPr>
          <p:nvPr/>
        </p:nvPicPr>
        <p:blipFill>
          <a:blip r:embed="rId3"/>
          <a:stretch>
            <a:fillRect/>
          </a:stretch>
        </p:blipFill>
        <p:spPr>
          <a:xfrm>
            <a:off x="2717729" y="2159922"/>
            <a:ext cx="3356417" cy="3289177"/>
          </a:xfrm>
          <a:prstGeom prst="rect">
            <a:avLst/>
          </a:prstGeom>
        </p:spPr>
      </p:pic>
      <p:sp>
        <p:nvSpPr>
          <p:cNvPr id="6" name="5 CuadroTexto"/>
          <p:cNvSpPr txBox="1"/>
          <p:nvPr/>
        </p:nvSpPr>
        <p:spPr>
          <a:xfrm>
            <a:off x="6408204" y="1700809"/>
            <a:ext cx="1215516" cy="392415"/>
          </a:xfrm>
          <a:prstGeom prst="rect">
            <a:avLst/>
          </a:prstGeom>
          <a:noFill/>
          <a:ln>
            <a:solidFill>
              <a:schemeClr val="accent2">
                <a:lumMod val="75000"/>
              </a:schemeClr>
            </a:solidFill>
          </a:ln>
        </p:spPr>
        <p:txBody>
          <a:bodyPr wrap="square" rtlCol="0">
            <a:spAutoFit/>
          </a:bodyPr>
          <a:lstStyle/>
          <a:p>
            <a:r>
              <a:rPr lang="en-US" sz="975" dirty="0"/>
              <a:t>2 x 1.5 V AAA standard batteries</a:t>
            </a:r>
          </a:p>
        </p:txBody>
      </p:sp>
      <p:cxnSp>
        <p:nvCxnSpPr>
          <p:cNvPr id="7" name="6 Conector recto de flecha"/>
          <p:cNvCxnSpPr>
            <a:stCxn id="6" idx="2"/>
          </p:cNvCxnSpPr>
          <p:nvPr/>
        </p:nvCxnSpPr>
        <p:spPr>
          <a:xfrm flipH="1">
            <a:off x="4842030" y="2093224"/>
            <a:ext cx="2173932" cy="657801"/>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6408204" y="2780929"/>
            <a:ext cx="1215516" cy="542456"/>
          </a:xfrm>
          <a:prstGeom prst="rect">
            <a:avLst/>
          </a:prstGeom>
          <a:noFill/>
          <a:ln>
            <a:solidFill>
              <a:schemeClr val="accent2">
                <a:lumMod val="75000"/>
              </a:schemeClr>
            </a:solidFill>
          </a:ln>
        </p:spPr>
        <p:txBody>
          <a:bodyPr wrap="square" rtlCol="0">
            <a:spAutoFit/>
          </a:bodyPr>
          <a:lstStyle/>
          <a:p>
            <a:r>
              <a:rPr lang="en-US" sz="975" dirty="0"/>
              <a:t>Measure units: Liters, Gallons, Pints and Quarts</a:t>
            </a:r>
          </a:p>
        </p:txBody>
      </p:sp>
      <p:cxnSp>
        <p:nvCxnSpPr>
          <p:cNvPr id="13" name="12 Conector recto de flecha"/>
          <p:cNvCxnSpPr>
            <a:stCxn id="12" idx="2"/>
          </p:cNvCxnSpPr>
          <p:nvPr/>
        </p:nvCxnSpPr>
        <p:spPr>
          <a:xfrm flipH="1">
            <a:off x="5274078" y="3323385"/>
            <a:ext cx="1741884" cy="753688"/>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1385646" y="2726922"/>
            <a:ext cx="1215516" cy="692497"/>
          </a:xfrm>
          <a:prstGeom prst="rect">
            <a:avLst/>
          </a:prstGeom>
          <a:noFill/>
          <a:ln>
            <a:solidFill>
              <a:schemeClr val="accent2">
                <a:lumMod val="75000"/>
              </a:schemeClr>
            </a:solidFill>
          </a:ln>
        </p:spPr>
        <p:txBody>
          <a:bodyPr wrap="square" rtlCol="0">
            <a:spAutoFit/>
          </a:bodyPr>
          <a:lstStyle/>
          <a:p>
            <a:r>
              <a:rPr lang="en-US" sz="975" dirty="0"/>
              <a:t>Five digit display. 2 decimals shown in partial, trip and total readings.</a:t>
            </a:r>
          </a:p>
        </p:txBody>
      </p:sp>
      <p:cxnSp>
        <p:nvCxnSpPr>
          <p:cNvPr id="17" name="16 Conector recto de flecha"/>
          <p:cNvCxnSpPr>
            <a:stCxn id="16" idx="2"/>
          </p:cNvCxnSpPr>
          <p:nvPr/>
        </p:nvCxnSpPr>
        <p:spPr>
          <a:xfrm>
            <a:off x="1993404" y="3419419"/>
            <a:ext cx="1876518" cy="603647"/>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1385646" y="3969061"/>
            <a:ext cx="1215516" cy="392415"/>
          </a:xfrm>
          <a:prstGeom prst="rect">
            <a:avLst/>
          </a:prstGeom>
          <a:noFill/>
          <a:ln>
            <a:solidFill>
              <a:schemeClr val="accent2">
                <a:lumMod val="75000"/>
              </a:schemeClr>
            </a:solidFill>
          </a:ln>
        </p:spPr>
        <p:txBody>
          <a:bodyPr wrap="square" rtlCol="0">
            <a:spAutoFit/>
          </a:bodyPr>
          <a:lstStyle/>
          <a:p>
            <a:r>
              <a:rPr lang="en-US" sz="975" dirty="0"/>
              <a:t>Battery charge indicator</a:t>
            </a:r>
          </a:p>
        </p:txBody>
      </p:sp>
      <p:cxnSp>
        <p:nvCxnSpPr>
          <p:cNvPr id="20" name="19 Conector recto de flecha"/>
          <p:cNvCxnSpPr>
            <a:stCxn id="19" idx="3"/>
          </p:cNvCxnSpPr>
          <p:nvPr/>
        </p:nvCxnSpPr>
        <p:spPr>
          <a:xfrm>
            <a:off x="2601162" y="4165269"/>
            <a:ext cx="1322766" cy="127827"/>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1439652" y="4995174"/>
            <a:ext cx="1215516" cy="242374"/>
          </a:xfrm>
          <a:prstGeom prst="rect">
            <a:avLst/>
          </a:prstGeom>
          <a:noFill/>
          <a:ln>
            <a:solidFill>
              <a:schemeClr val="accent2">
                <a:lumMod val="75000"/>
              </a:schemeClr>
            </a:solidFill>
          </a:ln>
        </p:spPr>
        <p:txBody>
          <a:bodyPr wrap="square" rtlCol="0">
            <a:spAutoFit/>
          </a:bodyPr>
          <a:lstStyle/>
          <a:p>
            <a:r>
              <a:rPr lang="en-US" sz="975" dirty="0"/>
              <a:t>On / Reset button</a:t>
            </a:r>
          </a:p>
        </p:txBody>
      </p:sp>
      <p:cxnSp>
        <p:nvCxnSpPr>
          <p:cNvPr id="24" name="23 Conector recto de flecha"/>
          <p:cNvCxnSpPr>
            <a:stCxn id="23" idx="3"/>
          </p:cNvCxnSpPr>
          <p:nvPr/>
        </p:nvCxnSpPr>
        <p:spPr>
          <a:xfrm flipV="1">
            <a:off x="2655168" y="4721879"/>
            <a:ext cx="1105980" cy="394482"/>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27" name="26 Tabla"/>
          <p:cNvGraphicFramePr>
            <a:graphicFrameLocks noGrp="1"/>
          </p:cNvGraphicFramePr>
          <p:nvPr/>
        </p:nvGraphicFramePr>
        <p:xfrm>
          <a:off x="6138174" y="4563126"/>
          <a:ext cx="1728195" cy="1080120"/>
        </p:xfrm>
        <a:graphic>
          <a:graphicData uri="http://schemas.openxmlformats.org/drawingml/2006/table">
            <a:tbl>
              <a:tblPr firstRow="1" bandRow="1">
                <a:tableStyleId>{7E9639D4-E3E2-4D34-9284-5A2195B3D0D7}</a:tableStyleId>
              </a:tblPr>
              <a:tblGrid>
                <a:gridCol w="576065">
                  <a:extLst>
                    <a:ext uri="{9D8B030D-6E8A-4147-A177-3AD203B41FA5}">
                      <a16:colId xmlns:a16="http://schemas.microsoft.com/office/drawing/2014/main" val="20000"/>
                    </a:ext>
                  </a:extLst>
                </a:gridCol>
                <a:gridCol w="576065">
                  <a:extLst>
                    <a:ext uri="{9D8B030D-6E8A-4147-A177-3AD203B41FA5}">
                      <a16:colId xmlns:a16="http://schemas.microsoft.com/office/drawing/2014/main" val="20001"/>
                    </a:ext>
                  </a:extLst>
                </a:gridCol>
                <a:gridCol w="576065">
                  <a:extLst>
                    <a:ext uri="{9D8B030D-6E8A-4147-A177-3AD203B41FA5}">
                      <a16:colId xmlns:a16="http://schemas.microsoft.com/office/drawing/2014/main" val="20002"/>
                    </a:ext>
                  </a:extLst>
                </a:gridCol>
              </a:tblGrid>
              <a:tr h="216024">
                <a:tc>
                  <a:txBody>
                    <a:bodyPr/>
                    <a:lstStyle/>
                    <a:p>
                      <a:r>
                        <a:rPr lang="en-US" sz="1000" noProof="0" dirty="0"/>
                        <a:t>Partial</a:t>
                      </a:r>
                    </a:p>
                  </a:txBody>
                  <a:tcPr marL="68580" marR="68580" marT="0" marB="0"/>
                </a:tc>
                <a:tc>
                  <a:txBody>
                    <a:bodyPr/>
                    <a:lstStyle/>
                    <a:p>
                      <a:r>
                        <a:rPr lang="en-US" sz="1000" noProof="0" dirty="0"/>
                        <a:t>Trip</a:t>
                      </a:r>
                    </a:p>
                  </a:txBody>
                  <a:tcPr marL="68580" marR="68580" marT="0" marB="0"/>
                </a:tc>
                <a:tc>
                  <a:txBody>
                    <a:bodyPr/>
                    <a:lstStyle/>
                    <a:p>
                      <a:r>
                        <a:rPr lang="en-US" sz="1000" noProof="0" dirty="0"/>
                        <a:t>Total</a:t>
                      </a:r>
                    </a:p>
                  </a:txBody>
                  <a:tcPr marL="68580" marR="68580" marT="0" marB="0"/>
                </a:tc>
                <a:extLst>
                  <a:ext uri="{0D108BD9-81ED-4DB2-BD59-A6C34878D82A}">
                    <a16:rowId xmlns:a16="http://schemas.microsoft.com/office/drawing/2014/main" val="10000"/>
                  </a:ext>
                </a:extLst>
              </a:tr>
              <a:tr h="216024">
                <a:tc>
                  <a:txBody>
                    <a:bodyPr/>
                    <a:lstStyle/>
                    <a:p>
                      <a:r>
                        <a:rPr lang="en-US" sz="1000" noProof="0" dirty="0"/>
                        <a:t>Liters</a:t>
                      </a:r>
                    </a:p>
                  </a:txBody>
                  <a:tcPr marL="68580" marR="68580" marT="0" marB="0" anchor="ctr"/>
                </a:tc>
                <a:tc>
                  <a:txBody>
                    <a:bodyPr/>
                    <a:lstStyle/>
                    <a:p>
                      <a:r>
                        <a:rPr lang="en-US" sz="1000" noProof="0" dirty="0"/>
                        <a:t>Liters</a:t>
                      </a:r>
                    </a:p>
                  </a:txBody>
                  <a:tcPr marL="68580" marR="68580" marT="0" marB="0" anchor="ctr"/>
                </a:tc>
                <a:tc>
                  <a:txBody>
                    <a:bodyPr/>
                    <a:lstStyle/>
                    <a:p>
                      <a:r>
                        <a:rPr lang="en-US" sz="1000" noProof="0" dirty="0"/>
                        <a:t>Liters</a:t>
                      </a:r>
                    </a:p>
                  </a:txBody>
                  <a:tcPr marL="68580" marR="68580" marT="0" marB="0" anchor="ctr"/>
                </a:tc>
                <a:extLst>
                  <a:ext uri="{0D108BD9-81ED-4DB2-BD59-A6C34878D82A}">
                    <a16:rowId xmlns:a16="http://schemas.microsoft.com/office/drawing/2014/main" val="10001"/>
                  </a:ext>
                </a:extLst>
              </a:tr>
              <a:tr h="216024">
                <a:tc>
                  <a:txBody>
                    <a:bodyPr/>
                    <a:lstStyle/>
                    <a:p>
                      <a:r>
                        <a:rPr lang="en-US" sz="1000" noProof="0" dirty="0"/>
                        <a:t>Gallons</a:t>
                      </a:r>
                    </a:p>
                  </a:txBody>
                  <a:tcPr marL="68580" marR="68580" marT="0" marB="0" anchor="ctr"/>
                </a:tc>
                <a:tc>
                  <a:txBody>
                    <a:bodyPr/>
                    <a:lstStyle/>
                    <a:p>
                      <a:r>
                        <a:rPr lang="en-US" sz="1000" noProof="0" dirty="0"/>
                        <a:t>Gallons</a:t>
                      </a:r>
                    </a:p>
                  </a:txBody>
                  <a:tcPr marL="68580" marR="68580" marT="0" marB="0" anchor="ctr"/>
                </a:tc>
                <a:tc>
                  <a:txBody>
                    <a:bodyPr/>
                    <a:lstStyle/>
                    <a:p>
                      <a:r>
                        <a:rPr lang="en-US" sz="1000" noProof="0" dirty="0"/>
                        <a:t>Gallons</a:t>
                      </a:r>
                    </a:p>
                  </a:txBody>
                  <a:tcPr marL="68580" marR="68580" marT="0" marB="0" anchor="ctr"/>
                </a:tc>
                <a:extLst>
                  <a:ext uri="{0D108BD9-81ED-4DB2-BD59-A6C34878D82A}">
                    <a16:rowId xmlns:a16="http://schemas.microsoft.com/office/drawing/2014/main" val="10002"/>
                  </a:ext>
                </a:extLst>
              </a:tr>
              <a:tr h="216024">
                <a:tc>
                  <a:txBody>
                    <a:bodyPr/>
                    <a:lstStyle/>
                    <a:p>
                      <a:r>
                        <a:rPr lang="en-US" sz="1000" noProof="0" dirty="0"/>
                        <a:t>Quarts</a:t>
                      </a:r>
                    </a:p>
                  </a:txBody>
                  <a:tcPr marL="68580" marR="68580" marT="0" marB="0" anchor="ctr"/>
                </a:tc>
                <a:tc>
                  <a:txBody>
                    <a:bodyPr/>
                    <a:lstStyle/>
                    <a:p>
                      <a:r>
                        <a:rPr lang="en-US" sz="1000" noProof="0" dirty="0"/>
                        <a:t>Quarts</a:t>
                      </a:r>
                    </a:p>
                  </a:txBody>
                  <a:tcPr marL="68580" marR="68580" marT="0" marB="0" anchor="ctr"/>
                </a:tc>
                <a:tc>
                  <a:txBody>
                    <a:bodyPr/>
                    <a:lstStyle/>
                    <a:p>
                      <a:r>
                        <a:rPr lang="en-US" sz="1000" noProof="0" dirty="0"/>
                        <a:t>Gallons</a:t>
                      </a:r>
                    </a:p>
                  </a:txBody>
                  <a:tcPr marL="68580" marR="68580" marT="0" marB="0" anchor="ctr"/>
                </a:tc>
                <a:extLst>
                  <a:ext uri="{0D108BD9-81ED-4DB2-BD59-A6C34878D82A}">
                    <a16:rowId xmlns:a16="http://schemas.microsoft.com/office/drawing/2014/main" val="10003"/>
                  </a:ext>
                </a:extLst>
              </a:tr>
              <a:tr h="216024">
                <a:tc>
                  <a:txBody>
                    <a:bodyPr/>
                    <a:lstStyle/>
                    <a:p>
                      <a:r>
                        <a:rPr lang="en-US" sz="1000" noProof="0" dirty="0"/>
                        <a:t>Pints</a:t>
                      </a:r>
                    </a:p>
                  </a:txBody>
                  <a:tcPr marL="68580" marR="68580" marT="0" marB="0" anchor="ctr"/>
                </a:tc>
                <a:tc>
                  <a:txBody>
                    <a:bodyPr/>
                    <a:lstStyle/>
                    <a:p>
                      <a:r>
                        <a:rPr lang="en-US" sz="1000" noProof="0" dirty="0"/>
                        <a:t>Pints</a:t>
                      </a:r>
                    </a:p>
                  </a:txBody>
                  <a:tcPr marL="68580" marR="68580" marT="0" marB="0" anchor="ctr"/>
                </a:tc>
                <a:tc>
                  <a:txBody>
                    <a:bodyPr/>
                    <a:lstStyle/>
                    <a:p>
                      <a:r>
                        <a:rPr lang="en-US" sz="1000" noProof="0" dirty="0"/>
                        <a:t>Gallons</a:t>
                      </a:r>
                    </a:p>
                  </a:txBody>
                  <a:tcPr marL="68580" marR="68580" marT="0" marB="0" anchor="ctr"/>
                </a:tc>
                <a:extLst>
                  <a:ext uri="{0D108BD9-81ED-4DB2-BD59-A6C34878D82A}">
                    <a16:rowId xmlns:a16="http://schemas.microsoft.com/office/drawing/2014/main" val="10004"/>
                  </a:ext>
                </a:extLst>
              </a:tr>
            </a:tbl>
          </a:graphicData>
        </a:graphic>
      </p:graphicFrame>
      <p:sp>
        <p:nvSpPr>
          <p:cNvPr id="29" name="28 CuadroTexto"/>
          <p:cNvSpPr txBox="1"/>
          <p:nvPr/>
        </p:nvSpPr>
        <p:spPr>
          <a:xfrm>
            <a:off x="6354198" y="3753037"/>
            <a:ext cx="1215516" cy="392415"/>
          </a:xfrm>
          <a:prstGeom prst="rect">
            <a:avLst/>
          </a:prstGeom>
          <a:noFill/>
          <a:ln>
            <a:solidFill>
              <a:schemeClr val="accent2">
                <a:lumMod val="75000"/>
              </a:schemeClr>
            </a:solidFill>
          </a:ln>
        </p:spPr>
        <p:txBody>
          <a:bodyPr wrap="square" rtlCol="0">
            <a:spAutoFit/>
          </a:bodyPr>
          <a:lstStyle/>
          <a:p>
            <a:r>
              <a:rPr lang="en-US" sz="975" dirty="0"/>
              <a:t>Batch, Trip and Total select button</a:t>
            </a:r>
          </a:p>
        </p:txBody>
      </p:sp>
      <p:cxnSp>
        <p:nvCxnSpPr>
          <p:cNvPr id="30" name="29 Conector recto de flecha"/>
          <p:cNvCxnSpPr>
            <a:stCxn id="29" idx="2"/>
          </p:cNvCxnSpPr>
          <p:nvPr/>
        </p:nvCxnSpPr>
        <p:spPr>
          <a:xfrm flipH="1">
            <a:off x="5166066" y="4145452"/>
            <a:ext cx="1795890" cy="600380"/>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2681790" y="5639979"/>
            <a:ext cx="702078" cy="392415"/>
          </a:xfrm>
          <a:prstGeom prst="rect">
            <a:avLst/>
          </a:prstGeom>
          <a:noFill/>
          <a:ln>
            <a:solidFill>
              <a:schemeClr val="accent2">
                <a:lumMod val="75000"/>
              </a:schemeClr>
            </a:solidFill>
          </a:ln>
        </p:spPr>
        <p:txBody>
          <a:bodyPr wrap="square" rtlCol="0">
            <a:spAutoFit/>
          </a:bodyPr>
          <a:lstStyle/>
          <a:p>
            <a:r>
              <a:rPr lang="en-US" sz="975" dirty="0"/>
              <a:t>Trip Mode</a:t>
            </a:r>
          </a:p>
        </p:txBody>
      </p:sp>
      <p:sp>
        <p:nvSpPr>
          <p:cNvPr id="34" name="33 CuadroTexto"/>
          <p:cNvSpPr txBox="1"/>
          <p:nvPr/>
        </p:nvSpPr>
        <p:spPr>
          <a:xfrm>
            <a:off x="3486150" y="5639979"/>
            <a:ext cx="1193862" cy="242374"/>
          </a:xfrm>
          <a:prstGeom prst="rect">
            <a:avLst/>
          </a:prstGeom>
          <a:noFill/>
          <a:ln>
            <a:solidFill>
              <a:schemeClr val="accent2">
                <a:lumMod val="75000"/>
              </a:schemeClr>
            </a:solidFill>
          </a:ln>
        </p:spPr>
        <p:txBody>
          <a:bodyPr wrap="square" rtlCol="0">
            <a:spAutoFit/>
          </a:bodyPr>
          <a:lstStyle/>
          <a:p>
            <a:r>
              <a:rPr lang="en-US" sz="975" dirty="0"/>
              <a:t>Calibration  Mode</a:t>
            </a:r>
          </a:p>
        </p:txBody>
      </p:sp>
      <p:sp>
        <p:nvSpPr>
          <p:cNvPr id="35" name="34 CuadroTexto"/>
          <p:cNvSpPr txBox="1"/>
          <p:nvPr/>
        </p:nvSpPr>
        <p:spPr>
          <a:xfrm>
            <a:off x="4788024" y="5639979"/>
            <a:ext cx="918102" cy="242374"/>
          </a:xfrm>
          <a:prstGeom prst="rect">
            <a:avLst/>
          </a:prstGeom>
          <a:noFill/>
          <a:ln>
            <a:solidFill>
              <a:schemeClr val="accent2">
                <a:lumMod val="75000"/>
              </a:schemeClr>
            </a:solidFill>
          </a:ln>
        </p:spPr>
        <p:txBody>
          <a:bodyPr wrap="square" rtlCol="0">
            <a:spAutoFit/>
          </a:bodyPr>
          <a:lstStyle/>
          <a:p>
            <a:r>
              <a:rPr lang="en-US" sz="975" dirty="0"/>
              <a:t>Total  Mode</a:t>
            </a:r>
          </a:p>
        </p:txBody>
      </p:sp>
      <p:cxnSp>
        <p:nvCxnSpPr>
          <p:cNvPr id="36" name="35 Conector recto de flecha"/>
          <p:cNvCxnSpPr>
            <a:stCxn id="33" idx="0"/>
          </p:cNvCxnSpPr>
          <p:nvPr/>
        </p:nvCxnSpPr>
        <p:spPr>
          <a:xfrm flipV="1">
            <a:off x="3032829" y="4347103"/>
            <a:ext cx="1215135" cy="1292876"/>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a:stCxn id="35" idx="0"/>
          </p:cNvCxnSpPr>
          <p:nvPr/>
        </p:nvCxnSpPr>
        <p:spPr>
          <a:xfrm flipH="1" flipV="1">
            <a:off x="5004049" y="4293097"/>
            <a:ext cx="243026" cy="1346882"/>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a:stCxn id="34" idx="0"/>
          </p:cNvCxnSpPr>
          <p:nvPr/>
        </p:nvCxnSpPr>
        <p:spPr>
          <a:xfrm flipV="1">
            <a:off x="4083081" y="4293097"/>
            <a:ext cx="380907" cy="1346882"/>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80846" y="189305"/>
            <a:ext cx="914400" cy="693629"/>
          </a:xfrm>
          <a:prstGeom prst="rect">
            <a:avLst/>
          </a:prstGeom>
        </p:spPr>
      </p:pic>
      <p:sp>
        <p:nvSpPr>
          <p:cNvPr id="25" name="TextBox 24">
            <a:extLst>
              <a:ext uri="{FF2B5EF4-FFF2-40B4-BE49-F238E27FC236}">
                <a16:creationId xmlns:a16="http://schemas.microsoft.com/office/drawing/2014/main" id="{2DE5A8A6-D597-498F-B4DF-9BCDD71C43DE}"/>
              </a:ext>
            </a:extLst>
          </p:cNvPr>
          <p:cNvSpPr txBox="1"/>
          <p:nvPr/>
        </p:nvSpPr>
        <p:spPr>
          <a:xfrm>
            <a:off x="898371" y="326174"/>
            <a:ext cx="3623108" cy="415498"/>
          </a:xfrm>
          <a:prstGeom prst="rect">
            <a:avLst/>
          </a:prstGeom>
          <a:noFill/>
        </p:spPr>
        <p:txBody>
          <a:bodyPr wrap="none" rtlCol="0">
            <a:spAutoFit/>
          </a:bodyPr>
          <a:lstStyle/>
          <a:p>
            <a:r>
              <a:rPr lang="en-US" sz="2100" b="1" dirty="0">
                <a:solidFill>
                  <a:schemeClr val="bg1"/>
                </a:solidFill>
                <a:latin typeface="+mj-lt"/>
              </a:rPr>
              <a:t>The DR Meter – </a:t>
            </a:r>
            <a:r>
              <a:rPr lang="en-US" sz="2100" dirty="0">
                <a:solidFill>
                  <a:schemeClr val="bg1"/>
                </a:solidFill>
                <a:latin typeface="+mj-lt"/>
              </a:rPr>
              <a:t>Meter Face</a:t>
            </a:r>
          </a:p>
        </p:txBody>
      </p:sp>
    </p:spTree>
    <p:extLst>
      <p:ext uri="{BB962C8B-B14F-4D97-AF65-F5344CB8AC3E}">
        <p14:creationId xmlns:p14="http://schemas.microsoft.com/office/powerpoint/2010/main" val="3423352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P spid="19" grpId="0" animBg="1"/>
      <p:bldP spid="23" grpId="0" animBg="1"/>
      <p:bldP spid="29"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rcRect/>
          <a:stretch/>
        </p:blipFill>
        <p:spPr>
          <a:xfrm>
            <a:off x="1931602" y="2324970"/>
            <a:ext cx="5481228" cy="2385222"/>
          </a:xfrm>
          <a:prstGeom prst="rect">
            <a:avLst/>
          </a:prstGeom>
        </p:spPr>
      </p:pic>
      <p:sp>
        <p:nvSpPr>
          <p:cNvPr id="5" name="4 CuadroTexto"/>
          <p:cNvSpPr txBox="1"/>
          <p:nvPr/>
        </p:nvSpPr>
        <p:spPr>
          <a:xfrm>
            <a:off x="6138174" y="5026941"/>
            <a:ext cx="1728192" cy="692497"/>
          </a:xfrm>
          <a:prstGeom prst="rect">
            <a:avLst/>
          </a:prstGeom>
          <a:noFill/>
          <a:ln>
            <a:solidFill>
              <a:schemeClr val="accent2">
                <a:lumMod val="75000"/>
              </a:schemeClr>
            </a:solidFill>
          </a:ln>
        </p:spPr>
        <p:txBody>
          <a:bodyPr wrap="square" rtlCol="0">
            <a:spAutoFit/>
          </a:bodyPr>
          <a:lstStyle/>
          <a:p>
            <a:r>
              <a:rPr lang="en-US" sz="975" dirty="0"/>
              <a:t>LCP gears, stainless steel shafts and precision machining provides repeatable accuracy.</a:t>
            </a:r>
          </a:p>
        </p:txBody>
      </p:sp>
      <p:sp>
        <p:nvSpPr>
          <p:cNvPr id="7" name="6 CuadroTexto"/>
          <p:cNvSpPr txBox="1"/>
          <p:nvPr/>
        </p:nvSpPr>
        <p:spPr>
          <a:xfrm>
            <a:off x="5382090" y="1714501"/>
            <a:ext cx="2561760" cy="392415"/>
          </a:xfrm>
          <a:prstGeom prst="rect">
            <a:avLst/>
          </a:prstGeom>
          <a:noFill/>
          <a:ln>
            <a:solidFill>
              <a:schemeClr val="accent2">
                <a:lumMod val="75000"/>
              </a:schemeClr>
            </a:solidFill>
          </a:ln>
        </p:spPr>
        <p:txBody>
          <a:bodyPr wrap="square" rtlCol="0">
            <a:spAutoFit/>
          </a:bodyPr>
          <a:lstStyle/>
          <a:p>
            <a:r>
              <a:rPr lang="en-US" sz="975" dirty="0"/>
              <a:t>Neodymium magnets ensure long life and reliable pulses transmission to reed switch.</a:t>
            </a:r>
          </a:p>
        </p:txBody>
      </p:sp>
      <p:sp>
        <p:nvSpPr>
          <p:cNvPr id="8" name="7 CuadroTexto"/>
          <p:cNvSpPr txBox="1"/>
          <p:nvPr/>
        </p:nvSpPr>
        <p:spPr>
          <a:xfrm>
            <a:off x="2573778" y="1714501"/>
            <a:ext cx="2484276" cy="542456"/>
          </a:xfrm>
          <a:prstGeom prst="rect">
            <a:avLst/>
          </a:prstGeom>
          <a:noFill/>
          <a:ln>
            <a:solidFill>
              <a:schemeClr val="accent2">
                <a:lumMod val="75000"/>
              </a:schemeClr>
            </a:solidFill>
          </a:ln>
        </p:spPr>
        <p:txBody>
          <a:bodyPr wrap="square" rtlCol="0">
            <a:spAutoFit/>
          </a:bodyPr>
          <a:lstStyle/>
          <a:p>
            <a:r>
              <a:rPr lang="en-US" sz="975" dirty="0"/>
              <a:t>Battery clips mounted on ERC, no cables for  battery contact which ensures protection against impact or vibrations.</a:t>
            </a:r>
          </a:p>
        </p:txBody>
      </p:sp>
      <p:sp>
        <p:nvSpPr>
          <p:cNvPr id="9" name="8 CuadroTexto"/>
          <p:cNvSpPr txBox="1"/>
          <p:nvPr/>
        </p:nvSpPr>
        <p:spPr>
          <a:xfrm>
            <a:off x="982173" y="4666690"/>
            <a:ext cx="1748172" cy="1292662"/>
          </a:xfrm>
          <a:prstGeom prst="rect">
            <a:avLst/>
          </a:prstGeom>
          <a:noFill/>
          <a:ln>
            <a:solidFill>
              <a:schemeClr val="accent2">
                <a:lumMod val="75000"/>
              </a:schemeClr>
            </a:solidFill>
          </a:ln>
        </p:spPr>
        <p:txBody>
          <a:bodyPr wrap="square" rtlCol="0">
            <a:spAutoFit/>
          </a:bodyPr>
          <a:lstStyle/>
          <a:p>
            <a:r>
              <a:rPr lang="en-US" sz="975" dirty="0"/>
              <a:t>Polycarbonate housing with TP Elastomer over mold provides superb impact resistance while isolating the ERC from the environment providing an air tight seal with the meter body.</a:t>
            </a:r>
          </a:p>
        </p:txBody>
      </p:sp>
      <p:sp>
        <p:nvSpPr>
          <p:cNvPr id="10" name="9 CuadroTexto"/>
          <p:cNvSpPr txBox="1"/>
          <p:nvPr/>
        </p:nvSpPr>
        <p:spPr>
          <a:xfrm>
            <a:off x="1062260" y="2146549"/>
            <a:ext cx="1106742" cy="392415"/>
          </a:xfrm>
          <a:prstGeom prst="rect">
            <a:avLst/>
          </a:prstGeom>
          <a:noFill/>
          <a:ln>
            <a:solidFill>
              <a:schemeClr val="accent2">
                <a:lumMod val="75000"/>
              </a:schemeClr>
            </a:solidFill>
          </a:ln>
        </p:spPr>
        <p:txBody>
          <a:bodyPr wrap="square" rtlCol="0">
            <a:spAutoFit/>
          </a:bodyPr>
          <a:lstStyle/>
          <a:p>
            <a:r>
              <a:rPr lang="en-US" sz="975" dirty="0"/>
              <a:t>Sealed battery compartment.</a:t>
            </a:r>
          </a:p>
        </p:txBody>
      </p:sp>
      <p:sp>
        <p:nvSpPr>
          <p:cNvPr id="11" name="10 CuadroTexto"/>
          <p:cNvSpPr txBox="1"/>
          <p:nvPr/>
        </p:nvSpPr>
        <p:spPr>
          <a:xfrm>
            <a:off x="4514850" y="4900855"/>
            <a:ext cx="1569318" cy="542456"/>
          </a:xfrm>
          <a:prstGeom prst="rect">
            <a:avLst/>
          </a:prstGeom>
          <a:noFill/>
          <a:ln>
            <a:solidFill>
              <a:schemeClr val="accent2">
                <a:lumMod val="75000"/>
              </a:schemeClr>
            </a:solidFill>
          </a:ln>
        </p:spPr>
        <p:txBody>
          <a:bodyPr wrap="square" rtlCol="0">
            <a:spAutoFit/>
          </a:bodyPr>
          <a:lstStyle/>
          <a:p>
            <a:r>
              <a:rPr lang="en-US" sz="975" dirty="0"/>
              <a:t>Low consumption ERC with auto-sleep function for improved battery life.</a:t>
            </a:r>
          </a:p>
        </p:txBody>
      </p:sp>
      <p:cxnSp>
        <p:nvCxnSpPr>
          <p:cNvPr id="13" name="12 Conector recto de flecha"/>
          <p:cNvCxnSpPr>
            <a:stCxn id="7" idx="2"/>
          </p:cNvCxnSpPr>
          <p:nvPr/>
        </p:nvCxnSpPr>
        <p:spPr>
          <a:xfrm>
            <a:off x="6662970" y="2106916"/>
            <a:ext cx="15264" cy="1227765"/>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stCxn id="5" idx="0"/>
          </p:cNvCxnSpPr>
          <p:nvPr/>
        </p:nvCxnSpPr>
        <p:spPr>
          <a:xfrm flipH="1" flipV="1">
            <a:off x="6786246" y="3874741"/>
            <a:ext cx="216024" cy="1152200"/>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11" idx="0"/>
          </p:cNvCxnSpPr>
          <p:nvPr/>
        </p:nvCxnSpPr>
        <p:spPr>
          <a:xfrm flipV="1">
            <a:off x="5299509" y="3820735"/>
            <a:ext cx="82581" cy="1080120"/>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cxnSpLocks/>
          </p:cNvCxnSpPr>
          <p:nvPr/>
        </p:nvCxnSpPr>
        <p:spPr>
          <a:xfrm flipV="1">
            <a:off x="1876695" y="3874741"/>
            <a:ext cx="1294293" cy="783087"/>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cxnSpLocks/>
            <a:stCxn id="10" idx="2"/>
          </p:cNvCxnSpPr>
          <p:nvPr/>
        </p:nvCxnSpPr>
        <p:spPr>
          <a:xfrm>
            <a:off x="1615631" y="2538964"/>
            <a:ext cx="642491" cy="37150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8" idx="2"/>
          </p:cNvCxnSpPr>
          <p:nvPr/>
        </p:nvCxnSpPr>
        <p:spPr>
          <a:xfrm>
            <a:off x="3815916" y="2256957"/>
            <a:ext cx="1026114" cy="483658"/>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221850" y="4900854"/>
            <a:ext cx="1080120" cy="692497"/>
          </a:xfrm>
          <a:prstGeom prst="rect">
            <a:avLst/>
          </a:prstGeom>
          <a:noFill/>
          <a:ln>
            <a:solidFill>
              <a:schemeClr val="accent2">
                <a:lumMod val="75000"/>
              </a:schemeClr>
            </a:solidFill>
          </a:ln>
        </p:spPr>
        <p:txBody>
          <a:bodyPr wrap="square" rtlCol="0">
            <a:spAutoFit/>
          </a:bodyPr>
          <a:lstStyle/>
          <a:p>
            <a:r>
              <a:rPr lang="en-US" sz="975" dirty="0"/>
              <a:t>Cable-less mechanical buttons to avoid contact failures.</a:t>
            </a:r>
          </a:p>
        </p:txBody>
      </p:sp>
      <p:cxnSp>
        <p:nvCxnSpPr>
          <p:cNvPr id="34" name="33 Conector recto de flecha"/>
          <p:cNvCxnSpPr>
            <a:stCxn id="33" idx="0"/>
          </p:cNvCxnSpPr>
          <p:nvPr/>
        </p:nvCxnSpPr>
        <p:spPr>
          <a:xfrm flipV="1">
            <a:off x="3761910" y="4522812"/>
            <a:ext cx="162018" cy="378042"/>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33" idx="0"/>
          </p:cNvCxnSpPr>
          <p:nvPr/>
        </p:nvCxnSpPr>
        <p:spPr>
          <a:xfrm flipV="1">
            <a:off x="3761910" y="4198776"/>
            <a:ext cx="1134126" cy="702078"/>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80846" y="188879"/>
            <a:ext cx="914400" cy="693629"/>
          </a:xfrm>
          <a:prstGeom prst="rect">
            <a:avLst/>
          </a:prstGeom>
        </p:spPr>
      </p:pic>
      <p:sp>
        <p:nvSpPr>
          <p:cNvPr id="21" name="TextBox 20">
            <a:extLst>
              <a:ext uri="{FF2B5EF4-FFF2-40B4-BE49-F238E27FC236}">
                <a16:creationId xmlns:a16="http://schemas.microsoft.com/office/drawing/2014/main" id="{361AFFC2-A278-467C-A675-DF2454138387}"/>
              </a:ext>
            </a:extLst>
          </p:cNvPr>
          <p:cNvSpPr txBox="1"/>
          <p:nvPr/>
        </p:nvSpPr>
        <p:spPr>
          <a:xfrm>
            <a:off x="898371" y="326174"/>
            <a:ext cx="4653838" cy="415498"/>
          </a:xfrm>
          <a:prstGeom prst="rect">
            <a:avLst/>
          </a:prstGeom>
          <a:noFill/>
        </p:spPr>
        <p:txBody>
          <a:bodyPr wrap="none" rtlCol="0">
            <a:spAutoFit/>
          </a:bodyPr>
          <a:lstStyle/>
          <a:p>
            <a:r>
              <a:rPr lang="en-US" sz="2100" b="1" dirty="0">
                <a:solidFill>
                  <a:schemeClr val="bg1"/>
                </a:solidFill>
                <a:latin typeface="+mj-lt"/>
              </a:rPr>
              <a:t>The DR Meter – </a:t>
            </a:r>
            <a:r>
              <a:rPr lang="en-US" sz="2100" dirty="0">
                <a:solidFill>
                  <a:schemeClr val="bg1"/>
                </a:solidFill>
                <a:latin typeface="+mj-lt"/>
              </a:rPr>
              <a:t>Meter Components</a:t>
            </a:r>
          </a:p>
        </p:txBody>
      </p:sp>
    </p:spTree>
    <p:extLst>
      <p:ext uri="{BB962C8B-B14F-4D97-AF65-F5344CB8AC3E}">
        <p14:creationId xmlns:p14="http://schemas.microsoft.com/office/powerpoint/2010/main" val="4095261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80845" y="188883"/>
            <a:ext cx="914400" cy="693629"/>
          </a:xfrm>
          <a:prstGeom prst="rect">
            <a:avLst/>
          </a:prstGeom>
        </p:spPr>
      </p:pic>
      <p:grpSp>
        <p:nvGrpSpPr>
          <p:cNvPr id="5" name="Group 4">
            <a:extLst>
              <a:ext uri="{FF2B5EF4-FFF2-40B4-BE49-F238E27FC236}">
                <a16:creationId xmlns:a16="http://schemas.microsoft.com/office/drawing/2014/main" id="{F755B372-9864-49EA-8CE6-034C3643F4D8}"/>
              </a:ext>
            </a:extLst>
          </p:cNvPr>
          <p:cNvGrpSpPr/>
          <p:nvPr/>
        </p:nvGrpSpPr>
        <p:grpSpPr>
          <a:xfrm>
            <a:off x="1265319" y="1874365"/>
            <a:ext cx="6540874" cy="3065085"/>
            <a:chOff x="1265319" y="2201746"/>
            <a:chExt cx="6540874" cy="3065085"/>
          </a:xfrm>
        </p:grpSpPr>
        <p:pic>
          <p:nvPicPr>
            <p:cNvPr id="2" name="Picture 1">
              <a:extLst>
                <a:ext uri="{FF2B5EF4-FFF2-40B4-BE49-F238E27FC236}">
                  <a16:creationId xmlns:a16="http://schemas.microsoft.com/office/drawing/2014/main" id="{A3CBE0DE-7D84-4B8F-B1E9-EBFB7BCC686B}"/>
                </a:ext>
              </a:extLst>
            </p:cNvPr>
            <p:cNvPicPr>
              <a:picLocks noChangeAspect="1"/>
            </p:cNvPicPr>
            <p:nvPr/>
          </p:nvPicPr>
          <p:blipFill rotWithShape="1">
            <a:blip r:embed="rId4"/>
            <a:srcRect t="18284"/>
            <a:stretch/>
          </p:blipFill>
          <p:spPr>
            <a:xfrm>
              <a:off x="1265319" y="2201746"/>
              <a:ext cx="6465264" cy="3065085"/>
            </a:xfrm>
            <a:prstGeom prst="rect">
              <a:avLst/>
            </a:prstGeom>
          </p:spPr>
        </p:pic>
        <p:sp>
          <p:nvSpPr>
            <p:cNvPr id="4" name="TextBox 3">
              <a:extLst>
                <a:ext uri="{FF2B5EF4-FFF2-40B4-BE49-F238E27FC236}">
                  <a16:creationId xmlns:a16="http://schemas.microsoft.com/office/drawing/2014/main" id="{9854B9D1-172B-4117-946A-6D7E3E318A6A}"/>
                </a:ext>
              </a:extLst>
            </p:cNvPr>
            <p:cNvSpPr txBox="1"/>
            <p:nvPr/>
          </p:nvSpPr>
          <p:spPr>
            <a:xfrm rot="21395228">
              <a:off x="3332711" y="2494900"/>
              <a:ext cx="1841003" cy="400110"/>
            </a:xfrm>
            <a:prstGeom prst="rect">
              <a:avLst/>
            </a:prstGeom>
            <a:solidFill>
              <a:schemeClr val="bg1"/>
            </a:solidFill>
          </p:spPr>
          <p:txBody>
            <a:bodyPr wrap="square" rtlCol="0">
              <a:spAutoFit/>
            </a:bodyPr>
            <a:lstStyle/>
            <a:p>
              <a:pPr algn="ctr"/>
              <a:r>
                <a:rPr lang="en-US" sz="2000" dirty="0"/>
                <a:t>3.43 in</a:t>
              </a:r>
            </a:p>
          </p:txBody>
        </p:sp>
        <p:sp>
          <p:nvSpPr>
            <p:cNvPr id="8" name="TextBox 7">
              <a:extLst>
                <a:ext uri="{FF2B5EF4-FFF2-40B4-BE49-F238E27FC236}">
                  <a16:creationId xmlns:a16="http://schemas.microsoft.com/office/drawing/2014/main" id="{BDA48AEC-41F1-4481-BFD0-E970918B55BB}"/>
                </a:ext>
              </a:extLst>
            </p:cNvPr>
            <p:cNvSpPr txBox="1"/>
            <p:nvPr/>
          </p:nvSpPr>
          <p:spPr>
            <a:xfrm>
              <a:off x="1265319" y="4448223"/>
              <a:ext cx="1841003" cy="400110"/>
            </a:xfrm>
            <a:prstGeom prst="rect">
              <a:avLst/>
            </a:prstGeom>
            <a:solidFill>
              <a:schemeClr val="bg1"/>
            </a:solidFill>
          </p:spPr>
          <p:txBody>
            <a:bodyPr wrap="square" rtlCol="0">
              <a:spAutoFit/>
            </a:bodyPr>
            <a:lstStyle/>
            <a:p>
              <a:pPr algn="r"/>
              <a:r>
                <a:rPr lang="en-US" sz="2000" dirty="0"/>
                <a:t>3.66 in</a:t>
              </a:r>
            </a:p>
          </p:txBody>
        </p:sp>
        <p:sp>
          <p:nvSpPr>
            <p:cNvPr id="9" name="TextBox 8">
              <a:extLst>
                <a:ext uri="{FF2B5EF4-FFF2-40B4-BE49-F238E27FC236}">
                  <a16:creationId xmlns:a16="http://schemas.microsoft.com/office/drawing/2014/main" id="{A11C3ABB-7C2B-4844-A8F8-F69CF6F3CE5A}"/>
                </a:ext>
              </a:extLst>
            </p:cNvPr>
            <p:cNvSpPr txBox="1"/>
            <p:nvPr/>
          </p:nvSpPr>
          <p:spPr>
            <a:xfrm>
              <a:off x="5965190" y="4299540"/>
              <a:ext cx="1841003" cy="400110"/>
            </a:xfrm>
            <a:prstGeom prst="rect">
              <a:avLst/>
            </a:prstGeom>
            <a:solidFill>
              <a:schemeClr val="bg1"/>
            </a:solidFill>
          </p:spPr>
          <p:txBody>
            <a:bodyPr wrap="square" rtlCol="0">
              <a:spAutoFit/>
            </a:bodyPr>
            <a:lstStyle/>
            <a:p>
              <a:r>
                <a:rPr lang="en-US" sz="2000" dirty="0"/>
                <a:t>2.64 in</a:t>
              </a:r>
            </a:p>
          </p:txBody>
        </p:sp>
      </p:grpSp>
      <p:sp>
        <p:nvSpPr>
          <p:cNvPr id="7" name="TextBox 6">
            <a:extLst>
              <a:ext uri="{FF2B5EF4-FFF2-40B4-BE49-F238E27FC236}">
                <a16:creationId xmlns:a16="http://schemas.microsoft.com/office/drawing/2014/main" id="{C983FE3E-89B2-4BC2-A8C0-4E059FB86719}"/>
              </a:ext>
            </a:extLst>
          </p:cNvPr>
          <p:cNvSpPr txBox="1"/>
          <p:nvPr/>
        </p:nvSpPr>
        <p:spPr>
          <a:xfrm>
            <a:off x="898371" y="326174"/>
            <a:ext cx="4641014" cy="415498"/>
          </a:xfrm>
          <a:prstGeom prst="rect">
            <a:avLst/>
          </a:prstGeom>
          <a:noFill/>
        </p:spPr>
        <p:txBody>
          <a:bodyPr wrap="none" rtlCol="0">
            <a:spAutoFit/>
          </a:bodyPr>
          <a:lstStyle/>
          <a:p>
            <a:r>
              <a:rPr lang="en-US" sz="2100" b="1" dirty="0">
                <a:solidFill>
                  <a:schemeClr val="bg1"/>
                </a:solidFill>
                <a:latin typeface="+mj-lt"/>
              </a:rPr>
              <a:t>The DR Meter – </a:t>
            </a:r>
            <a:r>
              <a:rPr lang="en-US" sz="2100" dirty="0">
                <a:solidFill>
                  <a:schemeClr val="bg1"/>
                </a:solidFill>
                <a:latin typeface="+mj-lt"/>
              </a:rPr>
              <a:t>Shroud</a:t>
            </a:r>
            <a:r>
              <a:rPr lang="en-US" sz="2100" b="1" dirty="0">
                <a:solidFill>
                  <a:schemeClr val="bg1"/>
                </a:solidFill>
                <a:latin typeface="+mj-lt"/>
              </a:rPr>
              <a:t> </a:t>
            </a:r>
            <a:r>
              <a:rPr lang="en-US" sz="2100" dirty="0">
                <a:solidFill>
                  <a:schemeClr val="bg1"/>
                </a:solidFill>
                <a:latin typeface="+mj-lt"/>
              </a:rPr>
              <a:t>Dimensions</a:t>
            </a:r>
          </a:p>
        </p:txBody>
      </p:sp>
    </p:spTree>
    <p:extLst>
      <p:ext uri="{BB962C8B-B14F-4D97-AF65-F5344CB8AC3E}">
        <p14:creationId xmlns:p14="http://schemas.microsoft.com/office/powerpoint/2010/main" val="385409042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307D3-8F3B-4B6C-AAFF-75BE31E973C4}"/>
              </a:ext>
            </a:extLst>
          </p:cNvPr>
          <p:cNvPicPr>
            <a:picLocks noChangeAspect="1"/>
          </p:cNvPicPr>
          <p:nvPr/>
        </p:nvPicPr>
        <p:blipFill rotWithShape="1">
          <a:blip r:embed="rId3"/>
          <a:srcRect l="32956" t="10148"/>
          <a:stretch/>
        </p:blipFill>
        <p:spPr>
          <a:xfrm rot="1161057">
            <a:off x="2037006" y="1690592"/>
            <a:ext cx="2821643" cy="4200222"/>
          </a:xfrm>
          <a:prstGeom prst="rect">
            <a:avLst/>
          </a:prstGeom>
        </p:spPr>
      </p:pic>
      <p:sp>
        <p:nvSpPr>
          <p:cNvPr id="6" name="Rectangle 5">
            <a:extLst>
              <a:ext uri="{FF2B5EF4-FFF2-40B4-BE49-F238E27FC236}">
                <a16:creationId xmlns:a16="http://schemas.microsoft.com/office/drawing/2014/main" id="{A3B0852C-583F-4C37-88D1-536FCFA2A9B1}"/>
              </a:ext>
            </a:extLst>
          </p:cNvPr>
          <p:cNvSpPr/>
          <p:nvPr/>
        </p:nvSpPr>
        <p:spPr>
          <a:xfrm>
            <a:off x="2258122" y="1232639"/>
            <a:ext cx="1309555" cy="182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6 Imagen" descr="100_7530.JPG"/>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5528" b="98862" l="1509" r="98994">
                        <a14:backgroundMark x1="7687" y1="88943" x2="7687" y2="88943"/>
                      </a14:backgroundRemoval>
                    </a14:imgEffect>
                  </a14:imgLayer>
                </a14:imgProps>
              </a:ext>
              <a:ext uri="{28A0092B-C50C-407E-A947-70E740481C1C}">
                <a14:useLocalDpi xmlns:a14="http://schemas.microsoft.com/office/drawing/2010/main"/>
              </a:ext>
            </a:extLst>
          </a:blip>
          <a:srcRect r="29256"/>
          <a:stretch/>
        </p:blipFill>
        <p:spPr>
          <a:xfrm rot="19464631">
            <a:off x="3546802" y="3350243"/>
            <a:ext cx="3070681" cy="1916703"/>
          </a:xfrm>
          <a:prstGeom prst="rect">
            <a:avLst/>
          </a:prstGeom>
        </p:spPr>
      </p:pic>
      <p:grpSp>
        <p:nvGrpSpPr>
          <p:cNvPr id="12" name="Group 11"/>
          <p:cNvGrpSpPr/>
          <p:nvPr/>
        </p:nvGrpSpPr>
        <p:grpSpPr>
          <a:xfrm>
            <a:off x="2519772" y="4529103"/>
            <a:ext cx="1215516" cy="932473"/>
            <a:chOff x="1835696" y="4895803"/>
            <a:chExt cx="1620688" cy="1243297"/>
          </a:xfrm>
        </p:grpSpPr>
        <p:sp>
          <p:nvSpPr>
            <p:cNvPr id="8" name="7 CuadroTexto"/>
            <p:cNvSpPr txBox="1"/>
            <p:nvPr/>
          </p:nvSpPr>
          <p:spPr>
            <a:xfrm>
              <a:off x="1835696" y="5615880"/>
              <a:ext cx="1620688" cy="523220"/>
            </a:xfrm>
            <a:prstGeom prst="rect">
              <a:avLst/>
            </a:prstGeom>
            <a:noFill/>
            <a:ln>
              <a:solidFill>
                <a:schemeClr val="accent2">
                  <a:lumMod val="75000"/>
                </a:schemeClr>
              </a:solidFill>
            </a:ln>
          </p:spPr>
          <p:txBody>
            <a:bodyPr wrap="square" rtlCol="0">
              <a:spAutoFit/>
            </a:bodyPr>
            <a:lstStyle/>
            <a:p>
              <a:r>
                <a:rPr lang="en-US" sz="975" dirty="0"/>
                <a:t>Large port swivel with hytrel cover.</a:t>
              </a:r>
            </a:p>
          </p:txBody>
        </p:sp>
        <p:cxnSp>
          <p:nvCxnSpPr>
            <p:cNvPr id="9" name="8 Conector recto de flecha"/>
            <p:cNvCxnSpPr>
              <a:stCxn id="8" idx="0"/>
            </p:cNvCxnSpPr>
            <p:nvPr/>
          </p:nvCxnSpPr>
          <p:spPr>
            <a:xfrm flipH="1" flipV="1">
              <a:off x="2051720" y="4895803"/>
              <a:ext cx="594320" cy="720077"/>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277634" y="2800908"/>
            <a:ext cx="1728194" cy="918102"/>
            <a:chOff x="179512" y="2591544"/>
            <a:chExt cx="2304258" cy="1224136"/>
          </a:xfrm>
        </p:grpSpPr>
        <p:sp>
          <p:nvSpPr>
            <p:cNvPr id="13" name="12 CuadroTexto"/>
            <p:cNvSpPr txBox="1"/>
            <p:nvPr/>
          </p:nvSpPr>
          <p:spPr>
            <a:xfrm>
              <a:off x="179512" y="2591544"/>
              <a:ext cx="2052228" cy="523220"/>
            </a:xfrm>
            <a:prstGeom prst="rect">
              <a:avLst/>
            </a:prstGeom>
            <a:noFill/>
            <a:ln>
              <a:solidFill>
                <a:schemeClr val="accent2">
                  <a:lumMod val="75000"/>
                </a:schemeClr>
              </a:solidFill>
            </a:ln>
          </p:spPr>
          <p:txBody>
            <a:bodyPr wrap="square" rtlCol="0">
              <a:spAutoFit/>
            </a:bodyPr>
            <a:lstStyle/>
            <a:p>
              <a:r>
                <a:rPr lang="en-US" sz="975" dirty="0"/>
                <a:t>Aluminum body with soft grip handle.</a:t>
              </a:r>
            </a:p>
          </p:txBody>
        </p:sp>
        <p:cxnSp>
          <p:nvCxnSpPr>
            <p:cNvPr id="14" name="13 Conector recto de flecha"/>
            <p:cNvCxnSpPr>
              <a:stCxn id="13" idx="2"/>
            </p:cNvCxnSpPr>
            <p:nvPr/>
          </p:nvCxnSpPr>
          <p:spPr>
            <a:xfrm>
              <a:off x="1205627" y="3114764"/>
              <a:ext cx="1278143" cy="700916"/>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087724" y="1828800"/>
            <a:ext cx="1890210" cy="1296144"/>
            <a:chOff x="1259632" y="1295400"/>
            <a:chExt cx="2520280" cy="1728192"/>
          </a:xfrm>
        </p:grpSpPr>
        <p:sp>
          <p:nvSpPr>
            <p:cNvPr id="17" name="16 CuadroTexto"/>
            <p:cNvSpPr txBox="1"/>
            <p:nvPr/>
          </p:nvSpPr>
          <p:spPr>
            <a:xfrm>
              <a:off x="1259632" y="1295400"/>
              <a:ext cx="1944216" cy="523220"/>
            </a:xfrm>
            <a:prstGeom prst="rect">
              <a:avLst/>
            </a:prstGeom>
            <a:noFill/>
            <a:ln>
              <a:solidFill>
                <a:schemeClr val="accent2">
                  <a:lumMod val="75000"/>
                </a:schemeClr>
              </a:solidFill>
            </a:ln>
          </p:spPr>
          <p:txBody>
            <a:bodyPr wrap="square" rtlCol="0">
              <a:spAutoFit/>
            </a:bodyPr>
            <a:lstStyle/>
            <a:p>
              <a:r>
                <a:rPr lang="en-US" sz="975" dirty="0"/>
                <a:t>Flange coupled meter, no connections.</a:t>
              </a:r>
            </a:p>
          </p:txBody>
        </p:sp>
        <p:cxnSp>
          <p:nvCxnSpPr>
            <p:cNvPr id="18" name="17 Conector recto de flecha"/>
            <p:cNvCxnSpPr>
              <a:stCxn id="17" idx="2"/>
            </p:cNvCxnSpPr>
            <p:nvPr/>
          </p:nvCxnSpPr>
          <p:spPr>
            <a:xfrm>
              <a:off x="2231740" y="1818620"/>
              <a:ext cx="1548172" cy="1204972"/>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408204" y="3681557"/>
            <a:ext cx="1458162" cy="1960111"/>
            <a:chOff x="7020272" y="3765743"/>
            <a:chExt cx="1944216" cy="2613482"/>
          </a:xfrm>
        </p:grpSpPr>
        <p:sp>
          <p:nvSpPr>
            <p:cNvPr id="22" name="21 CuadroTexto"/>
            <p:cNvSpPr txBox="1"/>
            <p:nvPr/>
          </p:nvSpPr>
          <p:spPr>
            <a:xfrm>
              <a:off x="7020272" y="5255841"/>
              <a:ext cx="1944216" cy="1123384"/>
            </a:xfrm>
            <a:prstGeom prst="rect">
              <a:avLst/>
            </a:prstGeom>
            <a:noFill/>
            <a:ln>
              <a:solidFill>
                <a:schemeClr val="accent2">
                  <a:lumMod val="75000"/>
                </a:schemeClr>
              </a:solidFill>
            </a:ln>
          </p:spPr>
          <p:txBody>
            <a:bodyPr wrap="square" rtlCol="0">
              <a:spAutoFit/>
            </a:bodyPr>
            <a:lstStyle/>
            <a:p>
              <a:r>
                <a:rPr lang="en-US" sz="975" dirty="0"/>
                <a:t>Trigger lock button,</a:t>
              </a:r>
            </a:p>
            <a:p>
              <a:r>
                <a:rPr lang="en-US" sz="975" dirty="0"/>
                <a:t>Prevents accidental opening and allows </a:t>
              </a:r>
            </a:p>
            <a:p>
              <a:r>
                <a:rPr lang="en-US" sz="975" dirty="0"/>
                <a:t>the gun to be locked in open position</a:t>
              </a:r>
            </a:p>
          </p:txBody>
        </p:sp>
        <p:cxnSp>
          <p:nvCxnSpPr>
            <p:cNvPr id="23" name="22 Conector recto de flecha"/>
            <p:cNvCxnSpPr>
              <a:stCxn id="22" idx="0"/>
            </p:cNvCxnSpPr>
            <p:nvPr/>
          </p:nvCxnSpPr>
          <p:spPr>
            <a:xfrm flipH="1" flipV="1">
              <a:off x="7020273" y="3765743"/>
              <a:ext cx="972107" cy="1490098"/>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80845" y="188881"/>
            <a:ext cx="914400" cy="693629"/>
          </a:xfrm>
          <a:prstGeom prst="rect">
            <a:avLst/>
          </a:prstGeom>
        </p:spPr>
      </p:pic>
      <p:sp>
        <p:nvSpPr>
          <p:cNvPr id="2" name="TextBox 1"/>
          <p:cNvSpPr txBox="1"/>
          <p:nvPr/>
        </p:nvSpPr>
        <p:spPr>
          <a:xfrm>
            <a:off x="2057400" y="1028700"/>
            <a:ext cx="2343150" cy="415498"/>
          </a:xfrm>
          <a:prstGeom prst="rect">
            <a:avLst/>
          </a:prstGeom>
          <a:noFill/>
        </p:spPr>
        <p:txBody>
          <a:bodyPr wrap="square" rtlCol="0">
            <a:spAutoFit/>
          </a:bodyPr>
          <a:lstStyle/>
          <a:p>
            <a:r>
              <a:rPr lang="en-US" sz="2100" b="1" dirty="0">
                <a:solidFill>
                  <a:schemeClr val="bg1"/>
                </a:solidFill>
                <a:latin typeface="+mj-lt"/>
              </a:rPr>
              <a:t>Handle Features</a:t>
            </a:r>
          </a:p>
        </p:txBody>
      </p:sp>
      <p:sp>
        <p:nvSpPr>
          <p:cNvPr id="3" name="Rectangle 2">
            <a:extLst>
              <a:ext uri="{FF2B5EF4-FFF2-40B4-BE49-F238E27FC236}">
                <a16:creationId xmlns:a16="http://schemas.microsoft.com/office/drawing/2014/main" id="{E2890AEF-7FBA-4334-93F0-C9D18558C454}"/>
              </a:ext>
            </a:extLst>
          </p:cNvPr>
          <p:cNvSpPr/>
          <p:nvPr/>
        </p:nvSpPr>
        <p:spPr>
          <a:xfrm>
            <a:off x="5727300" y="2336180"/>
            <a:ext cx="729080" cy="84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F4F4DB7-FD51-487F-8528-D009008BD8E1}"/>
              </a:ext>
            </a:extLst>
          </p:cNvPr>
          <p:cNvSpPr txBox="1"/>
          <p:nvPr/>
        </p:nvSpPr>
        <p:spPr>
          <a:xfrm>
            <a:off x="898371" y="326174"/>
            <a:ext cx="4264309" cy="415498"/>
          </a:xfrm>
          <a:prstGeom prst="rect">
            <a:avLst/>
          </a:prstGeom>
          <a:noFill/>
        </p:spPr>
        <p:txBody>
          <a:bodyPr wrap="none" rtlCol="0">
            <a:spAutoFit/>
          </a:bodyPr>
          <a:lstStyle/>
          <a:p>
            <a:r>
              <a:rPr lang="en-US" sz="2100" b="1" dirty="0">
                <a:solidFill>
                  <a:schemeClr val="bg1"/>
                </a:solidFill>
                <a:latin typeface="+mj-lt"/>
              </a:rPr>
              <a:t>The DR Meter </a:t>
            </a:r>
            <a:r>
              <a:rPr lang="en-US" sz="2100" b="1" dirty="0">
                <a:solidFill>
                  <a:schemeClr val="bg1"/>
                </a:solidFill>
              </a:rPr>
              <a:t>–</a:t>
            </a:r>
            <a:r>
              <a:rPr lang="en-US" sz="2100" b="1" dirty="0">
                <a:solidFill>
                  <a:schemeClr val="bg1"/>
                </a:solidFill>
                <a:latin typeface="+mj-lt"/>
              </a:rPr>
              <a:t> </a:t>
            </a:r>
            <a:r>
              <a:rPr lang="en-US" sz="2100" dirty="0">
                <a:solidFill>
                  <a:schemeClr val="bg1"/>
                </a:solidFill>
                <a:latin typeface="+mj-lt"/>
              </a:rPr>
              <a:t>Handle Elements</a:t>
            </a:r>
          </a:p>
        </p:txBody>
      </p:sp>
    </p:spTree>
    <p:extLst>
      <p:ext uri="{BB962C8B-B14F-4D97-AF65-F5344CB8AC3E}">
        <p14:creationId xmlns:p14="http://schemas.microsoft.com/office/powerpoint/2010/main" val="866949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52075FE-A41B-40D6-9945-FBA283EA99AE}"/>
              </a:ext>
            </a:extLst>
          </p:cNvPr>
          <p:cNvGrpSpPr/>
          <p:nvPr/>
        </p:nvGrpSpPr>
        <p:grpSpPr>
          <a:xfrm rot="19550020">
            <a:off x="4115479" y="1321512"/>
            <a:ext cx="3213503" cy="5060513"/>
            <a:chOff x="3550959" y="1187703"/>
            <a:chExt cx="3213503" cy="5060513"/>
          </a:xfrm>
        </p:grpSpPr>
        <p:grpSp>
          <p:nvGrpSpPr>
            <p:cNvPr id="4" name="Group 3">
              <a:extLst>
                <a:ext uri="{FF2B5EF4-FFF2-40B4-BE49-F238E27FC236}">
                  <a16:creationId xmlns:a16="http://schemas.microsoft.com/office/drawing/2014/main" id="{EA02663D-8E70-4105-85F3-59DDBF7C389E}"/>
                </a:ext>
              </a:extLst>
            </p:cNvPr>
            <p:cNvGrpSpPr/>
            <p:nvPr/>
          </p:nvGrpSpPr>
          <p:grpSpPr>
            <a:xfrm rot="1991452">
              <a:off x="3550959" y="1187703"/>
              <a:ext cx="3213503" cy="5060513"/>
              <a:chOff x="2039591" y="1295646"/>
              <a:chExt cx="2821643" cy="4443424"/>
            </a:xfrm>
          </p:grpSpPr>
          <p:pic>
            <p:nvPicPr>
              <p:cNvPr id="8" name="Picture 7">
                <a:extLst>
                  <a:ext uri="{FF2B5EF4-FFF2-40B4-BE49-F238E27FC236}">
                    <a16:creationId xmlns:a16="http://schemas.microsoft.com/office/drawing/2014/main" id="{54A640DC-A137-46C0-9CE2-FBC83CAD6F0F}"/>
                  </a:ext>
                </a:extLst>
              </p:cNvPr>
              <p:cNvPicPr>
                <a:picLocks noChangeAspect="1"/>
              </p:cNvPicPr>
              <p:nvPr/>
            </p:nvPicPr>
            <p:blipFill rotWithShape="1">
              <a:blip r:embed="rId2"/>
              <a:srcRect l="32956" t="10148"/>
              <a:stretch/>
            </p:blipFill>
            <p:spPr>
              <a:xfrm rot="1161057">
                <a:off x="2039591" y="1538848"/>
                <a:ext cx="2821643" cy="4200222"/>
              </a:xfrm>
              <a:prstGeom prst="rect">
                <a:avLst/>
              </a:prstGeom>
            </p:spPr>
          </p:pic>
          <p:sp>
            <p:nvSpPr>
              <p:cNvPr id="9" name="Rectangle 8">
                <a:extLst>
                  <a:ext uri="{FF2B5EF4-FFF2-40B4-BE49-F238E27FC236}">
                    <a16:creationId xmlns:a16="http://schemas.microsoft.com/office/drawing/2014/main" id="{33509D75-7019-4022-9958-5FCA4F8AC474}"/>
                  </a:ext>
                </a:extLst>
              </p:cNvPr>
              <p:cNvSpPr/>
              <p:nvPr/>
            </p:nvSpPr>
            <p:spPr>
              <a:xfrm>
                <a:off x="2260702" y="1295646"/>
                <a:ext cx="1309555" cy="161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Oval 14"/>
            <p:cNvSpPr/>
            <p:nvPr/>
          </p:nvSpPr>
          <p:spPr>
            <a:xfrm>
              <a:off x="5127585" y="3116963"/>
              <a:ext cx="1371600" cy="1485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Text Placeholder 2"/>
          <p:cNvSpPr>
            <a:spLocks noGrp="1"/>
          </p:cNvSpPr>
          <p:nvPr>
            <p:ph type="body" sz="quarter" idx="11"/>
          </p:nvPr>
        </p:nvSpPr>
        <p:spPr>
          <a:xfrm>
            <a:off x="1257300" y="2352733"/>
            <a:ext cx="3949747" cy="1360543"/>
          </a:xfrm>
        </p:spPr>
        <p:txBody>
          <a:bodyPr/>
          <a:lstStyle/>
          <a:p>
            <a:pPr lvl="0">
              <a:buClrTx/>
            </a:pPr>
            <a:r>
              <a:rPr lang="en-US" sz="1400" b="1" dirty="0"/>
              <a:t>Flange coupling at the control valve:  </a:t>
            </a:r>
            <a:r>
              <a:rPr lang="en-US" sz="1200" dirty="0"/>
              <a:t>eliminates the use of connection adaptors which can become loose, providing superior integration of the meter and handle</a:t>
            </a:r>
          </a:p>
          <a:p>
            <a:pPr marL="0" indent="0">
              <a:buNone/>
            </a:pPr>
            <a:endParaRPr lang="en-US" dirty="0"/>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75271" y="188882"/>
            <a:ext cx="914400" cy="693629"/>
          </a:xfrm>
          <a:prstGeom prst="rect">
            <a:avLst/>
          </a:prstGeom>
        </p:spPr>
      </p:pic>
      <p:sp>
        <p:nvSpPr>
          <p:cNvPr id="2" name="TextBox 1"/>
          <p:cNvSpPr txBox="1"/>
          <p:nvPr/>
        </p:nvSpPr>
        <p:spPr>
          <a:xfrm>
            <a:off x="2057400" y="1028700"/>
            <a:ext cx="2428870" cy="415498"/>
          </a:xfrm>
          <a:prstGeom prst="rect">
            <a:avLst/>
          </a:prstGeom>
          <a:noFill/>
        </p:spPr>
        <p:txBody>
          <a:bodyPr wrap="none" rtlCol="0">
            <a:spAutoFit/>
          </a:bodyPr>
          <a:lstStyle/>
          <a:p>
            <a:r>
              <a:rPr lang="en-US" sz="2100" b="1" dirty="0">
                <a:solidFill>
                  <a:schemeClr val="bg1"/>
                </a:solidFill>
                <a:latin typeface="+mj-lt"/>
              </a:rPr>
              <a:t>Meter and Handle</a:t>
            </a:r>
          </a:p>
        </p:txBody>
      </p:sp>
      <p:sp>
        <p:nvSpPr>
          <p:cNvPr id="10" name="TextBox 9">
            <a:extLst>
              <a:ext uri="{FF2B5EF4-FFF2-40B4-BE49-F238E27FC236}">
                <a16:creationId xmlns:a16="http://schemas.microsoft.com/office/drawing/2014/main" id="{C2E2DCCC-61AF-4D93-BB9A-A99E6997CC65}"/>
              </a:ext>
            </a:extLst>
          </p:cNvPr>
          <p:cNvSpPr txBox="1"/>
          <p:nvPr/>
        </p:nvSpPr>
        <p:spPr>
          <a:xfrm>
            <a:off x="892795" y="326174"/>
            <a:ext cx="4172937" cy="415498"/>
          </a:xfrm>
          <a:prstGeom prst="rect">
            <a:avLst/>
          </a:prstGeom>
          <a:noFill/>
        </p:spPr>
        <p:txBody>
          <a:bodyPr wrap="none" rtlCol="0">
            <a:spAutoFit/>
          </a:bodyPr>
          <a:lstStyle/>
          <a:p>
            <a:r>
              <a:rPr lang="en-US" sz="2100" b="1" dirty="0">
                <a:solidFill>
                  <a:schemeClr val="bg1"/>
                </a:solidFill>
                <a:latin typeface="+mj-lt"/>
              </a:rPr>
              <a:t>The DR Meter </a:t>
            </a:r>
            <a:r>
              <a:rPr lang="en-US" sz="2100" b="1" dirty="0">
                <a:solidFill>
                  <a:schemeClr val="bg1"/>
                </a:solidFill>
              </a:rPr>
              <a:t>–</a:t>
            </a:r>
            <a:r>
              <a:rPr lang="en-US" sz="2100" b="1" dirty="0">
                <a:solidFill>
                  <a:schemeClr val="bg1"/>
                </a:solidFill>
                <a:latin typeface="+mj-lt"/>
              </a:rPr>
              <a:t> </a:t>
            </a:r>
            <a:r>
              <a:rPr lang="en-US" sz="2100" dirty="0">
                <a:solidFill>
                  <a:schemeClr val="bg1"/>
                </a:solidFill>
                <a:latin typeface="+mj-lt"/>
              </a:rPr>
              <a:t>Flange Coupling</a:t>
            </a:r>
          </a:p>
        </p:txBody>
      </p:sp>
    </p:spTree>
    <p:extLst>
      <p:ext uri="{BB962C8B-B14F-4D97-AF65-F5344CB8AC3E}">
        <p14:creationId xmlns:p14="http://schemas.microsoft.com/office/powerpoint/2010/main" val="42403097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99" y="33456"/>
            <a:ext cx="8686800" cy="990600"/>
          </a:xfrm>
        </p:spPr>
        <p:txBody>
          <a:bodyPr/>
          <a:lstStyle/>
          <a:p>
            <a:r>
              <a:rPr lang="en-US" dirty="0"/>
              <a:t>The DR Meter – </a:t>
            </a:r>
            <a:r>
              <a:rPr lang="en-US" b="0" dirty="0"/>
              <a:t>New Tips &amp; Extensions</a:t>
            </a:r>
          </a:p>
        </p:txBody>
      </p:sp>
      <p:sp>
        <p:nvSpPr>
          <p:cNvPr id="8" name="TextBox 7"/>
          <p:cNvSpPr txBox="1"/>
          <p:nvPr/>
        </p:nvSpPr>
        <p:spPr>
          <a:xfrm>
            <a:off x="4171950" y="1962636"/>
            <a:ext cx="3543300" cy="3624069"/>
          </a:xfrm>
          <a:prstGeom prst="rect">
            <a:avLst/>
          </a:prstGeom>
          <a:noFill/>
        </p:spPr>
        <p:txBody>
          <a:bodyPr wrap="square" rtlCol="0">
            <a:spAutoFit/>
          </a:bodyPr>
          <a:lstStyle/>
          <a:p>
            <a:pPr marL="285750" indent="-285750">
              <a:buFont typeface="Wingdings" panose="05000000000000000000" pitchFamily="2" charset="2"/>
              <a:buChar char="§"/>
            </a:pPr>
            <a:r>
              <a:rPr lang="en-US" sz="1350" dirty="0"/>
              <a:t>Rigid extension with ¼ turn manual tip</a:t>
            </a:r>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r>
              <a:rPr lang="en-US" sz="1350" dirty="0"/>
              <a:t>Flex 90 flex extension with ¼ turn </a:t>
            </a:r>
          </a:p>
          <a:p>
            <a:r>
              <a:rPr lang="en-US" sz="1350" dirty="0"/>
              <a:t>      manual or auto tip</a:t>
            </a:r>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r>
              <a:rPr lang="en-US" sz="1350" dirty="0"/>
              <a:t>Flex extension with ¼ turn manual tip</a:t>
            </a:r>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endParaRPr lang="en-US" sz="1350" dirty="0"/>
          </a:p>
          <a:p>
            <a:pPr marL="285750" indent="-285750">
              <a:buFont typeface="Wingdings" panose="05000000000000000000" pitchFamily="2" charset="2"/>
              <a:buChar char="§"/>
            </a:pPr>
            <a:r>
              <a:rPr lang="en-US" sz="1350" dirty="0"/>
              <a:t>Flex memory with auto tip</a:t>
            </a:r>
          </a:p>
        </p:txBody>
      </p:sp>
      <p:pic>
        <p:nvPicPr>
          <p:cNvPr id="9" name="Picture 8" descr="3120-DR flex90 manu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97976">
            <a:off x="1710511" y="2038594"/>
            <a:ext cx="1165837" cy="2395417"/>
          </a:xfrm>
          <a:prstGeom prst="rect">
            <a:avLst/>
          </a:prstGeom>
        </p:spPr>
      </p:pic>
      <p:pic>
        <p:nvPicPr>
          <p:cNvPr id="11" name="Picture 10" descr="3120-DR flexmanu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2304532" y="2977641"/>
            <a:ext cx="423437" cy="2823170"/>
          </a:xfrm>
          <a:prstGeom prst="rect">
            <a:avLst/>
          </a:prstGeom>
        </p:spPr>
      </p:pic>
      <p:pic>
        <p:nvPicPr>
          <p:cNvPr id="12" name="Picture 11" descr="3120-DR Rigi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26130" y="837950"/>
            <a:ext cx="1066938" cy="2309866"/>
          </a:xfrm>
          <a:prstGeom prst="rect">
            <a:avLst/>
          </a:prstGeom>
        </p:spPr>
      </p:pic>
      <p:pic>
        <p:nvPicPr>
          <p:cNvPr id="13" name="Picture 12">
            <a:extLst>
              <a:ext uri="{FF2B5EF4-FFF2-40B4-BE49-F238E27FC236}">
                <a16:creationId xmlns:a16="http://schemas.microsoft.com/office/drawing/2014/main" id="{12A9F3A0-2AD9-4789-B78C-16CC33D84FC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75272" y="188883"/>
            <a:ext cx="914400" cy="693629"/>
          </a:xfrm>
          <a:prstGeom prst="rect">
            <a:avLst/>
          </a:prstGeom>
        </p:spPr>
      </p:pic>
      <p:pic>
        <p:nvPicPr>
          <p:cNvPr id="10" name="Picture 9" descr="3120-DR flexauto.jpg"/>
          <p:cNvPicPr>
            <a:picLocks noChangeAspect="1"/>
          </p:cNvPicPr>
          <p:nvPr/>
        </p:nvPicPr>
        <p:blipFill rotWithShape="1">
          <a:blip r:embed="rId8" cstate="print">
            <a:extLst>
              <a:ext uri="{28A0092B-C50C-407E-A947-70E740481C1C}">
                <a14:useLocalDpi xmlns:a14="http://schemas.microsoft.com/office/drawing/2010/main" val="0"/>
              </a:ext>
            </a:extLst>
          </a:blip>
          <a:srcRect l="1008" t="66086" r="1"/>
          <a:stretch/>
        </p:blipFill>
        <p:spPr>
          <a:xfrm rot="5400000">
            <a:off x="1376547" y="4922013"/>
            <a:ext cx="423438" cy="967203"/>
          </a:xfrm>
          <a:prstGeom prst="rect">
            <a:avLst/>
          </a:prstGeom>
        </p:spPr>
      </p:pic>
      <p:pic>
        <p:nvPicPr>
          <p:cNvPr id="16" name="Picture 15" descr="3330-161 - DR Flex90-stay-autotip.jpg">
            <a:extLst>
              <a:ext uri="{FF2B5EF4-FFF2-40B4-BE49-F238E27FC236}">
                <a16:creationId xmlns:a16="http://schemas.microsoft.com/office/drawing/2014/main" id="{EEC779DC-2411-4F8F-814D-083513AE12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852" t="1929" r="10594" b="57828"/>
          <a:stretch/>
        </p:blipFill>
        <p:spPr>
          <a:xfrm rot="16200000" flipV="1">
            <a:off x="1804853" y="4640638"/>
            <a:ext cx="1721583" cy="2076648"/>
          </a:xfrm>
          <a:prstGeom prst="rect">
            <a:avLst/>
          </a:prstGeom>
        </p:spPr>
      </p:pic>
    </p:spTree>
    <p:extLst>
      <p:ext uri="{BB962C8B-B14F-4D97-AF65-F5344CB8AC3E}">
        <p14:creationId xmlns:p14="http://schemas.microsoft.com/office/powerpoint/2010/main" val="13020252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fade">
                                      <p:cBhvr>
                                        <p:cTn id="37" dur="500"/>
                                        <p:tgtEl>
                                          <p:spTgt spid="8">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6" end="16"/>
                                            </p:txEl>
                                          </p:spTgt>
                                        </p:tgtEl>
                                        <p:attrNameLst>
                                          <p:attrName>style.visibility</p:attrName>
                                        </p:attrNameLst>
                                      </p:cBhvr>
                                      <p:to>
                                        <p:strVal val="visible"/>
                                      </p:to>
                                    </p:set>
                                    <p:animEffect transition="in" filter="fade">
                                      <p:cBhvr>
                                        <p:cTn id="42" dur="500"/>
                                        <p:tgtEl>
                                          <p:spTgt spid="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100" y="33456"/>
            <a:ext cx="8686800" cy="990600"/>
          </a:xfrm>
        </p:spPr>
        <p:txBody>
          <a:bodyPr/>
          <a:lstStyle/>
          <a:p>
            <a:r>
              <a:rPr lang="en-US" dirty="0"/>
              <a:t>The DR Meter – </a:t>
            </a:r>
            <a:r>
              <a:rPr lang="en-US" b="0" dirty="0"/>
              <a:t>New Memory/Flex Extension</a:t>
            </a:r>
          </a:p>
        </p:txBody>
      </p:sp>
      <p:sp>
        <p:nvSpPr>
          <p:cNvPr id="3" name="Text Placeholder 2"/>
          <p:cNvSpPr>
            <a:spLocks noGrp="1"/>
          </p:cNvSpPr>
          <p:nvPr>
            <p:ph type="body" sz="quarter" idx="11"/>
          </p:nvPr>
        </p:nvSpPr>
        <p:spPr>
          <a:xfrm>
            <a:off x="4061302" y="1154532"/>
            <a:ext cx="4170816" cy="3995854"/>
          </a:xfrm>
        </p:spPr>
        <p:txBody>
          <a:bodyPr>
            <a:noAutofit/>
          </a:bodyPr>
          <a:lstStyle/>
          <a:p>
            <a:pPr marL="0" indent="0">
              <a:buNone/>
            </a:pPr>
            <a:r>
              <a:rPr lang="en-US" sz="1400" b="1" dirty="0"/>
              <a:t>Innovative new feature</a:t>
            </a:r>
          </a:p>
          <a:p>
            <a:pPr lvl="1">
              <a:spcBef>
                <a:spcPts val="0"/>
              </a:spcBef>
              <a:buClrTx/>
            </a:pPr>
            <a:r>
              <a:rPr lang="en-US" sz="1200" b="0" dirty="0"/>
              <a:t>Combines the features of a flex, rigid and 90 in one extension</a:t>
            </a:r>
          </a:p>
          <a:p>
            <a:pPr lvl="1">
              <a:spcBef>
                <a:spcPts val="0"/>
              </a:spcBef>
              <a:buClrTx/>
            </a:pPr>
            <a:r>
              <a:rPr lang="en-US" sz="1200" b="0" dirty="0"/>
              <a:t>¼ turn manual tip</a:t>
            </a:r>
          </a:p>
          <a:p>
            <a:pPr lvl="1">
              <a:spcBef>
                <a:spcPts val="0"/>
              </a:spcBef>
              <a:buClrTx/>
            </a:pPr>
            <a:r>
              <a:rPr lang="en-US" sz="1200" b="0" dirty="0"/>
              <a:t>Stainless steel rod under hose cover stays in bent position</a:t>
            </a:r>
          </a:p>
          <a:p>
            <a:pPr lvl="1"/>
            <a:endParaRPr lang="en-US" dirty="0"/>
          </a:p>
          <a:p>
            <a:pPr marL="0" indent="0">
              <a:buNone/>
            </a:pPr>
            <a:r>
              <a:rPr lang="en-US" sz="1400" b="1" dirty="0"/>
              <a:t>Applications</a:t>
            </a:r>
          </a:p>
          <a:p>
            <a:pPr lvl="1">
              <a:spcBef>
                <a:spcPts val="0"/>
              </a:spcBef>
              <a:buClrTx/>
            </a:pPr>
            <a:r>
              <a:rPr lang="en-US" sz="1200" b="0" dirty="0"/>
              <a:t>Transmission</a:t>
            </a:r>
          </a:p>
          <a:p>
            <a:pPr lvl="1">
              <a:spcBef>
                <a:spcPts val="0"/>
              </a:spcBef>
              <a:buClrTx/>
            </a:pPr>
            <a:r>
              <a:rPr lang="en-US" sz="1200" b="0" dirty="0"/>
              <a:t>Oil</a:t>
            </a:r>
          </a:p>
          <a:p>
            <a:pPr lvl="1">
              <a:spcBef>
                <a:spcPts val="0"/>
              </a:spcBef>
              <a:buClrTx/>
            </a:pPr>
            <a:r>
              <a:rPr lang="en-US" sz="1200" b="0" dirty="0"/>
              <a:t>Gear oil</a:t>
            </a:r>
          </a:p>
          <a:p>
            <a:pPr lvl="1">
              <a:spcBef>
                <a:spcPts val="0"/>
              </a:spcBef>
              <a:buClrTx/>
            </a:pPr>
            <a:r>
              <a:rPr lang="en-US" sz="1200" b="0" dirty="0"/>
              <a:t>Hydraulic fluid</a:t>
            </a:r>
          </a:p>
          <a:p>
            <a:pPr lvl="1">
              <a:spcBef>
                <a:spcPts val="0"/>
              </a:spcBef>
              <a:buClrTx/>
            </a:pPr>
            <a:r>
              <a:rPr lang="en-US" sz="1200" b="0" dirty="0"/>
              <a:t>Hard to reach fill caps</a:t>
            </a:r>
          </a:p>
          <a:p>
            <a:pPr marL="342900" lvl="1" indent="0">
              <a:buNone/>
            </a:pPr>
            <a:endParaRPr lang="en-US" dirty="0"/>
          </a:p>
          <a:p>
            <a:pPr marL="342900" lvl="1" indent="0">
              <a:buNone/>
            </a:pPr>
            <a:r>
              <a:rPr lang="en-US" sz="1800" u="sng" dirty="0"/>
              <a:t>One Extension Does It All</a:t>
            </a:r>
          </a:p>
        </p:txBody>
      </p:sp>
      <p:grpSp>
        <p:nvGrpSpPr>
          <p:cNvPr id="5" name="Group 4">
            <a:extLst>
              <a:ext uri="{FF2B5EF4-FFF2-40B4-BE49-F238E27FC236}">
                <a16:creationId xmlns:a16="http://schemas.microsoft.com/office/drawing/2014/main" id="{9F9B1DA9-8449-48F2-B446-EDD22CF76EAA}"/>
              </a:ext>
            </a:extLst>
          </p:cNvPr>
          <p:cNvGrpSpPr/>
          <p:nvPr/>
        </p:nvGrpSpPr>
        <p:grpSpPr>
          <a:xfrm>
            <a:off x="839129" y="1024056"/>
            <a:ext cx="2015588" cy="5118023"/>
            <a:chOff x="2980995" y="2561526"/>
            <a:chExt cx="1232574" cy="3129778"/>
          </a:xfrm>
        </p:grpSpPr>
        <p:pic>
          <p:nvPicPr>
            <p:cNvPr id="6" name="Picture 5" descr="A close up of a device&#10;&#10;Description automatically generated">
              <a:extLst>
                <a:ext uri="{FF2B5EF4-FFF2-40B4-BE49-F238E27FC236}">
                  <a16:creationId xmlns:a16="http://schemas.microsoft.com/office/drawing/2014/main" id="{4523807F-59BD-4606-961B-C21CD010CA84}"/>
                </a:ext>
              </a:extLst>
            </p:cNvPr>
            <p:cNvPicPr>
              <a:picLocks noChangeAspect="1"/>
            </p:cNvPicPr>
            <p:nvPr/>
          </p:nvPicPr>
          <p:blipFill rotWithShape="1">
            <a:blip r:embed="rId2">
              <a:extLst>
                <a:ext uri="{28A0092B-C50C-407E-A947-70E740481C1C}">
                  <a14:useLocalDpi xmlns:a14="http://schemas.microsoft.com/office/drawing/2010/main" val="0"/>
                </a:ext>
              </a:extLst>
            </a:blip>
            <a:srcRect l="29197" r="26263"/>
            <a:stretch/>
          </p:blipFill>
          <p:spPr>
            <a:xfrm>
              <a:off x="3353729" y="2561526"/>
              <a:ext cx="832232" cy="3129778"/>
            </a:xfrm>
            <a:prstGeom prst="rect">
              <a:avLst/>
            </a:prstGeom>
          </p:spPr>
        </p:pic>
        <p:pic>
          <p:nvPicPr>
            <p:cNvPr id="7" name="Picture 6" descr="3330-161 - DR Flex90-stay-autotip.jpg">
              <a:extLst>
                <a:ext uri="{FF2B5EF4-FFF2-40B4-BE49-F238E27FC236}">
                  <a16:creationId xmlns:a16="http://schemas.microsoft.com/office/drawing/2014/main" id="{F04981AC-259D-4FEB-88E3-EB120BFA06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9" b="57433"/>
            <a:stretch/>
          </p:blipFill>
          <p:spPr>
            <a:xfrm>
              <a:off x="2980995" y="2766081"/>
              <a:ext cx="1232574" cy="1068550"/>
            </a:xfrm>
            <a:prstGeom prst="rect">
              <a:avLst/>
            </a:prstGeom>
          </p:spPr>
        </p:pic>
      </p:grpSp>
      <p:pic>
        <p:nvPicPr>
          <p:cNvPr id="8" name="Picture 7">
            <a:extLst>
              <a:ext uri="{FF2B5EF4-FFF2-40B4-BE49-F238E27FC236}">
                <a16:creationId xmlns:a16="http://schemas.microsoft.com/office/drawing/2014/main" id="{C1BA2792-82EC-42C9-8FBB-AE24AAA098E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75271" y="188882"/>
            <a:ext cx="914400" cy="693629"/>
          </a:xfrm>
          <a:prstGeom prst="rect">
            <a:avLst/>
          </a:prstGeom>
        </p:spPr>
      </p:pic>
    </p:spTree>
    <p:extLst>
      <p:ext uri="{BB962C8B-B14F-4D97-AF65-F5344CB8AC3E}">
        <p14:creationId xmlns:p14="http://schemas.microsoft.com/office/powerpoint/2010/main" val="2455338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6365" y="1158234"/>
            <a:ext cx="2529291" cy="1541230"/>
          </a:xfrm>
        </p:spPr>
        <p:txBody>
          <a:bodyPr>
            <a:noAutofit/>
          </a:bodyPr>
          <a:lstStyle/>
          <a:p>
            <a:pPr marL="0" indent="0">
              <a:buClr>
                <a:schemeClr val="tx1"/>
              </a:buClr>
              <a:buNone/>
            </a:pPr>
            <a:r>
              <a:rPr lang="en-US" sz="1350" b="1" dirty="0"/>
              <a:t>Fluids</a:t>
            </a:r>
          </a:p>
          <a:p>
            <a:pPr lvl="1">
              <a:spcBef>
                <a:spcPts val="0"/>
              </a:spcBef>
              <a:buClrTx/>
            </a:pPr>
            <a:r>
              <a:rPr lang="en-US" sz="1200" dirty="0"/>
              <a:t>Synthetic and mineral based lubricants</a:t>
            </a:r>
          </a:p>
          <a:p>
            <a:pPr lvl="1">
              <a:spcBef>
                <a:spcPts val="0"/>
              </a:spcBef>
              <a:buClrTx/>
            </a:pPr>
            <a:r>
              <a:rPr lang="en-US" sz="1200" dirty="0"/>
              <a:t>Gear oil</a:t>
            </a:r>
          </a:p>
          <a:p>
            <a:pPr lvl="1">
              <a:spcBef>
                <a:spcPts val="0"/>
              </a:spcBef>
              <a:buClrTx/>
            </a:pPr>
            <a:r>
              <a:rPr lang="en-US" sz="1200" dirty="0"/>
              <a:t>Hydraulic oil</a:t>
            </a:r>
          </a:p>
          <a:p>
            <a:pPr lvl="1">
              <a:spcBef>
                <a:spcPts val="0"/>
              </a:spcBef>
              <a:buClrTx/>
            </a:pPr>
            <a:r>
              <a:rPr lang="en-US" sz="1200" dirty="0"/>
              <a:t>ATF</a:t>
            </a:r>
          </a:p>
          <a:p>
            <a:pPr lvl="1">
              <a:spcBef>
                <a:spcPts val="0"/>
              </a:spcBef>
              <a:buClrTx/>
            </a:pPr>
            <a:r>
              <a:rPr lang="en-US" sz="1200" dirty="0"/>
              <a:t>Anti-freeze</a:t>
            </a:r>
          </a:p>
          <a:p>
            <a:pPr marL="0" indent="0">
              <a:buClr>
                <a:schemeClr val="tx1"/>
              </a:buClr>
              <a:buNone/>
            </a:pPr>
            <a:endParaRPr lang="en-US" sz="1350" dirty="0"/>
          </a:p>
        </p:txBody>
      </p:sp>
      <p:sp>
        <p:nvSpPr>
          <p:cNvPr id="6" name="Text Placeholder 5"/>
          <p:cNvSpPr>
            <a:spLocks noGrp="1"/>
          </p:cNvSpPr>
          <p:nvPr>
            <p:ph type="body" sz="quarter" idx="14"/>
          </p:nvPr>
        </p:nvSpPr>
        <p:spPr>
          <a:xfrm>
            <a:off x="886180" y="0"/>
            <a:ext cx="8839200" cy="990600"/>
          </a:xfrm>
        </p:spPr>
        <p:txBody>
          <a:bodyPr/>
          <a:lstStyle/>
          <a:p>
            <a:r>
              <a:rPr lang="en-US" dirty="0"/>
              <a:t>DR Series – </a:t>
            </a:r>
            <a:r>
              <a:rPr lang="en-US" b="0" dirty="0"/>
              <a:t>Digital Meter</a:t>
            </a:r>
            <a:r>
              <a:rPr lang="en-US" sz="2400" dirty="0"/>
              <a:t>	</a:t>
            </a:r>
            <a:endParaRPr lang="en-US" dirty="0"/>
          </a:p>
        </p:txBody>
      </p:sp>
      <p:grpSp>
        <p:nvGrpSpPr>
          <p:cNvPr id="4" name="Group 3">
            <a:extLst>
              <a:ext uri="{FF2B5EF4-FFF2-40B4-BE49-F238E27FC236}">
                <a16:creationId xmlns:a16="http://schemas.microsoft.com/office/drawing/2014/main" id="{6E5E8CC4-4CD1-4AB7-8F1A-3ECB1677BC67}"/>
              </a:ext>
            </a:extLst>
          </p:cNvPr>
          <p:cNvGrpSpPr/>
          <p:nvPr/>
        </p:nvGrpSpPr>
        <p:grpSpPr>
          <a:xfrm>
            <a:off x="514227" y="1103231"/>
            <a:ext cx="3042614" cy="3203754"/>
            <a:chOff x="2132666" y="2202061"/>
            <a:chExt cx="2827740" cy="2977500"/>
          </a:xfrm>
        </p:grpSpPr>
        <p:pic>
          <p:nvPicPr>
            <p:cNvPr id="11" name="Picture 10" descr="A picture containing phone&#10;&#10;Description automatically generated">
              <a:extLst>
                <a:ext uri="{FF2B5EF4-FFF2-40B4-BE49-F238E27FC236}">
                  <a16:creationId xmlns:a16="http://schemas.microsoft.com/office/drawing/2014/main" id="{DB65383E-77BD-4721-BABF-83CA02DD62EA}"/>
                </a:ext>
              </a:extLst>
            </p:cNvPr>
            <p:cNvPicPr>
              <a:picLocks noChangeAspect="1"/>
            </p:cNvPicPr>
            <p:nvPr/>
          </p:nvPicPr>
          <p:blipFill rotWithShape="1">
            <a:blip r:embed="rId3">
              <a:extLst>
                <a:ext uri="{28A0092B-C50C-407E-A947-70E740481C1C}">
                  <a14:useLocalDpi xmlns:a14="http://schemas.microsoft.com/office/drawing/2010/main" val="0"/>
                </a:ext>
              </a:extLst>
            </a:blip>
            <a:srcRect l="39313" r="30109"/>
            <a:stretch/>
          </p:blipFill>
          <p:spPr>
            <a:xfrm>
              <a:off x="3492919" y="2459370"/>
              <a:ext cx="587237" cy="2720191"/>
            </a:xfrm>
            <a:prstGeom prst="rect">
              <a:avLst/>
            </a:prstGeom>
          </p:spPr>
        </p:pic>
        <p:pic>
          <p:nvPicPr>
            <p:cNvPr id="12" name="Picture 11" descr="A picture containing holding&#10;&#10;Description automatically generated">
              <a:extLst>
                <a:ext uri="{FF2B5EF4-FFF2-40B4-BE49-F238E27FC236}">
                  <a16:creationId xmlns:a16="http://schemas.microsoft.com/office/drawing/2014/main" id="{9BC213E9-ACE7-4830-93AB-9F1F3B18B212}"/>
                </a:ext>
              </a:extLst>
            </p:cNvPr>
            <p:cNvPicPr>
              <a:picLocks noChangeAspect="1"/>
            </p:cNvPicPr>
            <p:nvPr/>
          </p:nvPicPr>
          <p:blipFill rotWithShape="1">
            <a:blip r:embed="rId4">
              <a:extLst>
                <a:ext uri="{28A0092B-C50C-407E-A947-70E740481C1C}">
                  <a14:useLocalDpi xmlns:a14="http://schemas.microsoft.com/office/drawing/2010/main" val="0"/>
                </a:ext>
              </a:extLst>
            </a:blip>
            <a:srcRect l="21744" r="30348"/>
            <a:stretch/>
          </p:blipFill>
          <p:spPr>
            <a:xfrm>
              <a:off x="4090518" y="2596489"/>
              <a:ext cx="869888" cy="2571920"/>
            </a:xfrm>
            <a:prstGeom prst="rect">
              <a:avLst/>
            </a:prstGeom>
          </p:spPr>
        </p:pic>
        <p:grpSp>
          <p:nvGrpSpPr>
            <p:cNvPr id="13" name="Group 12">
              <a:extLst>
                <a:ext uri="{FF2B5EF4-FFF2-40B4-BE49-F238E27FC236}">
                  <a16:creationId xmlns:a16="http://schemas.microsoft.com/office/drawing/2014/main" id="{93859FE9-1F54-4C71-ABA7-F5B35EA3578B}"/>
                </a:ext>
              </a:extLst>
            </p:cNvPr>
            <p:cNvGrpSpPr/>
            <p:nvPr/>
          </p:nvGrpSpPr>
          <p:grpSpPr>
            <a:xfrm>
              <a:off x="2132666" y="2202061"/>
              <a:ext cx="1165467" cy="2959378"/>
              <a:chOff x="2980995" y="2561526"/>
              <a:chExt cx="1232574" cy="3129778"/>
            </a:xfrm>
          </p:grpSpPr>
          <p:pic>
            <p:nvPicPr>
              <p:cNvPr id="14" name="Picture 13" descr="A close up of a device&#10;&#10;Description automatically generated">
                <a:extLst>
                  <a:ext uri="{FF2B5EF4-FFF2-40B4-BE49-F238E27FC236}">
                    <a16:creationId xmlns:a16="http://schemas.microsoft.com/office/drawing/2014/main" id="{D5FB3A9B-A093-4634-A15C-4A0D89FB63EE}"/>
                  </a:ext>
                </a:extLst>
              </p:cNvPr>
              <p:cNvPicPr>
                <a:picLocks noChangeAspect="1"/>
              </p:cNvPicPr>
              <p:nvPr/>
            </p:nvPicPr>
            <p:blipFill rotWithShape="1">
              <a:blip r:embed="rId5">
                <a:extLst>
                  <a:ext uri="{28A0092B-C50C-407E-A947-70E740481C1C}">
                    <a14:useLocalDpi xmlns:a14="http://schemas.microsoft.com/office/drawing/2010/main" val="0"/>
                  </a:ext>
                </a:extLst>
              </a:blip>
              <a:srcRect l="29197" r="26263"/>
              <a:stretch/>
            </p:blipFill>
            <p:spPr>
              <a:xfrm>
                <a:off x="3353729" y="2561526"/>
                <a:ext cx="832232" cy="3129778"/>
              </a:xfrm>
              <a:prstGeom prst="rect">
                <a:avLst/>
              </a:prstGeom>
            </p:spPr>
          </p:pic>
          <p:pic>
            <p:nvPicPr>
              <p:cNvPr id="15" name="Picture 14" descr="3330-161 - DR Flex90-stay-autotip.jpg">
                <a:extLst>
                  <a:ext uri="{FF2B5EF4-FFF2-40B4-BE49-F238E27FC236}">
                    <a16:creationId xmlns:a16="http://schemas.microsoft.com/office/drawing/2014/main" id="{8839E655-040B-4C7C-B478-01085AF224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 b="57433"/>
              <a:stretch/>
            </p:blipFill>
            <p:spPr>
              <a:xfrm>
                <a:off x="2980995" y="2766081"/>
                <a:ext cx="1232574" cy="1068550"/>
              </a:xfrm>
              <a:prstGeom prst="rect">
                <a:avLst/>
              </a:prstGeom>
            </p:spPr>
          </p:pic>
        </p:grpSp>
      </p:grpSp>
      <p:pic>
        <p:nvPicPr>
          <p:cNvPr id="17" name="Picture 16">
            <a:extLst>
              <a:ext uri="{FF2B5EF4-FFF2-40B4-BE49-F238E27FC236}">
                <a16:creationId xmlns:a16="http://schemas.microsoft.com/office/drawing/2014/main" id="{D0EE8464-C824-4BCA-A6E8-1D3CF2FF4441}"/>
              </a:ext>
            </a:extLst>
          </p:cNvPr>
          <p:cNvPicPr>
            <a:picLocks noChangeAspect="1"/>
          </p:cNvPicPr>
          <p:nvPr/>
        </p:nvPicPr>
        <p:blipFill rotWithShape="1">
          <a:blip r:embed="rId7"/>
          <a:srcRect l="5420" t="75309" r="66041" b="13333"/>
          <a:stretch/>
        </p:blipFill>
        <p:spPr>
          <a:xfrm>
            <a:off x="1346173" y="4580434"/>
            <a:ext cx="1796390" cy="990600"/>
          </a:xfrm>
          <a:prstGeom prst="rect">
            <a:avLst/>
          </a:prstGeom>
        </p:spPr>
      </p:pic>
      <p:graphicFrame>
        <p:nvGraphicFramePr>
          <p:cNvPr id="16" name="Table 4">
            <a:extLst>
              <a:ext uri="{FF2B5EF4-FFF2-40B4-BE49-F238E27FC236}">
                <a16:creationId xmlns:a16="http://schemas.microsoft.com/office/drawing/2014/main" id="{9B0E4242-1573-4987-9D1F-1BDA2A3C7966}"/>
              </a:ext>
            </a:extLst>
          </p:cNvPr>
          <p:cNvGraphicFramePr>
            <a:graphicFrameLocks noGrp="1"/>
          </p:cNvGraphicFramePr>
          <p:nvPr>
            <p:extLst>
              <p:ext uri="{D42A27DB-BD31-4B8C-83A1-F6EECF244321}">
                <p14:modId xmlns:p14="http://schemas.microsoft.com/office/powerpoint/2010/main" val="2456877073"/>
              </p:ext>
            </p:extLst>
          </p:nvPr>
        </p:nvGraphicFramePr>
        <p:xfrm>
          <a:off x="4152899" y="3476853"/>
          <a:ext cx="4719095" cy="2783891"/>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3606170">
                  <a:extLst>
                    <a:ext uri="{9D8B030D-6E8A-4147-A177-3AD203B41FA5}">
                      <a16:colId xmlns:a16="http://schemas.microsoft.com/office/drawing/2014/main" val="165594471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Gallons, Quarts, Pints, and Liters (in 0.01 increments) </a:t>
                      </a:r>
                      <a:r>
                        <a:rPr lang="en-US" sz="900" kern="1200" dirty="0">
                          <a:solidFill>
                            <a:schemeClr val="dk1"/>
                          </a:solidFill>
                          <a:latin typeface="Acumin Pro Condensed" panose="020B0506020202020204" pitchFamily="34" charset="0"/>
                          <a:ea typeface="+mn-ea"/>
                          <a:cs typeface="+mn-cs"/>
                        </a:rPr>
                        <a:t>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0.26-8 gal/min (1-30 l/min)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1,450 psi (100 bar)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53516">
                <a:tc>
                  <a:txBody>
                    <a:bodyPr/>
                    <a:lstStyle/>
                    <a:p>
                      <a:r>
                        <a:rPr lang="en-US" sz="900" b="1" dirty="0">
                          <a:latin typeface="Acumin Pro Condensed" panose="020B0506020202020204" pitchFamily="34" charset="0"/>
                        </a:rPr>
                        <a:t>Dispense Nozzle OD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Auto = 0.605" </a:t>
                      </a:r>
                    </a:p>
                    <a:p>
                      <a:r>
                        <a:rPr lang="en-US" sz="900" kern="1200" dirty="0">
                          <a:solidFill>
                            <a:schemeClr val="dk1"/>
                          </a:solidFill>
                          <a:latin typeface="Acumin Pro Condensed" panose="020B0506020202020204" pitchFamily="34" charset="0"/>
                          <a:ea typeface="+mn-ea"/>
                          <a:cs typeface="+mn-cs"/>
                        </a:rPr>
                        <a:t>Manual 1/4 turn for OIL = 0.705" </a:t>
                      </a:r>
                    </a:p>
                    <a:p>
                      <a:r>
                        <a:rPr lang="en-US" sz="900" kern="1200" dirty="0">
                          <a:solidFill>
                            <a:schemeClr val="dk1"/>
                          </a:solidFill>
                          <a:latin typeface="Acumin Pro Condensed" panose="020B0506020202020204" pitchFamily="34" charset="0"/>
                          <a:ea typeface="+mn-ea"/>
                          <a:cs typeface="+mn-cs"/>
                        </a:rPr>
                        <a:t>Manual 1/4 turn for ATF= 0.315" </a:t>
                      </a:r>
                    </a:p>
                    <a:p>
                      <a:r>
                        <a:rPr lang="en-US" sz="900" kern="1200" dirty="0">
                          <a:solidFill>
                            <a:schemeClr val="dk1"/>
                          </a:solidFill>
                          <a:latin typeface="Acumin Pro Condensed" panose="020B0506020202020204" pitchFamily="34" charset="0"/>
                          <a:ea typeface="+mn-ea"/>
                          <a:cs typeface="+mn-cs"/>
                        </a:rPr>
                        <a:t>Verify ID of ATF fill port for compatibility</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894509"/>
                  </a:ext>
                </a:extLst>
              </a:tr>
              <a:tr h="243068">
                <a:tc>
                  <a:txBody>
                    <a:bodyPr/>
                    <a:lstStyle/>
                    <a:p>
                      <a:r>
                        <a:rPr lang="en-US" sz="900" b="1" dirty="0">
                          <a:latin typeface="Acumin Pro Condensed" panose="020B0506020202020204" pitchFamily="34" charset="0"/>
                        </a:rPr>
                        <a:t>Battery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900" kern="1200" dirty="0">
                          <a:solidFill>
                            <a:schemeClr val="dk1"/>
                          </a:solidFill>
                          <a:latin typeface="Acumin Pro Condensed" panose="020B0506020202020204" pitchFamily="34" charset="0"/>
                          <a:ea typeface="+mn-ea"/>
                          <a:cs typeface="+mn-cs"/>
                        </a:rPr>
                        <a:t>2 x 1.5 v alkaline "AAA" </a:t>
                      </a:r>
                      <a:endParaRPr lang="fi-FI"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345276"/>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4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(1.80 kg)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Oil, transmission fluid, hydraulic fluid, and anti-freeze solutions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Liquid Crystal Polymer (LCP), aluminum, Buna-N™, zinc plated steel, stainless steel, neodymium, and brass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
        <p:nvSpPr>
          <p:cNvPr id="7" name="Rectangle 6">
            <a:extLst>
              <a:ext uri="{FF2B5EF4-FFF2-40B4-BE49-F238E27FC236}">
                <a16:creationId xmlns:a16="http://schemas.microsoft.com/office/drawing/2014/main" id="{C0C95120-60E2-4EFA-9C1F-B1BA1BA18653}"/>
              </a:ext>
            </a:extLst>
          </p:cNvPr>
          <p:cNvSpPr/>
          <p:nvPr/>
        </p:nvSpPr>
        <p:spPr>
          <a:xfrm>
            <a:off x="6506802" y="1163878"/>
            <a:ext cx="2359548" cy="1038746"/>
          </a:xfrm>
          <a:prstGeom prst="rect">
            <a:avLst/>
          </a:prstGeom>
        </p:spPr>
        <p:txBody>
          <a:bodyPr wrap="square">
            <a:spAutoFit/>
          </a:bodyPr>
          <a:lstStyle/>
          <a:p>
            <a:pPr>
              <a:buClr>
                <a:schemeClr val="tx1"/>
              </a:buClr>
            </a:pPr>
            <a:r>
              <a:rPr lang="en-US" sz="1350" b="1" dirty="0"/>
              <a:t>Applications</a:t>
            </a:r>
          </a:p>
          <a:p>
            <a:pPr marL="557213" lvl="1" indent="-214313" defTabSz="685800">
              <a:buSzPct val="90000"/>
              <a:buFont typeface="Wingdings" pitchFamily="2" charset="2"/>
              <a:buChar char="§"/>
            </a:pPr>
            <a:r>
              <a:rPr lang="en-US" sz="1200" dirty="0">
                <a:latin typeface="Arial" pitchFamily="34" charset="0"/>
              </a:rPr>
              <a:t>Car and truck dealers</a:t>
            </a:r>
          </a:p>
          <a:p>
            <a:pPr marL="557213" lvl="1" indent="-214313" defTabSz="685800">
              <a:buSzPct val="90000"/>
              <a:buFont typeface="Wingdings" pitchFamily="2" charset="2"/>
              <a:buChar char="§"/>
            </a:pPr>
            <a:r>
              <a:rPr lang="en-US" sz="1200" dirty="0">
                <a:latin typeface="Arial" pitchFamily="34" charset="0"/>
              </a:rPr>
              <a:t>Fast lube &amp; maintenance shops</a:t>
            </a:r>
          </a:p>
          <a:p>
            <a:pPr marL="557213" lvl="1" indent="-214313" defTabSz="685800">
              <a:buSzPct val="90000"/>
              <a:buFont typeface="Wingdings" pitchFamily="2" charset="2"/>
              <a:buChar char="§"/>
            </a:pPr>
            <a:r>
              <a:rPr lang="en-US" sz="1200" dirty="0">
                <a:latin typeface="Arial" pitchFamily="34" charset="0"/>
              </a:rPr>
              <a:t>Fleets</a:t>
            </a:r>
          </a:p>
        </p:txBody>
      </p:sp>
      <p:pic>
        <p:nvPicPr>
          <p:cNvPr id="18" name="Picture 17">
            <a:extLst>
              <a:ext uri="{FF2B5EF4-FFF2-40B4-BE49-F238E27FC236}">
                <a16:creationId xmlns:a16="http://schemas.microsoft.com/office/drawing/2014/main" id="{7E94BFE4-CF8D-42E4-B33E-E4068259E20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20093" y1="22222" x2="20093" y2="22222"/>
                        <a14:backgroundMark x1="17757" y1="80864" x2="17757" y2="80864"/>
                        <a14:backgroundMark x1="44393" y1="56173" x2="44393" y2="56173"/>
                        <a14:backgroundMark x1="76636" y1="74691" x2="76636" y2="74691"/>
                      </a14:backgroundRemoval>
                    </a14:imgEffect>
                  </a14:imgLayer>
                </a14:imgProps>
              </a:ext>
              <a:ext uri="{28A0092B-C50C-407E-A947-70E740481C1C}">
                <a14:useLocalDpi xmlns:a14="http://schemas.microsoft.com/office/drawing/2010/main" val="0"/>
              </a:ext>
            </a:extLst>
          </a:blip>
          <a:stretch>
            <a:fillRect/>
          </a:stretch>
        </p:blipFill>
        <p:spPr>
          <a:xfrm>
            <a:off x="-75271" y="188882"/>
            <a:ext cx="914400" cy="693629"/>
          </a:xfrm>
          <a:prstGeom prst="rect">
            <a:avLst/>
          </a:prstGeom>
        </p:spPr>
      </p:pic>
    </p:spTree>
    <p:extLst>
      <p:ext uri="{BB962C8B-B14F-4D97-AF65-F5344CB8AC3E}">
        <p14:creationId xmlns:p14="http://schemas.microsoft.com/office/powerpoint/2010/main" val="17634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6365" y="1158234"/>
            <a:ext cx="2529291" cy="1541230"/>
          </a:xfrm>
        </p:spPr>
        <p:txBody>
          <a:bodyPr>
            <a:noAutofit/>
          </a:bodyPr>
          <a:lstStyle/>
          <a:p>
            <a:pPr marL="0" indent="0">
              <a:buClr>
                <a:schemeClr val="tx1"/>
              </a:buClr>
              <a:buNone/>
            </a:pPr>
            <a:r>
              <a:rPr lang="en-US" sz="1350" b="1" dirty="0"/>
              <a:t>Fluids</a:t>
            </a:r>
          </a:p>
          <a:p>
            <a:pPr lvl="1">
              <a:spcBef>
                <a:spcPts val="0"/>
              </a:spcBef>
              <a:buClrTx/>
            </a:pPr>
            <a:r>
              <a:rPr lang="en-US" sz="1200" dirty="0"/>
              <a:t>Synthetic and mineral based lubricants</a:t>
            </a:r>
          </a:p>
          <a:p>
            <a:pPr lvl="1">
              <a:spcBef>
                <a:spcPts val="0"/>
              </a:spcBef>
              <a:buClrTx/>
            </a:pPr>
            <a:r>
              <a:rPr lang="en-US" sz="1200" dirty="0"/>
              <a:t>Gear oil</a:t>
            </a:r>
          </a:p>
          <a:p>
            <a:pPr lvl="1">
              <a:spcBef>
                <a:spcPts val="0"/>
              </a:spcBef>
              <a:buClrTx/>
            </a:pPr>
            <a:r>
              <a:rPr lang="en-US" sz="1200" dirty="0"/>
              <a:t>Hydraulic oil</a:t>
            </a:r>
          </a:p>
          <a:p>
            <a:pPr lvl="1">
              <a:spcBef>
                <a:spcPts val="0"/>
              </a:spcBef>
              <a:buClrTx/>
            </a:pPr>
            <a:r>
              <a:rPr lang="en-US" sz="1200" dirty="0"/>
              <a:t>ATF</a:t>
            </a:r>
          </a:p>
          <a:p>
            <a:pPr lvl="1">
              <a:spcBef>
                <a:spcPts val="0"/>
              </a:spcBef>
              <a:buClrTx/>
            </a:pPr>
            <a:r>
              <a:rPr lang="en-US" sz="1200" dirty="0"/>
              <a:t>Anti-freeze</a:t>
            </a:r>
          </a:p>
          <a:p>
            <a:pPr marL="0" indent="0">
              <a:buClr>
                <a:schemeClr val="tx1"/>
              </a:buClr>
              <a:buNone/>
            </a:pPr>
            <a:endParaRPr lang="en-US" sz="1350" dirty="0"/>
          </a:p>
        </p:txBody>
      </p:sp>
      <p:pic>
        <p:nvPicPr>
          <p:cNvPr id="17" name="Picture 16">
            <a:extLst>
              <a:ext uri="{FF2B5EF4-FFF2-40B4-BE49-F238E27FC236}">
                <a16:creationId xmlns:a16="http://schemas.microsoft.com/office/drawing/2014/main" id="{D0EE8464-C824-4BCA-A6E8-1D3CF2FF4441}"/>
              </a:ext>
            </a:extLst>
          </p:cNvPr>
          <p:cNvPicPr>
            <a:picLocks noChangeAspect="1"/>
          </p:cNvPicPr>
          <p:nvPr/>
        </p:nvPicPr>
        <p:blipFill rotWithShape="1">
          <a:blip r:embed="rId3"/>
          <a:srcRect l="5420" t="75309" r="66041" b="13333"/>
          <a:stretch/>
        </p:blipFill>
        <p:spPr>
          <a:xfrm>
            <a:off x="1346173" y="4580434"/>
            <a:ext cx="1796390" cy="990600"/>
          </a:xfrm>
          <a:prstGeom prst="rect">
            <a:avLst/>
          </a:prstGeom>
        </p:spPr>
      </p:pic>
      <p:graphicFrame>
        <p:nvGraphicFramePr>
          <p:cNvPr id="16" name="Table 4">
            <a:extLst>
              <a:ext uri="{FF2B5EF4-FFF2-40B4-BE49-F238E27FC236}">
                <a16:creationId xmlns:a16="http://schemas.microsoft.com/office/drawing/2014/main" id="{9B0E4242-1573-4987-9D1F-1BDA2A3C7966}"/>
              </a:ext>
            </a:extLst>
          </p:cNvPr>
          <p:cNvGraphicFramePr>
            <a:graphicFrameLocks noGrp="1"/>
          </p:cNvGraphicFramePr>
          <p:nvPr>
            <p:extLst>
              <p:ext uri="{D42A27DB-BD31-4B8C-83A1-F6EECF244321}">
                <p14:modId xmlns:p14="http://schemas.microsoft.com/office/powerpoint/2010/main" val="4242272065"/>
              </p:ext>
            </p:extLst>
          </p:nvPr>
        </p:nvGraphicFramePr>
        <p:xfrm>
          <a:off x="4152899" y="3476853"/>
          <a:ext cx="4719095" cy="1804933"/>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3606170">
                  <a:extLst>
                    <a:ext uri="{9D8B030D-6E8A-4147-A177-3AD203B41FA5}">
                      <a16:colId xmlns:a16="http://schemas.microsoft.com/office/drawing/2014/main" val="165594471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Gallons, Quarts</a:t>
                      </a:r>
                      <a:endParaRPr lang="en-US" sz="900" kern="120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0.26-8 gal/min (1-30 l/min)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1,000 psi (70 bar)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4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(1.80 kg)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Oil, transmission fluid, hydraulic fluid, and anti-freeze solutions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Acetal, aluminum, stainless steel, NBR, Zinc plated steel, TPU, Polyamide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
        <p:nvSpPr>
          <p:cNvPr id="7" name="Rectangle 6">
            <a:extLst>
              <a:ext uri="{FF2B5EF4-FFF2-40B4-BE49-F238E27FC236}">
                <a16:creationId xmlns:a16="http://schemas.microsoft.com/office/drawing/2014/main" id="{C0C95120-60E2-4EFA-9C1F-B1BA1BA18653}"/>
              </a:ext>
            </a:extLst>
          </p:cNvPr>
          <p:cNvSpPr/>
          <p:nvPr/>
        </p:nvSpPr>
        <p:spPr>
          <a:xfrm>
            <a:off x="6506802" y="1163878"/>
            <a:ext cx="2359548" cy="1038746"/>
          </a:xfrm>
          <a:prstGeom prst="rect">
            <a:avLst/>
          </a:prstGeom>
        </p:spPr>
        <p:txBody>
          <a:bodyPr wrap="square">
            <a:spAutoFit/>
          </a:bodyPr>
          <a:lstStyle/>
          <a:p>
            <a:pPr>
              <a:buClr>
                <a:schemeClr val="tx1"/>
              </a:buClr>
            </a:pPr>
            <a:r>
              <a:rPr lang="en-US" sz="1350" b="1" dirty="0"/>
              <a:t>Applications</a:t>
            </a:r>
          </a:p>
          <a:p>
            <a:pPr marL="557213" lvl="1" indent="-214313" defTabSz="685800">
              <a:buSzPct val="90000"/>
              <a:buFont typeface="Wingdings" pitchFamily="2" charset="2"/>
              <a:buChar char="§"/>
            </a:pPr>
            <a:r>
              <a:rPr lang="en-US" sz="1200" dirty="0">
                <a:latin typeface="Arial" pitchFamily="34" charset="0"/>
              </a:rPr>
              <a:t>Car and truck dealers</a:t>
            </a:r>
          </a:p>
          <a:p>
            <a:pPr marL="557213" lvl="1" indent="-214313" defTabSz="685800">
              <a:buSzPct val="90000"/>
              <a:buFont typeface="Wingdings" pitchFamily="2" charset="2"/>
              <a:buChar char="§"/>
            </a:pPr>
            <a:r>
              <a:rPr lang="en-US" sz="1200" dirty="0">
                <a:latin typeface="Arial" pitchFamily="34" charset="0"/>
              </a:rPr>
              <a:t>Fast lube &amp; maintenance shops</a:t>
            </a:r>
          </a:p>
          <a:p>
            <a:pPr marL="557213" lvl="1" indent="-214313" defTabSz="685800">
              <a:buSzPct val="90000"/>
              <a:buFont typeface="Wingdings" pitchFamily="2" charset="2"/>
              <a:buChar char="§"/>
            </a:pPr>
            <a:r>
              <a:rPr lang="en-US" sz="1200" dirty="0">
                <a:latin typeface="Arial" pitchFamily="34" charset="0"/>
              </a:rPr>
              <a:t>Fleets</a:t>
            </a:r>
          </a:p>
        </p:txBody>
      </p:sp>
      <p:sp>
        <p:nvSpPr>
          <p:cNvPr id="20" name="Text Placeholder 5">
            <a:extLst>
              <a:ext uri="{FF2B5EF4-FFF2-40B4-BE49-F238E27FC236}">
                <a16:creationId xmlns:a16="http://schemas.microsoft.com/office/drawing/2014/main" id="{BE882D87-D581-41E8-A74D-47C61A236592}"/>
              </a:ext>
            </a:extLst>
          </p:cNvPr>
          <p:cNvSpPr>
            <a:spLocks noGrp="1"/>
          </p:cNvSpPr>
          <p:nvPr>
            <p:ph type="body" sz="quarter" idx="14"/>
          </p:nvPr>
        </p:nvSpPr>
        <p:spPr>
          <a:xfrm>
            <a:off x="152400" y="0"/>
            <a:ext cx="8839200" cy="990600"/>
          </a:xfrm>
        </p:spPr>
        <p:txBody>
          <a:bodyPr/>
          <a:lstStyle/>
          <a:p>
            <a:r>
              <a:rPr lang="en-US" dirty="0"/>
              <a:t>MO Series – </a:t>
            </a:r>
            <a:r>
              <a:rPr lang="en-US" b="0" dirty="0"/>
              <a:t>Mechanical Oval Gear Meter</a:t>
            </a:r>
            <a:r>
              <a:rPr lang="en-US" sz="2400" dirty="0"/>
              <a:t>	</a:t>
            </a:r>
            <a:endParaRPr lang="en-US" dirty="0"/>
          </a:p>
        </p:txBody>
      </p:sp>
      <p:pic>
        <p:nvPicPr>
          <p:cNvPr id="8" name="Picture 7">
            <a:extLst>
              <a:ext uri="{FF2B5EF4-FFF2-40B4-BE49-F238E27FC236}">
                <a16:creationId xmlns:a16="http://schemas.microsoft.com/office/drawing/2014/main" id="{DB1E62E3-FCCA-484B-9AE1-45D3EE4F7727}"/>
              </a:ext>
            </a:extLst>
          </p:cNvPr>
          <p:cNvPicPr>
            <a:picLocks noChangeAspect="1"/>
          </p:cNvPicPr>
          <p:nvPr/>
        </p:nvPicPr>
        <p:blipFill>
          <a:blip r:embed="rId4"/>
          <a:stretch>
            <a:fillRect/>
          </a:stretch>
        </p:blipFill>
        <p:spPr>
          <a:xfrm>
            <a:off x="940969" y="1286966"/>
            <a:ext cx="2864417" cy="2770952"/>
          </a:xfrm>
          <a:prstGeom prst="rect">
            <a:avLst/>
          </a:prstGeom>
        </p:spPr>
      </p:pic>
      <p:grpSp>
        <p:nvGrpSpPr>
          <p:cNvPr id="29" name="Group 28">
            <a:extLst>
              <a:ext uri="{FF2B5EF4-FFF2-40B4-BE49-F238E27FC236}">
                <a16:creationId xmlns:a16="http://schemas.microsoft.com/office/drawing/2014/main" id="{898E92E4-1856-402A-B288-304C9B027E96}"/>
              </a:ext>
            </a:extLst>
          </p:cNvPr>
          <p:cNvGrpSpPr/>
          <p:nvPr/>
        </p:nvGrpSpPr>
        <p:grpSpPr>
          <a:xfrm>
            <a:off x="1487774" y="4634483"/>
            <a:ext cx="1500793" cy="748488"/>
            <a:chOff x="1487774" y="4634483"/>
            <a:chExt cx="1500793" cy="748488"/>
          </a:xfrm>
        </p:grpSpPr>
        <p:sp>
          <p:nvSpPr>
            <p:cNvPr id="21" name="Rectangle 20">
              <a:extLst>
                <a:ext uri="{FF2B5EF4-FFF2-40B4-BE49-F238E27FC236}">
                  <a16:creationId xmlns:a16="http://schemas.microsoft.com/office/drawing/2014/main" id="{B1C6A065-7BCE-4D18-B6ED-887C1DC9618C}"/>
                </a:ext>
              </a:extLst>
            </p:cNvPr>
            <p:cNvSpPr/>
            <p:nvPr/>
          </p:nvSpPr>
          <p:spPr>
            <a:xfrm>
              <a:off x="1487774" y="4939259"/>
              <a:ext cx="490928" cy="44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2BFD2BEE-7231-4A85-A3FB-BBDF0BB7BB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3755" y="4939259"/>
              <a:ext cx="412444" cy="394893"/>
            </a:xfrm>
            <a:prstGeom prst="rect">
              <a:avLst/>
            </a:prstGeom>
          </p:spPr>
        </p:pic>
        <p:sp>
          <p:nvSpPr>
            <p:cNvPr id="23" name="Rectangle 22">
              <a:extLst>
                <a:ext uri="{FF2B5EF4-FFF2-40B4-BE49-F238E27FC236}">
                  <a16:creationId xmlns:a16="http://schemas.microsoft.com/office/drawing/2014/main" id="{2E06BD5A-6949-49DC-A06B-DFCC3C3730B4}"/>
                </a:ext>
              </a:extLst>
            </p:cNvPr>
            <p:cNvSpPr/>
            <p:nvPr/>
          </p:nvSpPr>
          <p:spPr>
            <a:xfrm>
              <a:off x="1618938" y="4635708"/>
              <a:ext cx="284813" cy="10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9D61551-F426-403A-BA6A-7B525A2C36BD}"/>
                </a:ext>
              </a:extLst>
            </p:cNvPr>
            <p:cNvSpPr/>
            <p:nvPr/>
          </p:nvSpPr>
          <p:spPr>
            <a:xfrm>
              <a:off x="2084617" y="4658092"/>
              <a:ext cx="284813" cy="10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D1798B7-E323-46B0-AF13-A732F8E73528}"/>
                </a:ext>
              </a:extLst>
            </p:cNvPr>
            <p:cNvSpPr/>
            <p:nvPr/>
          </p:nvSpPr>
          <p:spPr>
            <a:xfrm>
              <a:off x="2613590" y="4658091"/>
              <a:ext cx="284813" cy="10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C5049B-7491-4A29-87CA-9214B15CC831}"/>
                </a:ext>
              </a:extLst>
            </p:cNvPr>
            <p:cNvSpPr txBox="1"/>
            <p:nvPr/>
          </p:nvSpPr>
          <p:spPr>
            <a:xfrm>
              <a:off x="1595758" y="4638232"/>
              <a:ext cx="434714" cy="176972"/>
            </a:xfrm>
            <a:prstGeom prst="rect">
              <a:avLst/>
            </a:prstGeom>
            <a:noFill/>
          </p:spPr>
          <p:txBody>
            <a:bodyPr wrap="square" rtlCol="0">
              <a:spAutoFit/>
            </a:bodyPr>
            <a:lstStyle/>
            <a:p>
              <a:r>
                <a:rPr lang="en-US" sz="550" dirty="0">
                  <a:latin typeface="Acumin Pro Condensed" panose="020B0506020202020204" pitchFamily="34" charset="0"/>
                </a:rPr>
                <a:t>3.5 (90)</a:t>
              </a:r>
            </a:p>
          </p:txBody>
        </p:sp>
        <p:sp>
          <p:nvSpPr>
            <p:cNvPr id="27" name="TextBox 26">
              <a:extLst>
                <a:ext uri="{FF2B5EF4-FFF2-40B4-BE49-F238E27FC236}">
                  <a16:creationId xmlns:a16="http://schemas.microsoft.com/office/drawing/2014/main" id="{83BEA473-0ECB-40B6-97C3-42D29957BF77}"/>
                </a:ext>
              </a:extLst>
            </p:cNvPr>
            <p:cNvSpPr txBox="1"/>
            <p:nvPr/>
          </p:nvSpPr>
          <p:spPr>
            <a:xfrm>
              <a:off x="2020825" y="4634484"/>
              <a:ext cx="434714" cy="176972"/>
            </a:xfrm>
            <a:prstGeom prst="rect">
              <a:avLst/>
            </a:prstGeom>
            <a:noFill/>
          </p:spPr>
          <p:txBody>
            <a:bodyPr wrap="square" rtlCol="0">
              <a:spAutoFit/>
            </a:bodyPr>
            <a:lstStyle/>
            <a:p>
              <a:r>
                <a:rPr lang="en-US" sz="550" dirty="0">
                  <a:latin typeface="Acumin Pro Condensed" panose="020B0506020202020204" pitchFamily="34" charset="0"/>
                </a:rPr>
                <a:t>5.6 (143)</a:t>
              </a:r>
            </a:p>
          </p:txBody>
        </p:sp>
        <p:sp>
          <p:nvSpPr>
            <p:cNvPr id="28" name="TextBox 27">
              <a:extLst>
                <a:ext uri="{FF2B5EF4-FFF2-40B4-BE49-F238E27FC236}">
                  <a16:creationId xmlns:a16="http://schemas.microsoft.com/office/drawing/2014/main" id="{1D786FD9-33D3-43F9-B258-D6EE078E76AF}"/>
                </a:ext>
              </a:extLst>
            </p:cNvPr>
            <p:cNvSpPr txBox="1"/>
            <p:nvPr/>
          </p:nvSpPr>
          <p:spPr>
            <a:xfrm>
              <a:off x="2553853" y="4634483"/>
              <a:ext cx="434714" cy="176972"/>
            </a:xfrm>
            <a:prstGeom prst="rect">
              <a:avLst/>
            </a:prstGeom>
            <a:noFill/>
          </p:spPr>
          <p:txBody>
            <a:bodyPr wrap="square" rtlCol="0">
              <a:spAutoFit/>
            </a:bodyPr>
            <a:lstStyle/>
            <a:p>
              <a:r>
                <a:rPr lang="en-US" sz="550" dirty="0">
                  <a:latin typeface="Acumin Pro Condensed" panose="020B0506020202020204" pitchFamily="34" charset="0"/>
                </a:rPr>
                <a:t>4.2 (106)</a:t>
              </a:r>
            </a:p>
          </p:txBody>
        </p:sp>
      </p:grpSp>
    </p:spTree>
    <p:extLst>
      <p:ext uri="{BB962C8B-B14F-4D97-AF65-F5344CB8AC3E}">
        <p14:creationId xmlns:p14="http://schemas.microsoft.com/office/powerpoint/2010/main" val="227476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6341" y="1156211"/>
            <a:ext cx="3597198" cy="2484866"/>
          </a:xfrm>
        </p:spPr>
        <p:txBody>
          <a:bodyPr>
            <a:noAutofit/>
          </a:bodyPr>
          <a:lstStyle/>
          <a:p>
            <a:pPr marL="0" indent="0">
              <a:buClr>
                <a:schemeClr val="accent1"/>
              </a:buClr>
              <a:buNone/>
            </a:pPr>
            <a:r>
              <a:rPr lang="en-US" sz="1400" b="1" dirty="0"/>
              <a:t>Features</a:t>
            </a:r>
          </a:p>
          <a:p>
            <a:pPr lvl="1">
              <a:spcBef>
                <a:spcPts val="0"/>
              </a:spcBef>
              <a:buClrTx/>
            </a:pPr>
            <a:r>
              <a:rPr lang="en-US" sz="1200" dirty="0"/>
              <a:t>Spool mounted ball bearings</a:t>
            </a:r>
          </a:p>
          <a:p>
            <a:pPr lvl="1">
              <a:spcBef>
                <a:spcPts val="0"/>
              </a:spcBef>
              <a:buClrTx/>
            </a:pPr>
            <a:r>
              <a:rPr lang="en-US" sz="1200" dirty="0"/>
              <a:t>Multi-position outlet arm</a:t>
            </a:r>
          </a:p>
          <a:p>
            <a:pPr lvl="1">
              <a:spcBef>
                <a:spcPts val="0"/>
              </a:spcBef>
              <a:buClrTx/>
            </a:pPr>
            <a:r>
              <a:rPr lang="en-US" sz="1200" dirty="0"/>
              <a:t>Easy in place service and maintenance</a:t>
            </a:r>
          </a:p>
          <a:p>
            <a:pPr lvl="1">
              <a:spcBef>
                <a:spcPts val="0"/>
              </a:spcBef>
              <a:buClrTx/>
            </a:pPr>
            <a:r>
              <a:rPr lang="en-US" sz="1200" dirty="0"/>
              <a:t>Easy on-site Tension adjustment</a:t>
            </a:r>
          </a:p>
          <a:p>
            <a:endParaRPr lang="en-US" b="1" dirty="0"/>
          </a:p>
          <a:p>
            <a:pPr marL="0" indent="0">
              <a:buNone/>
            </a:pPr>
            <a:r>
              <a:rPr lang="en-US" sz="1400" b="1" dirty="0"/>
              <a:t>Sizes</a:t>
            </a:r>
          </a:p>
          <a:p>
            <a:pPr lvl="1">
              <a:spcBef>
                <a:spcPts val="0"/>
              </a:spcBef>
              <a:buClrTx/>
            </a:pPr>
            <a:r>
              <a:rPr lang="en-US" sz="1200" dirty="0"/>
              <a:t>Air/Water up to 50’</a:t>
            </a:r>
          </a:p>
          <a:p>
            <a:pPr lvl="1">
              <a:spcBef>
                <a:spcPts val="0"/>
              </a:spcBef>
              <a:buClrTx/>
            </a:pPr>
            <a:r>
              <a:rPr lang="en-US" sz="1200" dirty="0"/>
              <a:t>Oil up to 50’</a:t>
            </a:r>
          </a:p>
          <a:p>
            <a:pPr lvl="1">
              <a:spcBef>
                <a:spcPts val="0"/>
              </a:spcBef>
              <a:buClrTx/>
            </a:pPr>
            <a:r>
              <a:rPr lang="en-US" sz="1200" dirty="0"/>
              <a:t>Grease up to 50’</a:t>
            </a:r>
          </a:p>
          <a:p>
            <a:pPr lvl="1">
              <a:spcBef>
                <a:spcPts val="0"/>
              </a:spcBef>
              <a:buClrTx/>
            </a:pPr>
            <a:r>
              <a:rPr lang="en-US" sz="1200" dirty="0"/>
              <a:t>Diesel up to ¾” x 30’</a:t>
            </a:r>
          </a:p>
          <a:p>
            <a:pPr marL="0" indent="0">
              <a:buNone/>
            </a:pPr>
            <a:endParaRPr lang="en-US" b="1" dirty="0"/>
          </a:p>
        </p:txBody>
      </p:sp>
      <p:sp>
        <p:nvSpPr>
          <p:cNvPr id="6" name="Text Placeholder 5"/>
          <p:cNvSpPr>
            <a:spLocks noGrp="1"/>
          </p:cNvSpPr>
          <p:nvPr>
            <p:ph type="body" sz="quarter" idx="14"/>
          </p:nvPr>
        </p:nvSpPr>
        <p:spPr/>
        <p:txBody>
          <a:bodyPr/>
          <a:lstStyle/>
          <a:p>
            <a:r>
              <a:rPr lang="en-US" dirty="0"/>
              <a:t>Signature Series Reels – </a:t>
            </a:r>
            <a:r>
              <a:rPr lang="en-US" b="0" dirty="0"/>
              <a:t>Evolution</a:t>
            </a:r>
          </a:p>
        </p:txBody>
      </p:sp>
      <p:pic>
        <p:nvPicPr>
          <p:cNvPr id="19458" name="Picture 2" descr="\\2k8sbs\central\Photo Library\2000\EVO End view3.ep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70605" y="1391036"/>
            <a:ext cx="635794" cy="1886189"/>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2k8sbs\central\Photo Library\2000\matrix-graphic-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692" y="1391036"/>
            <a:ext cx="1545881" cy="189578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2B8D1FE-A9B9-4D00-9713-62E4417FF790}"/>
              </a:ext>
            </a:extLst>
          </p:cNvPr>
          <p:cNvSpPr txBox="1">
            <a:spLocks/>
          </p:cNvSpPr>
          <p:nvPr/>
        </p:nvSpPr>
        <p:spPr>
          <a:xfrm>
            <a:off x="6514391" y="2453258"/>
            <a:ext cx="2343392" cy="148869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Clr>
                <a:srgbClr val="B31B34"/>
              </a:buClr>
              <a:buSzPct val="90000"/>
              <a:buFont typeface="Wingdings" pitchFamily="2" charset="2"/>
              <a:buChar char="§"/>
              <a:defRPr sz="1800" b="0"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Wingdings" pitchFamily="2" charset="2"/>
              <a:buNone/>
            </a:pPr>
            <a:r>
              <a:rPr lang="en-US" sz="1400" b="1" dirty="0"/>
              <a:t>Applications</a:t>
            </a:r>
          </a:p>
          <a:p>
            <a:pPr lvl="1">
              <a:spcBef>
                <a:spcPts val="0"/>
              </a:spcBef>
              <a:buClrTx/>
            </a:pPr>
            <a:r>
              <a:rPr lang="en-US" sz="1200" dirty="0"/>
              <a:t>Car dealerships</a:t>
            </a:r>
          </a:p>
          <a:p>
            <a:pPr lvl="1">
              <a:spcBef>
                <a:spcPts val="0"/>
              </a:spcBef>
              <a:buClrTx/>
            </a:pPr>
            <a:r>
              <a:rPr lang="en-US" sz="1200" dirty="0"/>
              <a:t>Quick lube</a:t>
            </a:r>
          </a:p>
          <a:p>
            <a:pPr lvl="1">
              <a:spcBef>
                <a:spcPts val="0"/>
              </a:spcBef>
              <a:buClrTx/>
            </a:pPr>
            <a:r>
              <a:rPr lang="en-US" sz="1200" dirty="0"/>
              <a:t>Independent garage</a:t>
            </a:r>
          </a:p>
          <a:p>
            <a:pPr lvl="1">
              <a:spcBef>
                <a:spcPts val="0"/>
              </a:spcBef>
              <a:buClrTx/>
            </a:pPr>
            <a:r>
              <a:rPr lang="en-US" sz="1200" dirty="0"/>
              <a:t>Tire shop</a:t>
            </a:r>
          </a:p>
          <a:p>
            <a:pPr marL="0" indent="0">
              <a:buNone/>
            </a:pPr>
            <a:endParaRPr lang="en-US" sz="1400" b="1" dirty="0"/>
          </a:p>
        </p:txBody>
      </p:sp>
      <p:pic>
        <p:nvPicPr>
          <p:cNvPr id="2" name="Picture 1">
            <a:extLst>
              <a:ext uri="{FF2B5EF4-FFF2-40B4-BE49-F238E27FC236}">
                <a16:creationId xmlns:a16="http://schemas.microsoft.com/office/drawing/2014/main" id="{149CE10A-848A-49A0-945F-F33F1D48574B}"/>
              </a:ext>
            </a:extLst>
          </p:cNvPr>
          <p:cNvPicPr>
            <a:picLocks noChangeAspect="1"/>
          </p:cNvPicPr>
          <p:nvPr/>
        </p:nvPicPr>
        <p:blipFill>
          <a:blip r:embed="rId5"/>
          <a:stretch>
            <a:fillRect/>
          </a:stretch>
        </p:blipFill>
        <p:spPr>
          <a:xfrm>
            <a:off x="1044094" y="3571182"/>
            <a:ext cx="2001124" cy="2484866"/>
          </a:xfrm>
          <a:prstGeom prst="rect">
            <a:avLst/>
          </a:prstGeom>
        </p:spPr>
      </p:pic>
      <p:graphicFrame>
        <p:nvGraphicFramePr>
          <p:cNvPr id="4" name="Table 4">
            <a:extLst>
              <a:ext uri="{FF2B5EF4-FFF2-40B4-BE49-F238E27FC236}">
                <a16:creationId xmlns:a16="http://schemas.microsoft.com/office/drawing/2014/main" id="{204F0531-5E16-40E1-9190-85AF4618C2AB}"/>
              </a:ext>
            </a:extLst>
          </p:cNvPr>
          <p:cNvGraphicFramePr>
            <a:graphicFrameLocks noGrp="1"/>
          </p:cNvGraphicFramePr>
          <p:nvPr>
            <p:extLst>
              <p:ext uri="{D42A27DB-BD31-4B8C-83A1-F6EECF244321}">
                <p14:modId xmlns:p14="http://schemas.microsoft.com/office/powerpoint/2010/main" val="2750902162"/>
              </p:ext>
            </p:extLst>
          </p:nvPr>
        </p:nvGraphicFramePr>
        <p:xfrm>
          <a:off x="4152900" y="4498546"/>
          <a:ext cx="4838699" cy="1881175"/>
        </p:xfrm>
        <a:graphic>
          <a:graphicData uri="http://schemas.openxmlformats.org/drawingml/2006/table">
            <a:tbl>
              <a:tblPr firstRow="1" bandRow="1">
                <a:tableStyleId>{5C22544A-7EE6-4342-B048-85BDC9FD1C3A}</a:tableStyleId>
              </a:tblPr>
              <a:tblGrid>
                <a:gridCol w="829484">
                  <a:extLst>
                    <a:ext uri="{9D8B030D-6E8A-4147-A177-3AD203B41FA5}">
                      <a16:colId xmlns:a16="http://schemas.microsoft.com/office/drawing/2014/main" val="808897769"/>
                    </a:ext>
                  </a:extLst>
                </a:gridCol>
                <a:gridCol w="1326791">
                  <a:extLst>
                    <a:ext uri="{9D8B030D-6E8A-4147-A177-3AD203B41FA5}">
                      <a16:colId xmlns:a16="http://schemas.microsoft.com/office/drawing/2014/main" val="1655944718"/>
                    </a:ext>
                  </a:extLst>
                </a:gridCol>
                <a:gridCol w="1329757">
                  <a:extLst>
                    <a:ext uri="{9D8B030D-6E8A-4147-A177-3AD203B41FA5}">
                      <a16:colId xmlns:a16="http://schemas.microsoft.com/office/drawing/2014/main" val="706160946"/>
                    </a:ext>
                  </a:extLst>
                </a:gridCol>
                <a:gridCol w="1352667">
                  <a:extLst>
                    <a:ext uri="{9D8B030D-6E8A-4147-A177-3AD203B41FA5}">
                      <a16:colId xmlns:a16="http://schemas.microsoft.com/office/drawing/2014/main" val="947546385"/>
                    </a:ext>
                  </a:extLst>
                </a:gridCol>
              </a:tblGrid>
              <a:tr h="403063">
                <a:tc>
                  <a:txBody>
                    <a:bodyPr/>
                    <a:lstStyle/>
                    <a:p>
                      <a:endParaRPr lang="en-US" sz="900" b="1" kern="1200" dirty="0">
                        <a:solidFill>
                          <a:sysClr val="windowText" lastClr="000000"/>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900" b="1" dirty="0">
                          <a:solidFill>
                            <a:sysClr val="windowText" lastClr="000000"/>
                          </a:solidFill>
                          <a:latin typeface="Acumin Pro Condensed" panose="020B0506020202020204" pitchFamily="34" charset="0"/>
                        </a:rPr>
                        <a:t>Air, Water &amp; Anti-freeze</a:t>
                      </a:r>
                    </a:p>
                    <a:p>
                      <a:pPr algn="ctr"/>
                      <a:r>
                        <a:rPr lang="en-US" sz="900" b="1" kern="1200" dirty="0">
                          <a:solidFill>
                            <a:sysClr val="windowText" lastClr="000000"/>
                          </a:solidFill>
                          <a:latin typeface="Acumin Pro Condensed" panose="020B0506020202020204" pitchFamily="34" charset="0"/>
                          <a:ea typeface="+mn-ea"/>
                          <a:cs typeface="+mn-cs"/>
                        </a:rPr>
                        <a:t>LP – 300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Lubricants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MP – 2,750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Grease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HP – 5,000 psi</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22630">
                <a:tc>
                  <a:txBody>
                    <a:bodyPr/>
                    <a:lstStyle/>
                    <a:p>
                      <a:r>
                        <a:rPr lang="en-US" sz="900" dirty="0">
                          <a:latin typeface="Acumin Pro Condensed" panose="020B0506020202020204" pitchFamily="34" charset="0"/>
                        </a:rPr>
                        <a:t>Fluid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2630">
                <a:tc>
                  <a:txBody>
                    <a:bodyPr/>
                    <a:lstStyle/>
                    <a:p>
                      <a:r>
                        <a:rPr lang="en-US" sz="900" dirty="0">
                          <a:latin typeface="Acumin Pro Condensed" panose="020B0506020202020204" pitchFamily="34" charset="0"/>
                        </a:rPr>
                        <a:t>Fluid outlet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44893">
                <a:tc rowSpan="2">
                  <a:txBody>
                    <a:bodyPr/>
                    <a:lstStyle/>
                    <a:p>
                      <a:r>
                        <a:rPr lang="en-US" sz="900" dirty="0">
                          <a:latin typeface="Acumin Pro Condensed" panose="020B0506020202020204" pitchFamily="34" charset="0"/>
                        </a:rPr>
                        <a:t>Outlet thread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1/4” NPT(M) </a:t>
                      </a:r>
                      <a:r>
                        <a:rPr lang="en-US" sz="900" b="0" i="0" u="none" strike="noStrike" kern="1200" baseline="0" dirty="0">
                          <a:solidFill>
                            <a:schemeClr val="dk1"/>
                          </a:solidFill>
                          <a:latin typeface="Acumin Pro Condensed" panose="020B0506020202020204" pitchFamily="34" charset="0"/>
                          <a:ea typeface="+mn-ea"/>
                          <a:cs typeface="+mn-cs"/>
                        </a:rPr>
                        <a:t>for 3/8”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1/4” NPT(M) </a:t>
                      </a:r>
                      <a:r>
                        <a:rPr lang="en-US" sz="900" b="0" i="0" u="none" strike="noStrike" kern="1200" baseline="0" dirty="0">
                          <a:solidFill>
                            <a:schemeClr val="dk1"/>
                          </a:solidFill>
                          <a:latin typeface="Acumin Pro Condensed" panose="020B0506020202020204" pitchFamily="34" charset="0"/>
                          <a:ea typeface="+mn-ea"/>
                          <a:cs typeface="+mn-cs"/>
                        </a:rPr>
                        <a:t>for 3/8”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1/4” NPT(M) for 3/8” ID Hoses</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44893">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1/2” NPT(M) for 1/2”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1/2” NPT(M) for 1/2”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226458116"/>
                  </a:ext>
                </a:extLst>
              </a:tr>
              <a:tr h="531126">
                <a:tc>
                  <a:txBody>
                    <a:bodyPr/>
                    <a:lstStyle/>
                    <a:p>
                      <a:r>
                        <a:rPr lang="en-US" sz="900"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Brass, Acetal &amp; Buna-N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Steel (plated) &amp; Buna-N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Nickel Plated Steel, Hardened steel &amp; Polyurethane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478945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500"/>
                                        <p:tgtEl>
                                          <p:spTgt spid="3">
                                            <p:txEl>
                                              <p:pRg st="7" end="7"/>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down)">
                                      <p:cBhvr>
                                        <p:cTn id="36" dur="500"/>
                                        <p:tgtEl>
                                          <p:spTgt spid="3">
                                            <p:txEl>
                                              <p:pRg st="8" end="8"/>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down)">
                                      <p:cBhvr>
                                        <p:cTn id="39" dur="500"/>
                                        <p:tgtEl>
                                          <p:spTgt spid="3">
                                            <p:txEl>
                                              <p:pRg st="9" end="9"/>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down)">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wipe(down)">
                                      <p:cBhvr>
                                        <p:cTn id="50" dur="500"/>
                                        <p:tgtEl>
                                          <p:spTgt spid="8">
                                            <p:txEl>
                                              <p:pRg st="1" end="1"/>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wipe(down)">
                                      <p:cBhvr>
                                        <p:cTn id="53" dur="500"/>
                                        <p:tgtEl>
                                          <p:spTgt spid="8">
                                            <p:txEl>
                                              <p:pRg st="2" end="2"/>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wipe(down)">
                                      <p:cBhvr>
                                        <p:cTn id="56" dur="500"/>
                                        <p:tgtEl>
                                          <p:spTgt spid="8">
                                            <p:txEl>
                                              <p:pRg st="3" end="3"/>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animEffect transition="in" filter="wipe(down)">
                                      <p:cBhvr>
                                        <p:cTn id="5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7393" y="1157387"/>
            <a:ext cx="2533907" cy="1530081"/>
          </a:xfrm>
        </p:spPr>
        <p:txBody>
          <a:bodyPr>
            <a:noAutofit/>
          </a:bodyPr>
          <a:lstStyle/>
          <a:p>
            <a:pPr marL="0" indent="0">
              <a:buClr>
                <a:schemeClr val="tx1"/>
              </a:buClr>
              <a:buNone/>
            </a:pPr>
            <a:r>
              <a:rPr lang="en-US" sz="1350" b="1" dirty="0"/>
              <a:t>Fluids</a:t>
            </a:r>
          </a:p>
          <a:p>
            <a:pPr lvl="1">
              <a:spcBef>
                <a:spcPts val="0"/>
              </a:spcBef>
              <a:buClrTx/>
            </a:pPr>
            <a:r>
              <a:rPr lang="en-US" sz="1200" dirty="0"/>
              <a:t>Synthetic and mineral based lubricants</a:t>
            </a:r>
          </a:p>
          <a:p>
            <a:pPr lvl="1">
              <a:spcBef>
                <a:spcPts val="0"/>
              </a:spcBef>
              <a:buClrTx/>
            </a:pPr>
            <a:r>
              <a:rPr lang="en-US" sz="1200" dirty="0"/>
              <a:t>Gear oil</a:t>
            </a:r>
          </a:p>
          <a:p>
            <a:pPr lvl="1">
              <a:spcBef>
                <a:spcPts val="0"/>
              </a:spcBef>
              <a:buClrTx/>
            </a:pPr>
            <a:r>
              <a:rPr lang="en-US" sz="1200" dirty="0"/>
              <a:t>Hydraulic oil</a:t>
            </a:r>
          </a:p>
          <a:p>
            <a:pPr lvl="1">
              <a:spcBef>
                <a:spcPts val="0"/>
              </a:spcBef>
              <a:buClrTx/>
            </a:pPr>
            <a:r>
              <a:rPr lang="en-US" sz="1200" dirty="0"/>
              <a:t>ATF</a:t>
            </a:r>
          </a:p>
          <a:p>
            <a:pPr lvl="1">
              <a:spcBef>
                <a:spcPts val="0"/>
              </a:spcBef>
              <a:buClrTx/>
            </a:pPr>
            <a:r>
              <a:rPr lang="en-US" sz="1200" dirty="0"/>
              <a:t>Anti-freeze</a:t>
            </a:r>
          </a:p>
        </p:txBody>
      </p:sp>
      <p:sp>
        <p:nvSpPr>
          <p:cNvPr id="6" name="Text Placeholder 5"/>
          <p:cNvSpPr>
            <a:spLocks noGrp="1"/>
          </p:cNvSpPr>
          <p:nvPr>
            <p:ph type="body" sz="quarter" idx="14"/>
          </p:nvPr>
        </p:nvSpPr>
        <p:spPr/>
        <p:txBody>
          <a:bodyPr/>
          <a:lstStyle/>
          <a:p>
            <a:r>
              <a:rPr lang="en-US" dirty="0"/>
              <a:t>MR Series – </a:t>
            </a:r>
            <a:r>
              <a:rPr lang="en-US" b="0" dirty="0"/>
              <a:t>Mechanical Meter</a:t>
            </a:r>
            <a:r>
              <a:rPr lang="en-US" sz="2400" dirty="0"/>
              <a:t>	</a:t>
            </a:r>
            <a:endParaRPr lang="en-US" dirty="0"/>
          </a:p>
        </p:txBody>
      </p:sp>
      <p:pic>
        <p:nvPicPr>
          <p:cNvPr id="2" name="Picture 1">
            <a:extLst>
              <a:ext uri="{FF2B5EF4-FFF2-40B4-BE49-F238E27FC236}">
                <a16:creationId xmlns:a16="http://schemas.microsoft.com/office/drawing/2014/main" id="{D98D8FF3-1BA2-4AE4-B186-C98593E3F7F8}"/>
              </a:ext>
            </a:extLst>
          </p:cNvPr>
          <p:cNvPicPr>
            <a:picLocks noChangeAspect="1"/>
          </p:cNvPicPr>
          <p:nvPr/>
        </p:nvPicPr>
        <p:blipFill rotWithShape="1">
          <a:blip r:embed="rId3"/>
          <a:srcRect l="1" t="2114" r="66406" b="64390"/>
          <a:stretch/>
        </p:blipFill>
        <p:spPr>
          <a:xfrm>
            <a:off x="741030" y="1805651"/>
            <a:ext cx="1973806" cy="2309148"/>
          </a:xfrm>
          <a:prstGeom prst="rect">
            <a:avLst/>
          </a:prstGeom>
        </p:spPr>
      </p:pic>
      <p:pic>
        <p:nvPicPr>
          <p:cNvPr id="9" name="Picture 8">
            <a:extLst>
              <a:ext uri="{FF2B5EF4-FFF2-40B4-BE49-F238E27FC236}">
                <a16:creationId xmlns:a16="http://schemas.microsoft.com/office/drawing/2014/main" id="{01269EF8-58AE-4210-B9E5-414D759A5190}"/>
              </a:ext>
            </a:extLst>
          </p:cNvPr>
          <p:cNvPicPr>
            <a:picLocks noChangeAspect="1"/>
          </p:cNvPicPr>
          <p:nvPr/>
        </p:nvPicPr>
        <p:blipFill rotWithShape="1">
          <a:blip r:embed="rId3"/>
          <a:srcRect l="-1030" t="80619" r="63990" b="1924"/>
          <a:stretch/>
        </p:blipFill>
        <p:spPr>
          <a:xfrm>
            <a:off x="1317977" y="4582331"/>
            <a:ext cx="1851921" cy="1024147"/>
          </a:xfrm>
          <a:prstGeom prst="rect">
            <a:avLst/>
          </a:prstGeom>
        </p:spPr>
      </p:pic>
      <p:pic>
        <p:nvPicPr>
          <p:cNvPr id="5" name="Picture 4">
            <a:extLst>
              <a:ext uri="{FF2B5EF4-FFF2-40B4-BE49-F238E27FC236}">
                <a16:creationId xmlns:a16="http://schemas.microsoft.com/office/drawing/2014/main" id="{7AA85B3D-6D95-463D-B5D4-226EB9583D3F}"/>
              </a:ext>
            </a:extLst>
          </p:cNvPr>
          <p:cNvPicPr>
            <a:picLocks noChangeAspect="1"/>
          </p:cNvPicPr>
          <p:nvPr/>
        </p:nvPicPr>
        <p:blipFill rotWithShape="1">
          <a:blip r:embed="rId4"/>
          <a:srcRect b="48513"/>
          <a:stretch/>
        </p:blipFill>
        <p:spPr>
          <a:xfrm>
            <a:off x="2296214" y="2180776"/>
            <a:ext cx="910123" cy="904870"/>
          </a:xfrm>
          <a:prstGeom prst="rect">
            <a:avLst/>
          </a:prstGeom>
        </p:spPr>
      </p:pic>
      <p:pic>
        <p:nvPicPr>
          <p:cNvPr id="11" name="Picture 10">
            <a:extLst>
              <a:ext uri="{FF2B5EF4-FFF2-40B4-BE49-F238E27FC236}">
                <a16:creationId xmlns:a16="http://schemas.microsoft.com/office/drawing/2014/main" id="{443E5A37-5D71-43C1-BFD8-BA59C50489E3}"/>
              </a:ext>
            </a:extLst>
          </p:cNvPr>
          <p:cNvPicPr>
            <a:picLocks noChangeAspect="1"/>
          </p:cNvPicPr>
          <p:nvPr/>
        </p:nvPicPr>
        <p:blipFill rotWithShape="1">
          <a:blip r:embed="rId4"/>
          <a:srcRect t="50566"/>
          <a:stretch/>
        </p:blipFill>
        <p:spPr>
          <a:xfrm>
            <a:off x="2296214" y="3246007"/>
            <a:ext cx="910122" cy="868792"/>
          </a:xfrm>
          <a:prstGeom prst="rect">
            <a:avLst/>
          </a:prstGeom>
        </p:spPr>
      </p:pic>
      <p:sp>
        <p:nvSpPr>
          <p:cNvPr id="7" name="Rectangle 6">
            <a:extLst>
              <a:ext uri="{FF2B5EF4-FFF2-40B4-BE49-F238E27FC236}">
                <a16:creationId xmlns:a16="http://schemas.microsoft.com/office/drawing/2014/main" id="{46A16083-8FA5-4D95-BB41-B6254BF48348}"/>
              </a:ext>
            </a:extLst>
          </p:cNvPr>
          <p:cNvSpPr/>
          <p:nvPr/>
        </p:nvSpPr>
        <p:spPr>
          <a:xfrm>
            <a:off x="6508169" y="1159672"/>
            <a:ext cx="2533907" cy="1592744"/>
          </a:xfrm>
          <a:prstGeom prst="rect">
            <a:avLst/>
          </a:prstGeom>
        </p:spPr>
        <p:txBody>
          <a:bodyPr wrap="square">
            <a:spAutoFit/>
          </a:bodyPr>
          <a:lstStyle/>
          <a:p>
            <a:pPr>
              <a:buClr>
                <a:schemeClr val="tx1"/>
              </a:buClr>
            </a:pPr>
            <a:r>
              <a:rPr lang="en-US" sz="1350" b="1" dirty="0"/>
              <a:t>Applications</a:t>
            </a:r>
          </a:p>
          <a:p>
            <a:pPr marL="557213" lvl="1" indent="-214313" defTabSz="685800">
              <a:buSzPct val="90000"/>
              <a:buFont typeface="Wingdings" pitchFamily="2" charset="2"/>
              <a:buChar char="§"/>
            </a:pPr>
            <a:r>
              <a:rPr lang="en-US" sz="1200" dirty="0">
                <a:latin typeface="Arial" pitchFamily="34" charset="0"/>
              </a:rPr>
              <a:t>Car and truck dealers</a:t>
            </a:r>
          </a:p>
          <a:p>
            <a:pPr marL="557213" lvl="1" indent="-214313" defTabSz="685800">
              <a:buSzPct val="90000"/>
              <a:buFont typeface="Wingdings" pitchFamily="2" charset="2"/>
              <a:buChar char="§"/>
            </a:pPr>
            <a:r>
              <a:rPr lang="en-US" sz="1200" dirty="0">
                <a:latin typeface="Arial" pitchFamily="34" charset="0"/>
              </a:rPr>
              <a:t>Fast lube &amp; maintenance shops</a:t>
            </a:r>
          </a:p>
          <a:p>
            <a:pPr marL="557213" lvl="1" indent="-214313" defTabSz="685800">
              <a:buSzPct val="90000"/>
              <a:buFont typeface="Wingdings" pitchFamily="2" charset="2"/>
              <a:buChar char="§"/>
            </a:pPr>
            <a:r>
              <a:rPr lang="en-US" sz="1200" dirty="0">
                <a:latin typeface="Arial" pitchFamily="34" charset="0"/>
              </a:rPr>
              <a:t>Fleets</a:t>
            </a:r>
          </a:p>
          <a:p>
            <a:pPr marL="557213" lvl="1" indent="-214313" defTabSz="685800">
              <a:buSzPct val="90000"/>
              <a:buFont typeface="Wingdings" pitchFamily="2" charset="2"/>
              <a:buChar char="§"/>
            </a:pPr>
            <a:r>
              <a:rPr lang="en-US" sz="1200" dirty="0">
                <a:latin typeface="Arial" pitchFamily="34" charset="0"/>
              </a:rPr>
              <a:t>Mining &amp; construction</a:t>
            </a:r>
          </a:p>
          <a:p>
            <a:pPr marL="557213" lvl="1" indent="-214313" defTabSz="685800">
              <a:buSzPct val="90000"/>
              <a:buFont typeface="Wingdings" pitchFamily="2" charset="2"/>
              <a:buChar char="§"/>
            </a:pPr>
            <a:r>
              <a:rPr lang="en-US" sz="1200" dirty="0">
                <a:latin typeface="Arial" pitchFamily="34" charset="0"/>
              </a:rPr>
              <a:t>Lube trucks</a:t>
            </a:r>
          </a:p>
          <a:p>
            <a:pPr marL="557213" lvl="1" indent="-214313" defTabSz="685800">
              <a:buSzPct val="90000"/>
              <a:buFont typeface="Wingdings" pitchFamily="2" charset="2"/>
              <a:buChar char="§"/>
            </a:pPr>
            <a:r>
              <a:rPr lang="en-US" sz="1200" dirty="0">
                <a:latin typeface="Arial" pitchFamily="34" charset="0"/>
              </a:rPr>
              <a:t>Railroads &amp; mass transit</a:t>
            </a:r>
          </a:p>
        </p:txBody>
      </p:sp>
      <p:graphicFrame>
        <p:nvGraphicFramePr>
          <p:cNvPr id="13" name="Table 4">
            <a:extLst>
              <a:ext uri="{FF2B5EF4-FFF2-40B4-BE49-F238E27FC236}">
                <a16:creationId xmlns:a16="http://schemas.microsoft.com/office/drawing/2014/main" id="{F0CEC667-E320-4D23-B044-3F1CFCA5FAF0}"/>
              </a:ext>
            </a:extLst>
          </p:cNvPr>
          <p:cNvGraphicFramePr>
            <a:graphicFrameLocks noGrp="1"/>
          </p:cNvGraphicFramePr>
          <p:nvPr>
            <p:extLst>
              <p:ext uri="{D42A27DB-BD31-4B8C-83A1-F6EECF244321}">
                <p14:modId xmlns:p14="http://schemas.microsoft.com/office/powerpoint/2010/main" val="3524822164"/>
              </p:ext>
            </p:extLst>
          </p:nvPr>
        </p:nvGraphicFramePr>
        <p:xfrm>
          <a:off x="4152899" y="3476853"/>
          <a:ext cx="4719095" cy="2445013"/>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3606170">
                  <a:extLst>
                    <a:ext uri="{9D8B030D-6E8A-4147-A177-3AD203B41FA5}">
                      <a16:colId xmlns:a16="http://schemas.microsoft.com/office/drawing/2014/main" val="165594471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Quarts and Liters (in 0.01 increments) </a:t>
                      </a:r>
                      <a:r>
                        <a:rPr lang="en-US" sz="900" kern="1200" dirty="0">
                          <a:solidFill>
                            <a:schemeClr val="dk1"/>
                          </a:solidFill>
                          <a:latin typeface="Acumin Pro Condensed" panose="020B0506020202020204" pitchFamily="34" charset="0"/>
                          <a:ea typeface="+mn-ea"/>
                          <a:cs typeface="+mn-cs"/>
                        </a:rPr>
                        <a:t>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0.26-8 gal/min (1-30 l/min)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1,450 psi (100 bar)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53516">
                <a:tc>
                  <a:txBody>
                    <a:bodyPr/>
                    <a:lstStyle/>
                    <a:p>
                      <a:r>
                        <a:rPr lang="en-US" sz="900" b="1" dirty="0">
                          <a:latin typeface="Acumin Pro Condensed" panose="020B0506020202020204" pitchFamily="34" charset="0"/>
                        </a:rPr>
                        <a:t>Dispense Nozzle OD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Auto = 0.605" </a:t>
                      </a:r>
                    </a:p>
                    <a:p>
                      <a:r>
                        <a:rPr lang="en-US" sz="900" kern="1200" dirty="0">
                          <a:solidFill>
                            <a:schemeClr val="dk1"/>
                          </a:solidFill>
                          <a:latin typeface="Acumin Pro Condensed" panose="020B0506020202020204" pitchFamily="34" charset="0"/>
                          <a:ea typeface="+mn-ea"/>
                          <a:cs typeface="+mn-cs"/>
                        </a:rPr>
                        <a:t>Manual 1/4 turn for OIL = 0.705" </a:t>
                      </a:r>
                    </a:p>
                    <a:p>
                      <a:r>
                        <a:rPr lang="en-US" sz="900" kern="1200" dirty="0">
                          <a:solidFill>
                            <a:schemeClr val="dk1"/>
                          </a:solidFill>
                          <a:latin typeface="Acumin Pro Condensed" panose="020B0506020202020204" pitchFamily="34" charset="0"/>
                          <a:ea typeface="+mn-ea"/>
                          <a:cs typeface="+mn-cs"/>
                        </a:rPr>
                        <a:t>Manual 1/4 turn for ATF= 0.315" </a:t>
                      </a:r>
                    </a:p>
                    <a:p>
                      <a:r>
                        <a:rPr lang="en-US" sz="900" kern="1200" dirty="0">
                          <a:solidFill>
                            <a:schemeClr val="dk1"/>
                          </a:solidFill>
                          <a:latin typeface="Acumin Pro Condensed" panose="020B0506020202020204" pitchFamily="34" charset="0"/>
                          <a:ea typeface="+mn-ea"/>
                          <a:cs typeface="+mn-cs"/>
                        </a:rPr>
                        <a:t>Verify ID of ATF fill port for compatibility</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894509"/>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3.75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(1.7 kg)</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Oil, transmission fluid, hydraulic fluid, and anti-freeze solutions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Aluminum, stainless steel, zinc alloy, Buna-N™, zinc plated steel and brass</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59132" y="1155853"/>
            <a:ext cx="2532168" cy="1472337"/>
          </a:xfrm>
          <a:prstGeom prst="rect">
            <a:avLst/>
          </a:prstGeom>
          <a:noFill/>
        </p:spPr>
        <p:txBody>
          <a:bodyPr wrap="square" rtlCol="0">
            <a:noAutofit/>
          </a:bodyPr>
          <a:lstStyle/>
          <a:p>
            <a:pPr defTabSz="685800">
              <a:spcBef>
                <a:spcPct val="20000"/>
              </a:spcBef>
              <a:buClr>
                <a:schemeClr val="tx1"/>
              </a:buClr>
              <a:buSzPct val="90000"/>
            </a:pPr>
            <a:r>
              <a:rPr lang="en-US" sz="1350" b="1" dirty="0">
                <a:latin typeface="Arial" pitchFamily="34" charset="0"/>
              </a:rPr>
              <a:t>Fluids</a:t>
            </a:r>
          </a:p>
          <a:p>
            <a:pPr marL="557213" lvl="1" indent="-214313" defTabSz="685800">
              <a:buSzPct val="90000"/>
              <a:buFont typeface="Wingdings" pitchFamily="2" charset="2"/>
              <a:buChar char="§"/>
            </a:pPr>
            <a:r>
              <a:rPr lang="en-US" sz="1200" dirty="0">
                <a:latin typeface="Arial" pitchFamily="34" charset="0"/>
              </a:rPr>
              <a:t>Synthetic and mineral based lubricants</a:t>
            </a:r>
          </a:p>
          <a:p>
            <a:pPr marL="557213" lvl="1" indent="-214313" defTabSz="685800">
              <a:buSzPct val="90000"/>
              <a:buFont typeface="Wingdings" pitchFamily="2" charset="2"/>
              <a:buChar char="§"/>
            </a:pPr>
            <a:r>
              <a:rPr lang="en-US" sz="1200" dirty="0">
                <a:latin typeface="Arial" pitchFamily="34" charset="0"/>
              </a:rPr>
              <a:t>Gear oil</a:t>
            </a:r>
          </a:p>
          <a:p>
            <a:pPr marL="557213" lvl="1" indent="-214313" defTabSz="685800">
              <a:buSzPct val="90000"/>
              <a:buFont typeface="Wingdings" pitchFamily="2" charset="2"/>
              <a:buChar char="§"/>
            </a:pPr>
            <a:r>
              <a:rPr lang="en-US" sz="1200" dirty="0">
                <a:latin typeface="Arial" pitchFamily="34" charset="0"/>
              </a:rPr>
              <a:t>Hydraulic oil</a:t>
            </a:r>
          </a:p>
          <a:p>
            <a:pPr marL="557213" lvl="1" indent="-214313" defTabSz="685800">
              <a:buSzPct val="90000"/>
              <a:buFont typeface="Wingdings" pitchFamily="2" charset="2"/>
              <a:buChar char="§"/>
            </a:pPr>
            <a:r>
              <a:rPr lang="en-US" sz="1200" dirty="0">
                <a:latin typeface="Arial" pitchFamily="34" charset="0"/>
              </a:rPr>
              <a:t>ATF</a:t>
            </a:r>
          </a:p>
          <a:p>
            <a:pPr marL="557213" lvl="1" indent="-214313" defTabSz="685800">
              <a:buSzPct val="90000"/>
              <a:buFont typeface="Wingdings" pitchFamily="2" charset="2"/>
              <a:buChar char="§"/>
            </a:pPr>
            <a:r>
              <a:rPr lang="en-US" sz="1200" dirty="0">
                <a:latin typeface="Arial" pitchFamily="34" charset="0"/>
              </a:rPr>
              <a:t>Anti-freeze</a:t>
            </a:r>
          </a:p>
          <a:p>
            <a:endParaRPr lang="en-US" sz="1350" dirty="0"/>
          </a:p>
        </p:txBody>
      </p:sp>
      <p:sp>
        <p:nvSpPr>
          <p:cNvPr id="4" name="Rectangle 3"/>
          <p:cNvSpPr/>
          <p:nvPr/>
        </p:nvSpPr>
        <p:spPr>
          <a:xfrm>
            <a:off x="289561" y="1043940"/>
            <a:ext cx="2291012" cy="415498"/>
          </a:xfrm>
          <a:prstGeom prst="rect">
            <a:avLst/>
          </a:prstGeom>
        </p:spPr>
        <p:txBody>
          <a:bodyPr wrap="none">
            <a:spAutoFit/>
          </a:bodyPr>
          <a:lstStyle/>
          <a:p>
            <a:r>
              <a:rPr lang="en-US" sz="2100" b="1" dirty="0">
                <a:solidFill>
                  <a:schemeClr val="bg1"/>
                </a:solidFill>
              </a:rPr>
              <a:t>MR Preset Meter</a:t>
            </a:r>
          </a:p>
        </p:txBody>
      </p:sp>
      <p:pic>
        <p:nvPicPr>
          <p:cNvPr id="3" name="Picture 2">
            <a:extLst>
              <a:ext uri="{FF2B5EF4-FFF2-40B4-BE49-F238E27FC236}">
                <a16:creationId xmlns:a16="http://schemas.microsoft.com/office/drawing/2014/main" id="{59B92B19-6CCD-432E-BA48-23A90A6B02CC}"/>
              </a:ext>
            </a:extLst>
          </p:cNvPr>
          <p:cNvPicPr>
            <a:picLocks noChangeAspect="1"/>
          </p:cNvPicPr>
          <p:nvPr/>
        </p:nvPicPr>
        <p:blipFill rotWithShape="1">
          <a:blip r:embed="rId2"/>
          <a:srcRect l="3161" t="-1" r="68272" b="62300"/>
          <a:stretch/>
        </p:blipFill>
        <p:spPr>
          <a:xfrm>
            <a:off x="464493" y="1526649"/>
            <a:ext cx="1737286" cy="2585501"/>
          </a:xfrm>
          <a:prstGeom prst="rect">
            <a:avLst/>
          </a:prstGeom>
        </p:spPr>
      </p:pic>
      <p:pic>
        <p:nvPicPr>
          <p:cNvPr id="7" name="Picture 6">
            <a:extLst>
              <a:ext uri="{FF2B5EF4-FFF2-40B4-BE49-F238E27FC236}">
                <a16:creationId xmlns:a16="http://schemas.microsoft.com/office/drawing/2014/main" id="{9F1E53C7-0F47-4911-87D9-A32863BC9414}"/>
              </a:ext>
            </a:extLst>
          </p:cNvPr>
          <p:cNvPicPr>
            <a:picLocks noChangeAspect="1"/>
          </p:cNvPicPr>
          <p:nvPr/>
        </p:nvPicPr>
        <p:blipFill rotWithShape="1">
          <a:blip r:embed="rId2"/>
          <a:srcRect l="769" t="78376" r="64484" b="4065"/>
          <a:stretch/>
        </p:blipFill>
        <p:spPr>
          <a:xfrm>
            <a:off x="1333136" y="4648332"/>
            <a:ext cx="1697612" cy="967382"/>
          </a:xfrm>
          <a:prstGeom prst="rect">
            <a:avLst/>
          </a:prstGeom>
        </p:spPr>
      </p:pic>
      <p:pic>
        <p:nvPicPr>
          <p:cNvPr id="8" name="Picture 7">
            <a:extLst>
              <a:ext uri="{FF2B5EF4-FFF2-40B4-BE49-F238E27FC236}">
                <a16:creationId xmlns:a16="http://schemas.microsoft.com/office/drawing/2014/main" id="{573FC34F-A4F9-4B04-83A8-48B9EA0FAAEC}"/>
              </a:ext>
            </a:extLst>
          </p:cNvPr>
          <p:cNvPicPr>
            <a:picLocks noChangeAspect="1"/>
          </p:cNvPicPr>
          <p:nvPr/>
        </p:nvPicPr>
        <p:blipFill rotWithShape="1">
          <a:blip r:embed="rId2"/>
          <a:srcRect l="31756" t="19106" r="48349" b="64634"/>
          <a:stretch/>
        </p:blipFill>
        <p:spPr>
          <a:xfrm>
            <a:off x="2300163" y="2294990"/>
            <a:ext cx="810639" cy="747133"/>
          </a:xfrm>
          <a:prstGeom prst="rect">
            <a:avLst/>
          </a:prstGeom>
        </p:spPr>
      </p:pic>
      <p:sp>
        <p:nvSpPr>
          <p:cNvPr id="6" name="Rectangle 5">
            <a:extLst>
              <a:ext uri="{FF2B5EF4-FFF2-40B4-BE49-F238E27FC236}">
                <a16:creationId xmlns:a16="http://schemas.microsoft.com/office/drawing/2014/main" id="{43366C57-0CB4-4DC3-8254-C29DC3C2DDAE}"/>
              </a:ext>
            </a:extLst>
          </p:cNvPr>
          <p:cNvSpPr/>
          <p:nvPr/>
        </p:nvSpPr>
        <p:spPr>
          <a:xfrm>
            <a:off x="6510616" y="1161946"/>
            <a:ext cx="2367022" cy="1408078"/>
          </a:xfrm>
          <a:prstGeom prst="rect">
            <a:avLst/>
          </a:prstGeom>
        </p:spPr>
        <p:txBody>
          <a:bodyPr>
            <a:noAutofit/>
          </a:bodyPr>
          <a:lstStyle/>
          <a:p>
            <a:pPr defTabSz="685800">
              <a:spcBef>
                <a:spcPct val="20000"/>
              </a:spcBef>
              <a:buClr>
                <a:schemeClr val="tx1"/>
              </a:buClr>
              <a:buSzPct val="90000"/>
            </a:pPr>
            <a:r>
              <a:rPr lang="en-US" sz="1350" b="1" dirty="0">
                <a:latin typeface="Arial" pitchFamily="34" charset="0"/>
              </a:rPr>
              <a:t>Applications</a:t>
            </a:r>
          </a:p>
          <a:p>
            <a:pPr marL="557213" lvl="1" indent="-214313" defTabSz="685800">
              <a:buSzPct val="90000"/>
              <a:buFont typeface="Wingdings" pitchFamily="2" charset="2"/>
              <a:buChar char="§"/>
            </a:pPr>
            <a:r>
              <a:rPr lang="en-US" sz="1200" dirty="0">
                <a:latin typeface="Arial" pitchFamily="34" charset="0"/>
              </a:rPr>
              <a:t>Car and truck dealers</a:t>
            </a:r>
          </a:p>
          <a:p>
            <a:pPr marL="557213" lvl="1" indent="-214313" defTabSz="685800">
              <a:buSzPct val="90000"/>
              <a:buFont typeface="Wingdings" pitchFamily="2" charset="2"/>
              <a:buChar char="§"/>
            </a:pPr>
            <a:r>
              <a:rPr lang="en-US" sz="1200" dirty="0">
                <a:latin typeface="Arial" pitchFamily="34" charset="0"/>
              </a:rPr>
              <a:t>Fast lube &amp; maintenance shops</a:t>
            </a:r>
          </a:p>
          <a:p>
            <a:pPr marL="557213" lvl="1" indent="-214313" defTabSz="685800">
              <a:buSzPct val="90000"/>
              <a:buFont typeface="Wingdings" pitchFamily="2" charset="2"/>
              <a:buChar char="§"/>
            </a:pPr>
            <a:r>
              <a:rPr lang="en-US" sz="1200" dirty="0">
                <a:latin typeface="Arial" pitchFamily="34" charset="0"/>
              </a:rPr>
              <a:t>Fleets</a:t>
            </a:r>
          </a:p>
          <a:p>
            <a:pPr marL="557213" lvl="1" indent="-214313" defTabSz="685800">
              <a:buSzPct val="90000"/>
              <a:buFont typeface="Wingdings" pitchFamily="2" charset="2"/>
              <a:buChar char="§"/>
            </a:pPr>
            <a:r>
              <a:rPr lang="en-US" sz="1200" dirty="0">
                <a:latin typeface="Arial" pitchFamily="34" charset="0"/>
              </a:rPr>
              <a:t>Mining &amp; construction</a:t>
            </a:r>
          </a:p>
          <a:p>
            <a:pPr marL="557213" lvl="1" indent="-214313" defTabSz="685800">
              <a:buSzPct val="90000"/>
              <a:buFont typeface="Wingdings" pitchFamily="2" charset="2"/>
              <a:buChar char="§"/>
            </a:pPr>
            <a:r>
              <a:rPr lang="en-US" sz="1200" dirty="0">
                <a:latin typeface="Arial" pitchFamily="34" charset="0"/>
              </a:rPr>
              <a:t>Lube trucks</a:t>
            </a:r>
          </a:p>
          <a:p>
            <a:pPr marL="557213" lvl="1" indent="-214313" defTabSz="685800">
              <a:buSzPct val="90000"/>
              <a:buFont typeface="Wingdings" pitchFamily="2" charset="2"/>
              <a:buChar char="§"/>
            </a:pPr>
            <a:r>
              <a:rPr lang="en-US" sz="1200" dirty="0">
                <a:latin typeface="Arial" pitchFamily="34" charset="0"/>
              </a:rPr>
              <a:t>Railroads &amp; mass transit</a:t>
            </a:r>
          </a:p>
        </p:txBody>
      </p:sp>
      <p:sp>
        <p:nvSpPr>
          <p:cNvPr id="9" name="Text Placeholder 5">
            <a:extLst>
              <a:ext uri="{FF2B5EF4-FFF2-40B4-BE49-F238E27FC236}">
                <a16:creationId xmlns:a16="http://schemas.microsoft.com/office/drawing/2014/main" id="{228F3BFC-6F7E-4B33-A550-C21FE799F051}"/>
              </a:ext>
            </a:extLst>
          </p:cNvPr>
          <p:cNvSpPr txBox="1">
            <a:spLocks/>
          </p:cNvSpPr>
          <p:nvPr/>
        </p:nvSpPr>
        <p:spPr>
          <a:xfrm>
            <a:off x="152400" y="0"/>
            <a:ext cx="8839200" cy="990600"/>
          </a:xfrm>
          <a:prstGeom prst="rect">
            <a:avLst/>
          </a:prstGeom>
        </p:spPr>
        <p:txBody>
          <a:bodyPr vert="horz" lIns="91440" tIns="45720" rIns="91440" bIns="45720" rtlCol="0" anchor="ctr">
            <a:normAutofit/>
          </a:bodyPr>
          <a:lstStyle>
            <a:lvl1pPr marL="257175" indent="-257175" algn="l" defTabSz="685800" rtl="0" eaLnBrk="1" latinLnBrk="0" hangingPunct="1">
              <a:spcBef>
                <a:spcPct val="20000"/>
              </a:spcBef>
              <a:buClr>
                <a:srgbClr val="B31B34"/>
              </a:buClr>
              <a:buSzPct val="90000"/>
              <a:buFont typeface="Wingdings" pitchFamily="2" charset="2"/>
              <a:buNone/>
              <a:defRPr sz="2100" b="1" kern="1200">
                <a:solidFill>
                  <a:schemeClr val="bg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MR Series – </a:t>
            </a:r>
            <a:r>
              <a:rPr lang="en-US" b="0" dirty="0"/>
              <a:t>Mechanical Preset Meter</a:t>
            </a:r>
            <a:r>
              <a:rPr lang="en-US" sz="2400" dirty="0"/>
              <a:t>	</a:t>
            </a:r>
            <a:endParaRPr lang="en-US" dirty="0"/>
          </a:p>
        </p:txBody>
      </p:sp>
      <p:graphicFrame>
        <p:nvGraphicFramePr>
          <p:cNvPr id="10" name="Table 4">
            <a:extLst>
              <a:ext uri="{FF2B5EF4-FFF2-40B4-BE49-F238E27FC236}">
                <a16:creationId xmlns:a16="http://schemas.microsoft.com/office/drawing/2014/main" id="{67BC86E9-EF78-4493-8F5A-064BE64A4D6A}"/>
              </a:ext>
            </a:extLst>
          </p:cNvPr>
          <p:cNvGraphicFramePr>
            <a:graphicFrameLocks noGrp="1"/>
          </p:cNvGraphicFramePr>
          <p:nvPr>
            <p:extLst>
              <p:ext uri="{D42A27DB-BD31-4B8C-83A1-F6EECF244321}">
                <p14:modId xmlns:p14="http://schemas.microsoft.com/office/powerpoint/2010/main" val="4146509100"/>
              </p:ext>
            </p:extLst>
          </p:nvPr>
        </p:nvGraphicFramePr>
        <p:xfrm>
          <a:off x="4152899" y="3476853"/>
          <a:ext cx="4719095" cy="1804933"/>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3606170">
                  <a:extLst>
                    <a:ext uri="{9D8B030D-6E8A-4147-A177-3AD203B41FA5}">
                      <a16:colId xmlns:a16="http://schemas.microsoft.com/office/drawing/2014/main" val="165594471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Gallons, Quarts and Liters </a:t>
                      </a:r>
                      <a:r>
                        <a:rPr lang="en-US" sz="900" kern="1200" dirty="0">
                          <a:solidFill>
                            <a:schemeClr val="dk1"/>
                          </a:solidFill>
                          <a:latin typeface="Acumin Pro Condensed" panose="020B0506020202020204" pitchFamily="34" charset="0"/>
                          <a:ea typeface="+mn-ea"/>
                          <a:cs typeface="+mn-cs"/>
                        </a:rPr>
                        <a:t>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0.25 - 8 gal/min (1 - 30 l/min)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1,450 psi (100 bar)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4.4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(2 kg)</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Oil, transmission fluid, hydraulic fluid, and anti-freeze solutions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Zinc alloy, aluminum, Buna-N™, stainless steel, brass, steel, TPU and polyamide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Tree>
    <p:extLst>
      <p:ext uri="{BB962C8B-B14F-4D97-AF65-F5344CB8AC3E}">
        <p14:creationId xmlns:p14="http://schemas.microsoft.com/office/powerpoint/2010/main" val="95688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39090" y="1005841"/>
            <a:ext cx="3657600" cy="753386"/>
          </a:xfrm>
        </p:spPr>
        <p:txBody>
          <a:bodyPr>
            <a:noAutofit/>
          </a:bodyPr>
          <a:lstStyle/>
          <a:p>
            <a:pPr marL="0" indent="0">
              <a:buNone/>
            </a:pPr>
            <a:r>
              <a:rPr lang="en-US" sz="2100" b="1" dirty="0">
                <a:solidFill>
                  <a:schemeClr val="bg1"/>
                </a:solidFill>
                <a:latin typeface="Helvetica" pitchFamily="34" charset="0"/>
                <a:ea typeface="+mj-ea"/>
                <a:cs typeface="+mj-cs"/>
              </a:rPr>
              <a:t>Electronic</a:t>
            </a:r>
            <a:r>
              <a:rPr lang="en-US" sz="2100" b="1" dirty="0">
                <a:solidFill>
                  <a:schemeClr val="bg1"/>
                </a:solidFill>
              </a:rPr>
              <a:t> Preset</a:t>
            </a:r>
          </a:p>
        </p:txBody>
      </p:sp>
      <p:sp>
        <p:nvSpPr>
          <p:cNvPr id="2" name="TextBox 1"/>
          <p:cNvSpPr txBox="1"/>
          <p:nvPr/>
        </p:nvSpPr>
        <p:spPr>
          <a:xfrm>
            <a:off x="4059954" y="1159150"/>
            <a:ext cx="2323484" cy="1472337"/>
          </a:xfrm>
          <a:prstGeom prst="rect">
            <a:avLst/>
          </a:prstGeom>
          <a:noFill/>
        </p:spPr>
        <p:txBody>
          <a:bodyPr wrap="square" rtlCol="0">
            <a:noAutofit/>
          </a:bodyPr>
          <a:lstStyle/>
          <a:p>
            <a:pPr defTabSz="685800">
              <a:spcBef>
                <a:spcPct val="20000"/>
              </a:spcBef>
              <a:buClr>
                <a:schemeClr val="tx1"/>
              </a:buClr>
              <a:buSzPct val="90000"/>
            </a:pPr>
            <a:r>
              <a:rPr lang="en-US" sz="1350" b="1" dirty="0">
                <a:latin typeface="Arial" pitchFamily="34" charset="0"/>
              </a:rPr>
              <a:t>Fluids</a:t>
            </a:r>
          </a:p>
          <a:p>
            <a:pPr marL="557213" lvl="1" indent="-214313" defTabSz="685800">
              <a:buClr>
                <a:schemeClr val="tx1"/>
              </a:buClr>
              <a:buSzPct val="90000"/>
              <a:buFont typeface="Wingdings" pitchFamily="2" charset="2"/>
              <a:buChar char="§"/>
            </a:pPr>
            <a:r>
              <a:rPr lang="en-US" sz="1200" dirty="0">
                <a:latin typeface="Arial" pitchFamily="34" charset="0"/>
              </a:rPr>
              <a:t>Synthetic and mineral based lubricants</a:t>
            </a:r>
          </a:p>
          <a:p>
            <a:pPr marL="557213" lvl="1" indent="-214313" defTabSz="685800">
              <a:buClr>
                <a:schemeClr val="tx1"/>
              </a:buClr>
              <a:buSzPct val="90000"/>
              <a:buFont typeface="Wingdings" pitchFamily="2" charset="2"/>
              <a:buChar char="§"/>
            </a:pPr>
            <a:r>
              <a:rPr lang="en-US" sz="1200" dirty="0">
                <a:latin typeface="Arial" pitchFamily="34" charset="0"/>
              </a:rPr>
              <a:t>Gear oil</a:t>
            </a:r>
          </a:p>
          <a:p>
            <a:pPr marL="557213" lvl="1" indent="-214313" defTabSz="685800">
              <a:buClr>
                <a:schemeClr val="tx1"/>
              </a:buClr>
              <a:buSzPct val="90000"/>
              <a:buFont typeface="Wingdings" pitchFamily="2" charset="2"/>
              <a:buChar char="§"/>
            </a:pPr>
            <a:r>
              <a:rPr lang="en-US" sz="1200" dirty="0">
                <a:latin typeface="Arial" pitchFamily="34" charset="0"/>
              </a:rPr>
              <a:t>Hydraulic oil</a:t>
            </a:r>
          </a:p>
          <a:p>
            <a:pPr marL="557213" lvl="1" indent="-214313" defTabSz="685800">
              <a:buClr>
                <a:schemeClr val="tx1"/>
              </a:buClr>
              <a:buSzPct val="90000"/>
              <a:buFont typeface="Wingdings" pitchFamily="2" charset="2"/>
              <a:buChar char="§"/>
            </a:pPr>
            <a:r>
              <a:rPr lang="en-US" sz="1200" dirty="0">
                <a:latin typeface="Arial" pitchFamily="34" charset="0"/>
              </a:rPr>
              <a:t>ATF</a:t>
            </a:r>
          </a:p>
          <a:p>
            <a:pPr marL="557213" lvl="1" indent="-214313" defTabSz="685800">
              <a:buClr>
                <a:schemeClr val="tx1"/>
              </a:buClr>
              <a:buSzPct val="90000"/>
              <a:buFont typeface="Wingdings" pitchFamily="2" charset="2"/>
              <a:buChar char="§"/>
            </a:pPr>
            <a:r>
              <a:rPr lang="en-US" sz="1200" dirty="0">
                <a:latin typeface="Arial" pitchFamily="34" charset="0"/>
              </a:rPr>
              <a:t>Anti-freeze</a:t>
            </a:r>
          </a:p>
        </p:txBody>
      </p:sp>
      <p:pic>
        <p:nvPicPr>
          <p:cNvPr id="4" name="Picture 3">
            <a:extLst>
              <a:ext uri="{FF2B5EF4-FFF2-40B4-BE49-F238E27FC236}">
                <a16:creationId xmlns:a16="http://schemas.microsoft.com/office/drawing/2014/main" id="{31466474-FCC8-4731-8AB2-1BF09D8E5B6D}"/>
              </a:ext>
            </a:extLst>
          </p:cNvPr>
          <p:cNvPicPr>
            <a:picLocks noChangeAspect="1"/>
          </p:cNvPicPr>
          <p:nvPr/>
        </p:nvPicPr>
        <p:blipFill rotWithShape="1">
          <a:blip r:embed="rId2"/>
          <a:srcRect l="22309" t="82" r="57274" b="54471"/>
          <a:stretch/>
        </p:blipFill>
        <p:spPr>
          <a:xfrm>
            <a:off x="1389926" y="1312951"/>
            <a:ext cx="1224430" cy="2771078"/>
          </a:xfrm>
          <a:prstGeom prst="rect">
            <a:avLst/>
          </a:prstGeom>
        </p:spPr>
      </p:pic>
      <p:pic>
        <p:nvPicPr>
          <p:cNvPr id="7" name="Picture 6">
            <a:extLst>
              <a:ext uri="{FF2B5EF4-FFF2-40B4-BE49-F238E27FC236}">
                <a16:creationId xmlns:a16="http://schemas.microsoft.com/office/drawing/2014/main" id="{B6A06E15-320F-4C73-8199-8409D00C99ED}"/>
              </a:ext>
            </a:extLst>
          </p:cNvPr>
          <p:cNvPicPr>
            <a:picLocks noChangeAspect="1"/>
          </p:cNvPicPr>
          <p:nvPr/>
        </p:nvPicPr>
        <p:blipFill rotWithShape="1">
          <a:blip r:embed="rId2"/>
          <a:srcRect t="78828" r="65870" b="3171"/>
          <a:stretch/>
        </p:blipFill>
        <p:spPr>
          <a:xfrm>
            <a:off x="1236432" y="4309339"/>
            <a:ext cx="1833448" cy="983183"/>
          </a:xfrm>
          <a:prstGeom prst="rect">
            <a:avLst/>
          </a:prstGeom>
        </p:spPr>
      </p:pic>
      <p:sp>
        <p:nvSpPr>
          <p:cNvPr id="5" name="Rectangle 4">
            <a:extLst>
              <a:ext uri="{FF2B5EF4-FFF2-40B4-BE49-F238E27FC236}">
                <a16:creationId xmlns:a16="http://schemas.microsoft.com/office/drawing/2014/main" id="{8C651BB5-1817-445A-89AA-FCAA9866650C}"/>
              </a:ext>
            </a:extLst>
          </p:cNvPr>
          <p:cNvSpPr/>
          <p:nvPr/>
        </p:nvSpPr>
        <p:spPr>
          <a:xfrm>
            <a:off x="6512532" y="1164651"/>
            <a:ext cx="2323485" cy="2031325"/>
          </a:xfrm>
          <a:prstGeom prst="rect">
            <a:avLst/>
          </a:prstGeom>
        </p:spPr>
        <p:txBody>
          <a:bodyPr>
            <a:noAutofit/>
          </a:bodyPr>
          <a:lstStyle/>
          <a:p>
            <a:pPr defTabSz="685800">
              <a:spcBef>
                <a:spcPct val="20000"/>
              </a:spcBef>
              <a:buClr>
                <a:schemeClr val="tx1"/>
              </a:buClr>
              <a:buSzPct val="90000"/>
            </a:pPr>
            <a:r>
              <a:rPr lang="en-US" sz="1350" b="1" dirty="0">
                <a:latin typeface="Arial" pitchFamily="34" charset="0"/>
              </a:rPr>
              <a:t>Applications</a:t>
            </a:r>
          </a:p>
          <a:p>
            <a:pPr marL="557213" lvl="1" indent="-214313" defTabSz="685800">
              <a:buClr>
                <a:schemeClr val="tx1"/>
              </a:buClr>
              <a:buSzPct val="90000"/>
              <a:buFont typeface="Wingdings" pitchFamily="2" charset="2"/>
              <a:buChar char="§"/>
            </a:pPr>
            <a:r>
              <a:rPr lang="en-US" sz="1200" dirty="0">
                <a:latin typeface="Arial" pitchFamily="34" charset="0"/>
              </a:rPr>
              <a:t>Car and truck dealers</a:t>
            </a:r>
          </a:p>
          <a:p>
            <a:pPr marL="557213" lvl="1" indent="-214313" defTabSz="685800">
              <a:buClr>
                <a:schemeClr val="tx1"/>
              </a:buClr>
              <a:buSzPct val="90000"/>
              <a:buFont typeface="Wingdings" pitchFamily="2" charset="2"/>
              <a:buChar char="§"/>
            </a:pPr>
            <a:r>
              <a:rPr lang="en-US" sz="1200" dirty="0">
                <a:latin typeface="Arial" pitchFamily="34" charset="0"/>
              </a:rPr>
              <a:t>Fast lube &amp; maintenance shops</a:t>
            </a:r>
          </a:p>
          <a:p>
            <a:pPr marL="557213" lvl="1" indent="-214313" defTabSz="685800">
              <a:buClr>
                <a:schemeClr val="tx1"/>
              </a:buClr>
              <a:buSzPct val="90000"/>
              <a:buFont typeface="Wingdings" pitchFamily="2" charset="2"/>
              <a:buChar char="§"/>
            </a:pPr>
            <a:r>
              <a:rPr lang="en-US" sz="1200" dirty="0">
                <a:latin typeface="Arial" pitchFamily="34" charset="0"/>
              </a:rPr>
              <a:t>Fleets</a:t>
            </a:r>
          </a:p>
          <a:p>
            <a:pPr marL="557213" lvl="1" indent="-214313" defTabSz="685800">
              <a:buClr>
                <a:schemeClr val="tx1"/>
              </a:buClr>
              <a:buSzPct val="90000"/>
              <a:buFont typeface="Wingdings" pitchFamily="2" charset="2"/>
              <a:buChar char="§"/>
            </a:pPr>
            <a:r>
              <a:rPr lang="en-US" sz="1200" dirty="0">
                <a:latin typeface="Arial" pitchFamily="34" charset="0"/>
              </a:rPr>
              <a:t>Mining &amp; construction</a:t>
            </a:r>
          </a:p>
          <a:p>
            <a:pPr marL="557213" lvl="1" indent="-214313" defTabSz="685800">
              <a:buClr>
                <a:schemeClr val="tx1"/>
              </a:buClr>
              <a:buSzPct val="90000"/>
              <a:buFont typeface="Wingdings" pitchFamily="2" charset="2"/>
              <a:buChar char="§"/>
            </a:pPr>
            <a:r>
              <a:rPr lang="en-US" sz="1200" dirty="0">
                <a:latin typeface="Arial" pitchFamily="34" charset="0"/>
              </a:rPr>
              <a:t>Lube trucks</a:t>
            </a:r>
          </a:p>
          <a:p>
            <a:pPr marL="557213" lvl="1" indent="-214313" defTabSz="685800">
              <a:buClr>
                <a:schemeClr val="tx1"/>
              </a:buClr>
              <a:buSzPct val="90000"/>
              <a:buFont typeface="Wingdings" pitchFamily="2" charset="2"/>
              <a:buChar char="§"/>
            </a:pPr>
            <a:r>
              <a:rPr lang="en-US" sz="1200" dirty="0">
                <a:latin typeface="Arial" pitchFamily="34" charset="0"/>
              </a:rPr>
              <a:t>Railroads &amp; mass transit</a:t>
            </a:r>
          </a:p>
        </p:txBody>
      </p:sp>
      <p:graphicFrame>
        <p:nvGraphicFramePr>
          <p:cNvPr id="10" name="Table 4">
            <a:extLst>
              <a:ext uri="{FF2B5EF4-FFF2-40B4-BE49-F238E27FC236}">
                <a16:creationId xmlns:a16="http://schemas.microsoft.com/office/drawing/2014/main" id="{2056C724-85A9-4006-8D00-97FC0FDE760F}"/>
              </a:ext>
            </a:extLst>
          </p:cNvPr>
          <p:cNvGraphicFramePr>
            <a:graphicFrameLocks noGrp="1"/>
          </p:cNvGraphicFramePr>
          <p:nvPr>
            <p:extLst>
              <p:ext uri="{D42A27DB-BD31-4B8C-83A1-F6EECF244321}">
                <p14:modId xmlns:p14="http://schemas.microsoft.com/office/powerpoint/2010/main" val="4167541671"/>
              </p:ext>
            </p:extLst>
          </p:nvPr>
        </p:nvGraphicFramePr>
        <p:xfrm>
          <a:off x="4152899" y="3476853"/>
          <a:ext cx="4719095" cy="2048001"/>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3606170">
                  <a:extLst>
                    <a:ext uri="{9D8B030D-6E8A-4147-A177-3AD203B41FA5}">
                      <a16:colId xmlns:a16="http://schemas.microsoft.com/office/drawing/2014/main" val="165594471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Gallons, Quarts, Pints, and Liters</a:t>
                      </a:r>
                      <a:endParaRPr lang="en-US" sz="900" kern="120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0.25-10 gal/min (1-38 l/min)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1,000 psi (70 bar)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43068">
                <a:tc>
                  <a:txBody>
                    <a:bodyPr/>
                    <a:lstStyle/>
                    <a:p>
                      <a:r>
                        <a:rPr lang="en-US" sz="900" b="1" dirty="0">
                          <a:latin typeface="Acumin Pro Condensed" panose="020B0506020202020204" pitchFamily="34" charset="0"/>
                        </a:rPr>
                        <a:t>Battery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900" kern="1200" dirty="0">
                          <a:solidFill>
                            <a:schemeClr val="dk1"/>
                          </a:solidFill>
                          <a:latin typeface="Acumin Pro Condensed" panose="020B0506020202020204" pitchFamily="34" charset="0"/>
                          <a:ea typeface="+mn-ea"/>
                          <a:cs typeface="+mn-cs"/>
                        </a:rPr>
                        <a:t>4 x alkaline "AA" </a:t>
                      </a:r>
                      <a:endParaRPr lang="fi-FI"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345276"/>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5.5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(2.5 kg)</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Oil, transmission fluid, hydraulic fluid, and anti-freeze solutions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Acetal, stainless steel, Buna-N™, brass, polyurethane</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
        <p:nvSpPr>
          <p:cNvPr id="8" name="Text Placeholder 5">
            <a:extLst>
              <a:ext uri="{FF2B5EF4-FFF2-40B4-BE49-F238E27FC236}">
                <a16:creationId xmlns:a16="http://schemas.microsoft.com/office/drawing/2014/main" id="{1F9AF588-0ED4-49AF-AEAB-29B6730EA99D}"/>
              </a:ext>
            </a:extLst>
          </p:cNvPr>
          <p:cNvSpPr>
            <a:spLocks noGrp="1"/>
          </p:cNvSpPr>
          <p:nvPr>
            <p:ph type="body" sz="quarter" idx="14"/>
          </p:nvPr>
        </p:nvSpPr>
        <p:spPr>
          <a:xfrm>
            <a:off x="152400" y="0"/>
            <a:ext cx="8839200" cy="990600"/>
          </a:xfrm>
        </p:spPr>
        <p:txBody>
          <a:bodyPr/>
          <a:lstStyle/>
          <a:p>
            <a:r>
              <a:rPr lang="en-US" dirty="0"/>
              <a:t>EP Meter – </a:t>
            </a:r>
            <a:r>
              <a:rPr lang="en-US" b="0" dirty="0"/>
              <a:t>Electronic Preset Meter</a:t>
            </a:r>
            <a:r>
              <a:rPr lang="en-US" sz="2400" dirty="0"/>
              <a:t>	</a:t>
            </a:r>
            <a:endParaRPr lang="en-US" dirty="0"/>
          </a:p>
        </p:txBody>
      </p:sp>
    </p:spTree>
    <p:extLst>
      <p:ext uri="{BB962C8B-B14F-4D97-AF65-F5344CB8AC3E}">
        <p14:creationId xmlns:p14="http://schemas.microsoft.com/office/powerpoint/2010/main" val="139497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57669" y="1155272"/>
            <a:ext cx="2533631" cy="1472337"/>
          </a:xfrm>
        </p:spPr>
        <p:txBody>
          <a:bodyPr>
            <a:noAutofit/>
          </a:bodyPr>
          <a:lstStyle/>
          <a:p>
            <a:pPr marL="0" indent="0">
              <a:buClr>
                <a:schemeClr val="tx1"/>
              </a:buClr>
              <a:buNone/>
            </a:pPr>
            <a:r>
              <a:rPr lang="en-US" sz="1350" b="1" dirty="0"/>
              <a:t>Fluids</a:t>
            </a:r>
          </a:p>
          <a:p>
            <a:pPr lvl="1">
              <a:spcBef>
                <a:spcPts val="0"/>
              </a:spcBef>
              <a:buClr>
                <a:schemeClr val="tx1"/>
              </a:buClr>
            </a:pPr>
            <a:r>
              <a:rPr lang="en-US" sz="1200" dirty="0"/>
              <a:t>Synthetic and mineral based lubricants</a:t>
            </a:r>
          </a:p>
          <a:p>
            <a:pPr lvl="1">
              <a:spcBef>
                <a:spcPts val="0"/>
              </a:spcBef>
              <a:buClr>
                <a:schemeClr val="tx1"/>
              </a:buClr>
            </a:pPr>
            <a:r>
              <a:rPr lang="en-US" sz="1200" dirty="0"/>
              <a:t>Gear oil</a:t>
            </a:r>
          </a:p>
          <a:p>
            <a:pPr lvl="1">
              <a:spcBef>
                <a:spcPts val="0"/>
              </a:spcBef>
              <a:buClr>
                <a:schemeClr val="tx1"/>
              </a:buClr>
            </a:pPr>
            <a:r>
              <a:rPr lang="en-US" sz="1200" dirty="0"/>
              <a:t>Hydraulic oil</a:t>
            </a:r>
          </a:p>
          <a:p>
            <a:pPr lvl="1">
              <a:spcBef>
                <a:spcPts val="0"/>
              </a:spcBef>
              <a:buClr>
                <a:schemeClr val="tx1"/>
              </a:buClr>
            </a:pPr>
            <a:r>
              <a:rPr lang="en-US" sz="1200" dirty="0"/>
              <a:t>ATF</a:t>
            </a:r>
          </a:p>
          <a:p>
            <a:pPr lvl="1">
              <a:spcBef>
                <a:spcPts val="0"/>
              </a:spcBef>
              <a:buClr>
                <a:schemeClr val="tx1"/>
              </a:buClr>
            </a:pPr>
            <a:r>
              <a:rPr lang="en-US" sz="1200" dirty="0"/>
              <a:t>Antifreeze</a:t>
            </a:r>
          </a:p>
        </p:txBody>
      </p:sp>
      <p:sp>
        <p:nvSpPr>
          <p:cNvPr id="8" name="Text Placeholder 7"/>
          <p:cNvSpPr>
            <a:spLocks noGrp="1"/>
          </p:cNvSpPr>
          <p:nvPr>
            <p:ph type="body" sz="quarter" idx="14"/>
          </p:nvPr>
        </p:nvSpPr>
        <p:spPr/>
        <p:txBody>
          <a:bodyPr/>
          <a:lstStyle/>
          <a:p>
            <a:r>
              <a:rPr lang="en-US" dirty="0">
                <a:solidFill>
                  <a:schemeClr val="bg1"/>
                </a:solidFill>
              </a:rPr>
              <a:t>Non-Metered –</a:t>
            </a:r>
            <a:r>
              <a:rPr lang="en-US" dirty="0"/>
              <a:t> </a:t>
            </a:r>
            <a:r>
              <a:rPr lang="en-US" b="0" dirty="0">
                <a:solidFill>
                  <a:schemeClr val="bg1"/>
                </a:solidFill>
              </a:rPr>
              <a:t>Control Handles</a:t>
            </a:r>
          </a:p>
        </p:txBody>
      </p:sp>
      <p:pic>
        <p:nvPicPr>
          <p:cNvPr id="3" name="Picture 2">
            <a:extLst>
              <a:ext uri="{FF2B5EF4-FFF2-40B4-BE49-F238E27FC236}">
                <a16:creationId xmlns:a16="http://schemas.microsoft.com/office/drawing/2014/main" id="{53542528-B21E-422A-82BC-52AFC1137B67}"/>
              </a:ext>
            </a:extLst>
          </p:cNvPr>
          <p:cNvPicPr>
            <a:picLocks noChangeAspect="1"/>
          </p:cNvPicPr>
          <p:nvPr/>
        </p:nvPicPr>
        <p:blipFill rotWithShape="1">
          <a:blip r:embed="rId3"/>
          <a:srcRect l="23560" r="47392" b="59431"/>
          <a:stretch/>
        </p:blipFill>
        <p:spPr>
          <a:xfrm>
            <a:off x="1366774" y="1627937"/>
            <a:ext cx="1572267" cy="2486723"/>
          </a:xfrm>
          <a:prstGeom prst="rect">
            <a:avLst/>
          </a:prstGeom>
        </p:spPr>
      </p:pic>
      <p:pic>
        <p:nvPicPr>
          <p:cNvPr id="6" name="Picture 5">
            <a:extLst>
              <a:ext uri="{FF2B5EF4-FFF2-40B4-BE49-F238E27FC236}">
                <a16:creationId xmlns:a16="http://schemas.microsoft.com/office/drawing/2014/main" id="{26ADBA41-B966-4691-9425-A2B7CDFD39BC}"/>
              </a:ext>
            </a:extLst>
          </p:cNvPr>
          <p:cNvPicPr>
            <a:picLocks noChangeAspect="1"/>
          </p:cNvPicPr>
          <p:nvPr/>
        </p:nvPicPr>
        <p:blipFill rotWithShape="1">
          <a:blip r:embed="rId3"/>
          <a:srcRect l="3413" t="84309" r="62706"/>
          <a:stretch/>
        </p:blipFill>
        <p:spPr>
          <a:xfrm>
            <a:off x="1338288" y="4630364"/>
            <a:ext cx="1717288" cy="900642"/>
          </a:xfrm>
          <a:prstGeom prst="rect">
            <a:avLst/>
          </a:prstGeom>
        </p:spPr>
      </p:pic>
      <p:sp>
        <p:nvSpPr>
          <p:cNvPr id="4" name="Rectangle 3">
            <a:extLst>
              <a:ext uri="{FF2B5EF4-FFF2-40B4-BE49-F238E27FC236}">
                <a16:creationId xmlns:a16="http://schemas.microsoft.com/office/drawing/2014/main" id="{9ACDC7EB-D13E-43A1-AF65-649D9117C77C}"/>
              </a:ext>
            </a:extLst>
          </p:cNvPr>
          <p:cNvSpPr/>
          <p:nvPr/>
        </p:nvSpPr>
        <p:spPr>
          <a:xfrm>
            <a:off x="6511774" y="1160916"/>
            <a:ext cx="2293559" cy="2031325"/>
          </a:xfrm>
          <a:prstGeom prst="rect">
            <a:avLst/>
          </a:prstGeom>
        </p:spPr>
        <p:txBody>
          <a:bodyPr>
            <a:noAutofit/>
          </a:bodyPr>
          <a:lstStyle/>
          <a:p>
            <a:pPr defTabSz="685800">
              <a:spcBef>
                <a:spcPct val="20000"/>
              </a:spcBef>
              <a:buClr>
                <a:schemeClr val="tx1"/>
              </a:buClr>
              <a:buSzPct val="90000"/>
            </a:pPr>
            <a:r>
              <a:rPr lang="en-US" sz="1350" b="1" dirty="0">
                <a:latin typeface="Arial" pitchFamily="34" charset="0"/>
              </a:rPr>
              <a:t>Applications</a:t>
            </a:r>
          </a:p>
          <a:p>
            <a:pPr marL="557213" lvl="1" indent="-214313" defTabSz="685800">
              <a:buClr>
                <a:schemeClr val="tx1"/>
              </a:buClr>
              <a:buSzPct val="90000"/>
              <a:buFont typeface="Wingdings" pitchFamily="2" charset="2"/>
              <a:buChar char="§"/>
            </a:pPr>
            <a:r>
              <a:rPr lang="en-US" sz="1200" dirty="0">
                <a:latin typeface="Arial" pitchFamily="34" charset="0"/>
              </a:rPr>
              <a:t>Car and truck dealers</a:t>
            </a:r>
          </a:p>
          <a:p>
            <a:pPr marL="557213" lvl="1" indent="-214313" defTabSz="685800">
              <a:buClr>
                <a:schemeClr val="tx1"/>
              </a:buClr>
              <a:buSzPct val="90000"/>
              <a:buFont typeface="Wingdings" pitchFamily="2" charset="2"/>
              <a:buChar char="§"/>
            </a:pPr>
            <a:r>
              <a:rPr lang="en-US" sz="1200" dirty="0">
                <a:latin typeface="Arial" pitchFamily="34" charset="0"/>
              </a:rPr>
              <a:t>Fast lube &amp; maintenance shops</a:t>
            </a:r>
          </a:p>
          <a:p>
            <a:pPr marL="557213" lvl="1" indent="-214313" defTabSz="685800">
              <a:buClr>
                <a:schemeClr val="tx1"/>
              </a:buClr>
              <a:buSzPct val="90000"/>
              <a:buFont typeface="Wingdings" pitchFamily="2" charset="2"/>
              <a:buChar char="§"/>
            </a:pPr>
            <a:r>
              <a:rPr lang="en-US" sz="1200" dirty="0">
                <a:latin typeface="Arial" pitchFamily="34" charset="0"/>
              </a:rPr>
              <a:t>Fleets</a:t>
            </a:r>
          </a:p>
          <a:p>
            <a:pPr marL="557213" lvl="1" indent="-214313" defTabSz="685800">
              <a:buClr>
                <a:schemeClr val="tx1"/>
              </a:buClr>
              <a:buSzPct val="90000"/>
              <a:buFont typeface="Wingdings" pitchFamily="2" charset="2"/>
              <a:buChar char="§"/>
            </a:pPr>
            <a:r>
              <a:rPr lang="en-US" sz="1200" dirty="0">
                <a:latin typeface="Arial" pitchFamily="34" charset="0"/>
              </a:rPr>
              <a:t>Mining &amp; construction</a:t>
            </a:r>
          </a:p>
          <a:p>
            <a:pPr marL="557213" lvl="1" indent="-214313" defTabSz="685800">
              <a:buClr>
                <a:schemeClr val="tx1"/>
              </a:buClr>
              <a:buSzPct val="90000"/>
              <a:buFont typeface="Wingdings" pitchFamily="2" charset="2"/>
              <a:buChar char="§"/>
            </a:pPr>
            <a:r>
              <a:rPr lang="en-US" sz="1200" dirty="0">
                <a:latin typeface="Arial" pitchFamily="34" charset="0"/>
              </a:rPr>
              <a:t>Lube trucks</a:t>
            </a:r>
          </a:p>
          <a:p>
            <a:pPr marL="557213" lvl="1" indent="-214313" defTabSz="685800">
              <a:buClr>
                <a:schemeClr val="tx1"/>
              </a:buClr>
              <a:buSzPct val="90000"/>
              <a:buFont typeface="Wingdings" pitchFamily="2" charset="2"/>
              <a:buChar char="§"/>
            </a:pPr>
            <a:r>
              <a:rPr lang="en-US" sz="1200" dirty="0">
                <a:latin typeface="Arial" pitchFamily="34" charset="0"/>
              </a:rPr>
              <a:t>Railroads &amp; mass transit</a:t>
            </a:r>
          </a:p>
        </p:txBody>
      </p:sp>
      <p:graphicFrame>
        <p:nvGraphicFramePr>
          <p:cNvPr id="9" name="Table 4">
            <a:extLst>
              <a:ext uri="{FF2B5EF4-FFF2-40B4-BE49-F238E27FC236}">
                <a16:creationId xmlns:a16="http://schemas.microsoft.com/office/drawing/2014/main" id="{061E0837-58B1-4BE5-A0C4-7B206308C15C}"/>
              </a:ext>
            </a:extLst>
          </p:cNvPr>
          <p:cNvGraphicFramePr>
            <a:graphicFrameLocks noGrp="1"/>
          </p:cNvGraphicFramePr>
          <p:nvPr>
            <p:extLst>
              <p:ext uri="{D42A27DB-BD31-4B8C-83A1-F6EECF244321}">
                <p14:modId xmlns:p14="http://schemas.microsoft.com/office/powerpoint/2010/main" val="730284807"/>
              </p:ext>
            </p:extLst>
          </p:nvPr>
        </p:nvGraphicFramePr>
        <p:xfrm>
          <a:off x="4152899" y="3476853"/>
          <a:ext cx="4719095" cy="2175002"/>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3606170">
                  <a:extLst>
                    <a:ext uri="{9D8B030D-6E8A-4147-A177-3AD203B41FA5}">
                      <a16:colId xmlns:a16="http://schemas.microsoft.com/office/drawing/2014/main" val="1655944718"/>
                    </a:ext>
                  </a:extLst>
                </a:gridCol>
              </a:tblGrid>
              <a:tr h="269550">
                <a:tc>
                  <a:txBody>
                    <a:bodyPr/>
                    <a:lstStyle/>
                    <a:p>
                      <a:r>
                        <a:rPr lang="en-US" sz="900" b="1" dirty="0">
                          <a:solidFill>
                            <a:schemeClr val="tx1"/>
                          </a:solidFill>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b="0" kern="1200" dirty="0">
                          <a:solidFill>
                            <a:schemeClr val="dk1"/>
                          </a:solidFill>
                          <a:latin typeface="Acumin Pro Condensed" panose="020B0506020202020204" pitchFamily="34" charset="0"/>
                          <a:ea typeface="+mn-ea"/>
                          <a:cs typeface="+mn-cs"/>
                        </a:rPr>
                        <a:t>0.26-10.5 gal/min (1-40 l/min) </a:t>
                      </a:r>
                      <a:r>
                        <a:rPr lang="sv-SE" sz="900" kern="1200" dirty="0">
                          <a:solidFill>
                            <a:schemeClr val="dk1"/>
                          </a:solidFill>
                          <a:latin typeface="Acumin Pro Condensed" panose="020B0506020202020204" pitchFamily="34" charset="0"/>
                          <a:ea typeface="+mn-ea"/>
                          <a:cs typeface="+mn-cs"/>
                        </a:rPr>
                        <a:t>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1,450 psi (100 bar)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53516">
                <a:tc>
                  <a:txBody>
                    <a:bodyPr/>
                    <a:lstStyle/>
                    <a:p>
                      <a:r>
                        <a:rPr lang="en-US" sz="900" b="1" dirty="0">
                          <a:latin typeface="Acumin Pro Condensed" panose="020B0506020202020204" pitchFamily="34" charset="0"/>
                        </a:rPr>
                        <a:t>Dispense Nozzle OD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Auto = 0.605" </a:t>
                      </a:r>
                    </a:p>
                    <a:p>
                      <a:r>
                        <a:rPr lang="en-US" sz="900" kern="1200" dirty="0">
                          <a:solidFill>
                            <a:schemeClr val="dk1"/>
                          </a:solidFill>
                          <a:latin typeface="Acumin Pro Condensed" panose="020B0506020202020204" pitchFamily="34" charset="0"/>
                          <a:ea typeface="+mn-ea"/>
                          <a:cs typeface="+mn-cs"/>
                        </a:rPr>
                        <a:t>Manual 1/4 turn for OIL = 0.705" </a:t>
                      </a:r>
                    </a:p>
                    <a:p>
                      <a:r>
                        <a:rPr lang="en-US" sz="900" kern="1200" dirty="0">
                          <a:solidFill>
                            <a:schemeClr val="dk1"/>
                          </a:solidFill>
                          <a:latin typeface="Acumin Pro Condensed" panose="020B0506020202020204" pitchFamily="34" charset="0"/>
                          <a:ea typeface="+mn-ea"/>
                          <a:cs typeface="+mn-cs"/>
                        </a:rPr>
                        <a:t>Manual 1/4 turn for ATF= 0.315" </a:t>
                      </a:r>
                    </a:p>
                    <a:p>
                      <a:r>
                        <a:rPr lang="en-US" sz="900" kern="1200" dirty="0">
                          <a:solidFill>
                            <a:schemeClr val="dk1"/>
                          </a:solidFill>
                          <a:latin typeface="Acumin Pro Condensed" panose="020B0506020202020204" pitchFamily="34" charset="0"/>
                          <a:ea typeface="+mn-ea"/>
                          <a:cs typeface="+mn-cs"/>
                        </a:rPr>
                        <a:t>Verify ID of ATF fill port for compatibility</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894509"/>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3.30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(1.5 kg)</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Oil, transmission fluid, hydraulic fluid, and anti-freeze solutions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Aluminum, stainless steel, zinc alloy, Buna-N™, zinc plated steel and brass</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58152" y="1156920"/>
            <a:ext cx="2323484" cy="2047181"/>
          </a:xfrm>
        </p:spPr>
        <p:txBody>
          <a:bodyPr>
            <a:noAutofit/>
          </a:bodyPr>
          <a:lstStyle/>
          <a:p>
            <a:pPr marL="0" indent="0">
              <a:buClr>
                <a:schemeClr val="tx1"/>
              </a:buClr>
              <a:buNone/>
            </a:pPr>
            <a:r>
              <a:rPr lang="en-US" sz="1350" b="1" dirty="0"/>
              <a:t>Fluids</a:t>
            </a:r>
          </a:p>
          <a:p>
            <a:pPr lvl="1">
              <a:spcBef>
                <a:spcPts val="0"/>
              </a:spcBef>
              <a:buClr>
                <a:schemeClr val="tx1"/>
              </a:buClr>
            </a:pPr>
            <a:r>
              <a:rPr lang="en-US" sz="1200" dirty="0"/>
              <a:t>Synthetic and mineral based lubricants</a:t>
            </a:r>
          </a:p>
          <a:p>
            <a:pPr lvl="1">
              <a:spcBef>
                <a:spcPts val="0"/>
              </a:spcBef>
              <a:buClr>
                <a:schemeClr val="tx1"/>
              </a:buClr>
            </a:pPr>
            <a:r>
              <a:rPr lang="en-US" sz="1200" dirty="0"/>
              <a:t>Gear oil</a:t>
            </a:r>
          </a:p>
          <a:p>
            <a:pPr lvl="1">
              <a:spcBef>
                <a:spcPts val="0"/>
              </a:spcBef>
              <a:buClr>
                <a:schemeClr val="tx1"/>
              </a:buClr>
            </a:pPr>
            <a:r>
              <a:rPr lang="en-US" sz="1200" dirty="0"/>
              <a:t>Hydraulic oil</a:t>
            </a:r>
          </a:p>
          <a:p>
            <a:pPr lvl="1">
              <a:spcBef>
                <a:spcPts val="0"/>
              </a:spcBef>
              <a:buClr>
                <a:schemeClr val="tx1"/>
              </a:buClr>
            </a:pPr>
            <a:r>
              <a:rPr lang="en-US" sz="1200" dirty="0"/>
              <a:t>ATF</a:t>
            </a:r>
          </a:p>
          <a:p>
            <a:pPr lvl="1">
              <a:spcBef>
                <a:spcPts val="0"/>
              </a:spcBef>
              <a:buClr>
                <a:schemeClr val="tx1"/>
              </a:buClr>
            </a:pPr>
            <a:r>
              <a:rPr lang="en-US" sz="1200" dirty="0"/>
              <a:t>Antifreeze</a:t>
            </a:r>
          </a:p>
        </p:txBody>
      </p:sp>
      <p:sp>
        <p:nvSpPr>
          <p:cNvPr id="3" name="Text Placeholder 2"/>
          <p:cNvSpPr>
            <a:spLocks noGrp="1"/>
          </p:cNvSpPr>
          <p:nvPr>
            <p:ph type="body" sz="quarter" idx="14"/>
          </p:nvPr>
        </p:nvSpPr>
        <p:spPr/>
        <p:txBody>
          <a:bodyPr/>
          <a:lstStyle/>
          <a:p>
            <a:r>
              <a:rPr lang="en-US" dirty="0" err="1">
                <a:solidFill>
                  <a:schemeClr val="bg1"/>
                </a:solidFill>
              </a:rPr>
              <a:t>HighFlo</a:t>
            </a:r>
            <a:r>
              <a:rPr lang="en-US" dirty="0">
                <a:solidFill>
                  <a:schemeClr val="bg1"/>
                </a:solidFill>
              </a:rPr>
              <a:t> – </a:t>
            </a:r>
            <a:r>
              <a:rPr lang="en-US" b="0" dirty="0">
                <a:solidFill>
                  <a:schemeClr val="bg1"/>
                </a:solidFill>
              </a:rPr>
              <a:t>Metered and Non-Metered</a:t>
            </a:r>
          </a:p>
        </p:txBody>
      </p:sp>
      <p:pic>
        <p:nvPicPr>
          <p:cNvPr id="4" name="Picture 3">
            <a:extLst>
              <a:ext uri="{FF2B5EF4-FFF2-40B4-BE49-F238E27FC236}">
                <a16:creationId xmlns:a16="http://schemas.microsoft.com/office/drawing/2014/main" id="{E4ADB623-CCF5-4CBC-A520-2B4533BE396C}"/>
              </a:ext>
            </a:extLst>
          </p:cNvPr>
          <p:cNvPicPr>
            <a:picLocks noChangeAspect="1"/>
          </p:cNvPicPr>
          <p:nvPr/>
        </p:nvPicPr>
        <p:blipFill rotWithShape="1">
          <a:blip r:embed="rId2"/>
          <a:srcRect l="16042" r="47055" b="55122"/>
          <a:stretch/>
        </p:blipFill>
        <p:spPr>
          <a:xfrm>
            <a:off x="1010949" y="1349640"/>
            <a:ext cx="1893832" cy="2709747"/>
          </a:xfrm>
          <a:prstGeom prst="rect">
            <a:avLst/>
          </a:prstGeom>
        </p:spPr>
      </p:pic>
      <p:pic>
        <p:nvPicPr>
          <p:cNvPr id="6" name="Picture 5">
            <a:extLst>
              <a:ext uri="{FF2B5EF4-FFF2-40B4-BE49-F238E27FC236}">
                <a16:creationId xmlns:a16="http://schemas.microsoft.com/office/drawing/2014/main" id="{9E445580-6AB8-4A99-9C67-EC1C500FD54F}"/>
              </a:ext>
            </a:extLst>
          </p:cNvPr>
          <p:cNvPicPr>
            <a:picLocks noChangeAspect="1"/>
          </p:cNvPicPr>
          <p:nvPr/>
        </p:nvPicPr>
        <p:blipFill rotWithShape="1">
          <a:blip r:embed="rId2"/>
          <a:srcRect l="1406" t="84146" r="67791"/>
          <a:stretch/>
        </p:blipFill>
        <p:spPr>
          <a:xfrm>
            <a:off x="1624682" y="4638940"/>
            <a:ext cx="1435721" cy="869420"/>
          </a:xfrm>
          <a:prstGeom prst="rect">
            <a:avLst/>
          </a:prstGeom>
        </p:spPr>
      </p:pic>
      <p:pic>
        <p:nvPicPr>
          <p:cNvPr id="9" name="Picture 8">
            <a:extLst>
              <a:ext uri="{FF2B5EF4-FFF2-40B4-BE49-F238E27FC236}">
                <a16:creationId xmlns:a16="http://schemas.microsoft.com/office/drawing/2014/main" id="{14E78E62-99FE-4CBB-914F-C8F79C956A72}"/>
              </a:ext>
            </a:extLst>
          </p:cNvPr>
          <p:cNvPicPr>
            <a:picLocks noChangeAspect="1"/>
          </p:cNvPicPr>
          <p:nvPr/>
        </p:nvPicPr>
        <p:blipFill rotWithShape="1">
          <a:blip r:embed="rId2"/>
          <a:srcRect l="33943" t="84146" r="43209"/>
          <a:stretch/>
        </p:blipFill>
        <p:spPr>
          <a:xfrm>
            <a:off x="1978529" y="5599159"/>
            <a:ext cx="1064942" cy="869420"/>
          </a:xfrm>
          <a:prstGeom prst="rect">
            <a:avLst/>
          </a:prstGeom>
        </p:spPr>
      </p:pic>
      <p:sp>
        <p:nvSpPr>
          <p:cNvPr id="5" name="Rectangle 4">
            <a:extLst>
              <a:ext uri="{FF2B5EF4-FFF2-40B4-BE49-F238E27FC236}">
                <a16:creationId xmlns:a16="http://schemas.microsoft.com/office/drawing/2014/main" id="{1D48C83F-AC11-4102-A626-C3AC35F5DA45}"/>
              </a:ext>
            </a:extLst>
          </p:cNvPr>
          <p:cNvSpPr/>
          <p:nvPr/>
        </p:nvSpPr>
        <p:spPr>
          <a:xfrm>
            <a:off x="6513097" y="1161844"/>
            <a:ext cx="2455927" cy="2031325"/>
          </a:xfrm>
          <a:prstGeom prst="rect">
            <a:avLst/>
          </a:prstGeom>
        </p:spPr>
        <p:txBody>
          <a:bodyPr>
            <a:noAutofit/>
          </a:bodyPr>
          <a:lstStyle/>
          <a:p>
            <a:pPr defTabSz="685800">
              <a:spcBef>
                <a:spcPct val="20000"/>
              </a:spcBef>
              <a:buClr>
                <a:schemeClr val="tx1"/>
              </a:buClr>
              <a:buSzPct val="90000"/>
            </a:pPr>
            <a:r>
              <a:rPr lang="en-US" sz="1350" b="1" dirty="0">
                <a:latin typeface="Arial" pitchFamily="34" charset="0"/>
              </a:rPr>
              <a:t>Applications</a:t>
            </a:r>
          </a:p>
          <a:p>
            <a:pPr marL="557213" lvl="1" indent="-214313" defTabSz="685800">
              <a:buClr>
                <a:schemeClr val="tx1"/>
              </a:buClr>
              <a:buSzPct val="90000"/>
              <a:buFont typeface="Wingdings" pitchFamily="2" charset="2"/>
              <a:buChar char="§"/>
            </a:pPr>
            <a:r>
              <a:rPr lang="en-US" sz="1200" dirty="0">
                <a:latin typeface="Arial" pitchFamily="34" charset="0"/>
              </a:rPr>
              <a:t>Mining</a:t>
            </a:r>
          </a:p>
          <a:p>
            <a:pPr marL="557213" lvl="1" indent="-214313" defTabSz="685800">
              <a:buClr>
                <a:schemeClr val="tx1"/>
              </a:buClr>
              <a:buSzPct val="90000"/>
              <a:buFont typeface="Wingdings" pitchFamily="2" charset="2"/>
              <a:buChar char="§"/>
            </a:pPr>
            <a:r>
              <a:rPr lang="en-US" sz="1200" dirty="0">
                <a:latin typeface="Arial" pitchFamily="34" charset="0"/>
              </a:rPr>
              <a:t>HD construction</a:t>
            </a:r>
          </a:p>
          <a:p>
            <a:pPr marL="557213" lvl="1" indent="-214313" defTabSz="685800">
              <a:buClr>
                <a:schemeClr val="tx1"/>
              </a:buClr>
              <a:buSzPct val="90000"/>
              <a:buFont typeface="Wingdings" pitchFamily="2" charset="2"/>
              <a:buChar char="§"/>
            </a:pPr>
            <a:r>
              <a:rPr lang="en-US" sz="1200" dirty="0">
                <a:latin typeface="Arial" pitchFamily="34" charset="0"/>
              </a:rPr>
              <a:t>Bulk fill</a:t>
            </a:r>
          </a:p>
          <a:p>
            <a:pPr marL="557213" lvl="1" indent="-214313" defTabSz="685800">
              <a:buClr>
                <a:schemeClr val="tx1"/>
              </a:buClr>
              <a:buSzPct val="90000"/>
              <a:buFont typeface="Wingdings" pitchFamily="2" charset="2"/>
              <a:buChar char="§"/>
            </a:pPr>
            <a:r>
              <a:rPr lang="en-US" sz="1200" dirty="0">
                <a:latin typeface="Arial" pitchFamily="34" charset="0"/>
              </a:rPr>
              <a:t>Packaging</a:t>
            </a:r>
          </a:p>
          <a:p>
            <a:pPr marL="557213" lvl="1" indent="-214313" defTabSz="685800">
              <a:buClr>
                <a:schemeClr val="tx1"/>
              </a:buClr>
              <a:buSzPct val="90000"/>
              <a:buFont typeface="Wingdings" pitchFamily="2" charset="2"/>
              <a:buChar char="§"/>
            </a:pPr>
            <a:r>
              <a:rPr lang="en-US" sz="1200" dirty="0">
                <a:latin typeface="Arial" pitchFamily="34" charset="0"/>
              </a:rPr>
              <a:t>HD Truck/bus</a:t>
            </a:r>
          </a:p>
          <a:p>
            <a:pPr marL="557213" lvl="1" indent="-214313" defTabSz="685800">
              <a:buClr>
                <a:schemeClr val="tx1"/>
              </a:buClr>
              <a:buSzPct val="90000"/>
              <a:buFont typeface="Wingdings" pitchFamily="2" charset="2"/>
              <a:buChar char="§"/>
            </a:pPr>
            <a:r>
              <a:rPr lang="en-US" sz="1200" dirty="0">
                <a:latin typeface="Arial" pitchFamily="34" charset="0"/>
              </a:rPr>
              <a:t>Diesel</a:t>
            </a:r>
          </a:p>
        </p:txBody>
      </p:sp>
      <p:graphicFrame>
        <p:nvGraphicFramePr>
          <p:cNvPr id="10" name="Table 4">
            <a:extLst>
              <a:ext uri="{FF2B5EF4-FFF2-40B4-BE49-F238E27FC236}">
                <a16:creationId xmlns:a16="http://schemas.microsoft.com/office/drawing/2014/main" id="{B8FB6DDC-EB80-46BA-B9B5-0D138F599D26}"/>
              </a:ext>
            </a:extLst>
          </p:cNvPr>
          <p:cNvGraphicFramePr>
            <a:graphicFrameLocks noGrp="1"/>
          </p:cNvGraphicFramePr>
          <p:nvPr>
            <p:extLst>
              <p:ext uri="{D42A27DB-BD31-4B8C-83A1-F6EECF244321}">
                <p14:modId xmlns:p14="http://schemas.microsoft.com/office/powerpoint/2010/main" val="2986834137"/>
              </p:ext>
            </p:extLst>
          </p:nvPr>
        </p:nvGraphicFramePr>
        <p:xfrm>
          <a:off x="4152900" y="3490048"/>
          <a:ext cx="4719095" cy="2264509"/>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1803085">
                  <a:extLst>
                    <a:ext uri="{9D8B030D-6E8A-4147-A177-3AD203B41FA5}">
                      <a16:colId xmlns:a16="http://schemas.microsoft.com/office/drawing/2014/main" val="1655944718"/>
                    </a:ext>
                  </a:extLst>
                </a:gridCol>
                <a:gridCol w="1803085">
                  <a:extLst>
                    <a:ext uri="{9D8B030D-6E8A-4147-A177-3AD203B41FA5}">
                      <a16:colId xmlns:a16="http://schemas.microsoft.com/office/drawing/2014/main" val="422365753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1" kern="1200" dirty="0">
                        <a:solidFill>
                          <a:schemeClr val="dk1"/>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Metered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Non-Metered</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796935"/>
                  </a:ext>
                </a:extLst>
              </a:tr>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Gallons, Quarts, Pints, and Liters </a:t>
                      </a:r>
                      <a:r>
                        <a:rPr lang="en-US" sz="900" kern="1200" dirty="0">
                          <a:solidFill>
                            <a:schemeClr val="dk1"/>
                          </a:solidFill>
                          <a:latin typeface="Acumin Pro Condensed" panose="020B0506020202020204" pitchFamily="34" charset="0"/>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kern="1200" dirty="0">
                          <a:solidFill>
                            <a:schemeClr val="dk1"/>
                          </a:solidFill>
                          <a:latin typeface="Acumin Pro Condensed" panose="020B0506020202020204" pitchFamily="34" charset="0"/>
                          <a:ea typeface="+mn-ea"/>
                          <a:cs typeface="+mn-cs"/>
                        </a:rPr>
                        <a:t>-</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0.52-19 gal/min (2-70 l/min)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dk1"/>
                          </a:solidFill>
                          <a:latin typeface="Acumin Pro Condensed" panose="020B0506020202020204" pitchFamily="34" charset="0"/>
                          <a:ea typeface="+mn-ea"/>
                          <a:cs typeface="+mn-cs"/>
                        </a:rPr>
                        <a:t>0.26-24 gal/min (1-90 l/min)</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1,450 psi (100 bar)</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r>
                        <a:rPr lang="en-US" sz="900" kern="1200" dirty="0">
                          <a:solidFill>
                            <a:schemeClr val="dk1"/>
                          </a:solidFill>
                          <a:latin typeface="Acumin Pro Condensed" panose="020B0506020202020204" pitchFamily="34" charset="0"/>
                          <a:ea typeface="+mn-ea"/>
                          <a:cs typeface="+mn-cs"/>
                        </a:rPr>
                        <a:t>1,450 psi (100 bar)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3/4" or 1”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or 1” NPT(F)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6.3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(2.85 kg)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4.5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(2.05 kg)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Oil, transmission fluid, hydraulic fluid and anti-freeze solutions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Oil, transmission fluid, hydraulic fluid and anti-freeze solutions</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Acetal, aluminum, stainless steel, Buna-N, zinc plated steel and brass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Aluminum, Buna-NTM, zinc plated steel and brass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Tree>
    <p:extLst>
      <p:ext uri="{BB962C8B-B14F-4D97-AF65-F5344CB8AC3E}">
        <p14:creationId xmlns:p14="http://schemas.microsoft.com/office/powerpoint/2010/main" val="65608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7525" y="1157886"/>
            <a:ext cx="1880431" cy="830997"/>
          </a:xfrm>
          <a:prstGeom prst="rect">
            <a:avLst/>
          </a:prstGeom>
          <a:noFill/>
        </p:spPr>
        <p:txBody>
          <a:bodyPr wrap="square" rtlCol="0">
            <a:noAutofit/>
          </a:bodyPr>
          <a:lstStyle/>
          <a:p>
            <a:pPr defTabSz="685800">
              <a:spcBef>
                <a:spcPct val="20000"/>
              </a:spcBef>
              <a:buClr>
                <a:schemeClr val="tx1"/>
              </a:buClr>
              <a:buSzPct val="90000"/>
            </a:pPr>
            <a:r>
              <a:rPr lang="en-US" sz="1350" b="1" dirty="0">
                <a:latin typeface="Arial" pitchFamily="34" charset="0"/>
              </a:rPr>
              <a:t>Fluids</a:t>
            </a:r>
          </a:p>
          <a:p>
            <a:pPr marL="557213" lvl="1" indent="-214313" defTabSz="685800">
              <a:buClr>
                <a:schemeClr val="tx1"/>
              </a:buClr>
              <a:buSzPct val="90000"/>
              <a:buFont typeface="Wingdings" pitchFamily="2" charset="2"/>
              <a:buChar char="§"/>
            </a:pPr>
            <a:r>
              <a:rPr lang="en-US" sz="1200" dirty="0">
                <a:latin typeface="Arial" pitchFamily="34" charset="0"/>
              </a:rPr>
              <a:t>Antifreeze</a:t>
            </a:r>
          </a:p>
          <a:p>
            <a:pPr marL="557213" lvl="1" indent="-214313" defTabSz="685800">
              <a:buClr>
                <a:schemeClr val="tx1"/>
              </a:buClr>
              <a:buSzPct val="90000"/>
              <a:buFont typeface="Wingdings" pitchFamily="2" charset="2"/>
              <a:buChar char="§"/>
            </a:pPr>
            <a:r>
              <a:rPr lang="en-US" sz="1200" dirty="0">
                <a:latin typeface="Arial" pitchFamily="34" charset="0"/>
              </a:rPr>
              <a:t>WWS</a:t>
            </a:r>
          </a:p>
          <a:p>
            <a:pPr marL="557213" lvl="1" indent="-214313" defTabSz="685800">
              <a:buClr>
                <a:schemeClr val="tx1"/>
              </a:buClr>
              <a:buSzPct val="90000"/>
              <a:buFont typeface="Wingdings" pitchFamily="2" charset="2"/>
              <a:buChar char="§"/>
            </a:pPr>
            <a:r>
              <a:rPr lang="en-US" sz="1200" dirty="0">
                <a:latin typeface="Arial" pitchFamily="34" charset="0"/>
              </a:rPr>
              <a:t>Water</a:t>
            </a:r>
          </a:p>
        </p:txBody>
      </p:sp>
      <p:pic>
        <p:nvPicPr>
          <p:cNvPr id="3" name="Picture 2">
            <a:extLst>
              <a:ext uri="{FF2B5EF4-FFF2-40B4-BE49-F238E27FC236}">
                <a16:creationId xmlns:a16="http://schemas.microsoft.com/office/drawing/2014/main" id="{5909511B-82EA-4408-9D82-BFA0D5764BEB}"/>
              </a:ext>
            </a:extLst>
          </p:cNvPr>
          <p:cNvPicPr>
            <a:picLocks noChangeAspect="1"/>
          </p:cNvPicPr>
          <p:nvPr/>
        </p:nvPicPr>
        <p:blipFill rotWithShape="1">
          <a:blip r:embed="rId2"/>
          <a:srcRect l="11429" t="3984" r="47468" b="45041"/>
          <a:stretch/>
        </p:blipFill>
        <p:spPr>
          <a:xfrm>
            <a:off x="674951" y="1489705"/>
            <a:ext cx="2415377" cy="2665312"/>
          </a:xfrm>
          <a:prstGeom prst="rect">
            <a:avLst/>
          </a:prstGeom>
        </p:spPr>
      </p:pic>
      <p:sp>
        <p:nvSpPr>
          <p:cNvPr id="5" name="Rectangle 4">
            <a:extLst>
              <a:ext uri="{FF2B5EF4-FFF2-40B4-BE49-F238E27FC236}">
                <a16:creationId xmlns:a16="http://schemas.microsoft.com/office/drawing/2014/main" id="{F407F1E3-02C6-4C5A-BC48-501F9EB0F0E0}"/>
              </a:ext>
            </a:extLst>
          </p:cNvPr>
          <p:cNvSpPr/>
          <p:nvPr/>
        </p:nvSpPr>
        <p:spPr>
          <a:xfrm>
            <a:off x="6515259" y="1160883"/>
            <a:ext cx="2478347" cy="1200329"/>
          </a:xfrm>
          <a:prstGeom prst="rect">
            <a:avLst/>
          </a:prstGeom>
        </p:spPr>
        <p:txBody>
          <a:bodyPr>
            <a:noAutofit/>
          </a:bodyPr>
          <a:lstStyle/>
          <a:p>
            <a:pPr defTabSz="685800">
              <a:spcBef>
                <a:spcPct val="20000"/>
              </a:spcBef>
              <a:buClr>
                <a:schemeClr val="tx1"/>
              </a:buClr>
              <a:buSzPct val="90000"/>
            </a:pPr>
            <a:r>
              <a:rPr lang="en-US" sz="1350" b="1" dirty="0">
                <a:latin typeface="Arial" pitchFamily="34" charset="0"/>
              </a:rPr>
              <a:t>Applications</a:t>
            </a:r>
          </a:p>
          <a:p>
            <a:pPr marL="557213" lvl="1" indent="-214313" defTabSz="685800">
              <a:buClr>
                <a:schemeClr val="tx1"/>
              </a:buClr>
              <a:buSzPct val="90000"/>
              <a:buFont typeface="Wingdings" pitchFamily="2" charset="2"/>
              <a:buChar char="§"/>
            </a:pPr>
            <a:r>
              <a:rPr lang="en-US" sz="1200" dirty="0">
                <a:latin typeface="Arial" pitchFamily="34" charset="0"/>
              </a:rPr>
              <a:t>Car and truck dealers</a:t>
            </a:r>
          </a:p>
          <a:p>
            <a:pPr marL="557213" lvl="1" indent="-214313" defTabSz="685800">
              <a:buClr>
                <a:schemeClr val="tx1"/>
              </a:buClr>
              <a:buSzPct val="90000"/>
              <a:buFont typeface="Wingdings" pitchFamily="2" charset="2"/>
              <a:buChar char="§"/>
            </a:pPr>
            <a:r>
              <a:rPr lang="en-US" sz="1200" dirty="0">
                <a:latin typeface="Arial" pitchFamily="34" charset="0"/>
              </a:rPr>
              <a:t>Fast lube and maintenance shops</a:t>
            </a:r>
          </a:p>
          <a:p>
            <a:pPr marL="557213" lvl="1" indent="-214313" defTabSz="685800">
              <a:buClr>
                <a:schemeClr val="tx1"/>
              </a:buClr>
              <a:buSzPct val="90000"/>
              <a:buFont typeface="Wingdings" pitchFamily="2" charset="2"/>
              <a:buChar char="§"/>
            </a:pPr>
            <a:r>
              <a:rPr lang="en-US" sz="1200" dirty="0">
                <a:latin typeface="Arial" pitchFamily="34" charset="0"/>
              </a:rPr>
              <a:t>Fleets</a:t>
            </a:r>
          </a:p>
        </p:txBody>
      </p:sp>
      <p:sp>
        <p:nvSpPr>
          <p:cNvPr id="10" name="Text Placeholder 5">
            <a:extLst>
              <a:ext uri="{FF2B5EF4-FFF2-40B4-BE49-F238E27FC236}">
                <a16:creationId xmlns:a16="http://schemas.microsoft.com/office/drawing/2014/main" id="{A315E45A-C00C-47EC-B9CD-34B706FA089E}"/>
              </a:ext>
            </a:extLst>
          </p:cNvPr>
          <p:cNvSpPr txBox="1">
            <a:spLocks/>
          </p:cNvSpPr>
          <p:nvPr/>
        </p:nvSpPr>
        <p:spPr>
          <a:xfrm>
            <a:off x="152400" y="0"/>
            <a:ext cx="8839200" cy="990600"/>
          </a:xfrm>
          <a:prstGeom prst="rect">
            <a:avLst/>
          </a:prstGeom>
        </p:spPr>
        <p:txBody>
          <a:bodyPr vert="horz" lIns="91440" tIns="45720" rIns="91440" bIns="45720" rtlCol="0" anchor="ctr">
            <a:normAutofit/>
          </a:bodyPr>
          <a:lstStyle>
            <a:lvl1pPr marL="257175" indent="-257175" algn="l" defTabSz="685800" rtl="0" eaLnBrk="1" latinLnBrk="0" hangingPunct="1">
              <a:spcBef>
                <a:spcPct val="20000"/>
              </a:spcBef>
              <a:buClr>
                <a:srgbClr val="B31B34"/>
              </a:buClr>
              <a:buSzPct val="90000"/>
              <a:buFont typeface="Wingdings" pitchFamily="2" charset="2"/>
              <a:buNone/>
              <a:defRPr sz="2100" b="1"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solidFill>
                  <a:schemeClr val="bg1"/>
                </a:solidFill>
              </a:rPr>
              <a:t>Water Based Fluids – </a:t>
            </a:r>
            <a:r>
              <a:rPr lang="en-US" b="0" dirty="0">
                <a:solidFill>
                  <a:schemeClr val="bg1"/>
                </a:solidFill>
              </a:rPr>
              <a:t>Control Handles</a:t>
            </a:r>
            <a:r>
              <a:rPr lang="en-US" sz="2400" dirty="0"/>
              <a:t>	</a:t>
            </a:r>
            <a:endParaRPr lang="en-US" dirty="0"/>
          </a:p>
        </p:txBody>
      </p:sp>
      <p:graphicFrame>
        <p:nvGraphicFramePr>
          <p:cNvPr id="11" name="Table 4">
            <a:extLst>
              <a:ext uri="{FF2B5EF4-FFF2-40B4-BE49-F238E27FC236}">
                <a16:creationId xmlns:a16="http://schemas.microsoft.com/office/drawing/2014/main" id="{8C668966-DBCE-4324-9674-F11924F21B78}"/>
              </a:ext>
            </a:extLst>
          </p:cNvPr>
          <p:cNvGraphicFramePr>
            <a:graphicFrameLocks noGrp="1"/>
          </p:cNvGraphicFramePr>
          <p:nvPr>
            <p:extLst>
              <p:ext uri="{D42A27DB-BD31-4B8C-83A1-F6EECF244321}">
                <p14:modId xmlns:p14="http://schemas.microsoft.com/office/powerpoint/2010/main" val="905780681"/>
              </p:ext>
            </p:extLst>
          </p:nvPr>
        </p:nvGraphicFramePr>
        <p:xfrm>
          <a:off x="4152900" y="3490048"/>
          <a:ext cx="4719095" cy="2401669"/>
        </p:xfrm>
        <a:graphic>
          <a:graphicData uri="http://schemas.openxmlformats.org/drawingml/2006/table">
            <a:tbl>
              <a:tblPr firstRow="1" bandRow="1">
                <a:tableStyleId>{5C22544A-7EE6-4342-B048-85BDC9FD1C3A}</a:tableStyleId>
              </a:tblPr>
              <a:tblGrid>
                <a:gridCol w="1112925">
                  <a:extLst>
                    <a:ext uri="{9D8B030D-6E8A-4147-A177-3AD203B41FA5}">
                      <a16:colId xmlns:a16="http://schemas.microsoft.com/office/drawing/2014/main" val="808897769"/>
                    </a:ext>
                  </a:extLst>
                </a:gridCol>
                <a:gridCol w="1803085">
                  <a:extLst>
                    <a:ext uri="{9D8B030D-6E8A-4147-A177-3AD203B41FA5}">
                      <a16:colId xmlns:a16="http://schemas.microsoft.com/office/drawing/2014/main" val="1655944718"/>
                    </a:ext>
                  </a:extLst>
                </a:gridCol>
                <a:gridCol w="1803085">
                  <a:extLst>
                    <a:ext uri="{9D8B030D-6E8A-4147-A177-3AD203B41FA5}">
                      <a16:colId xmlns:a16="http://schemas.microsoft.com/office/drawing/2014/main" val="4223657538"/>
                    </a:ext>
                  </a:extLst>
                </a:gridCol>
              </a:tblGrid>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1" kern="1200" dirty="0">
                        <a:solidFill>
                          <a:schemeClr val="dk1"/>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Metered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Non-Metered</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796935"/>
                  </a:ext>
                </a:extLst>
              </a:tr>
              <a:tr h="2700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Acumin Pro Condensed" panose="020B0506020202020204" pitchFamily="34" charset="0"/>
                          <a:ea typeface="+mn-ea"/>
                          <a:cs typeface="+mn-cs"/>
                        </a:rPr>
                        <a:t>Units of measure</a:t>
                      </a:r>
                    </a:p>
                  </a:txBody>
                  <a:tcPr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kern="1200" dirty="0">
                          <a:solidFill>
                            <a:schemeClr val="dk1"/>
                          </a:solidFill>
                          <a:latin typeface="Acumin Pro Condensed" panose="020B0506020202020204" pitchFamily="34" charset="0"/>
                          <a:ea typeface="+mn-ea"/>
                          <a:cs typeface="+mn-cs"/>
                        </a:rPr>
                        <a:t>Gallons, Quarts, Pints, and Liters </a:t>
                      </a:r>
                      <a:r>
                        <a:rPr lang="en-US" sz="900" kern="1200" dirty="0">
                          <a:solidFill>
                            <a:schemeClr val="dk1"/>
                          </a:solidFill>
                          <a:latin typeface="Acumin Pro Condensed" panose="020B0506020202020204" pitchFamily="34" charset="0"/>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kern="1200" dirty="0">
                          <a:solidFill>
                            <a:schemeClr val="dk1"/>
                          </a:solidFill>
                          <a:latin typeface="Acumin Pro Condensed" panose="020B0506020202020204" pitchFamily="34" charset="0"/>
                          <a:ea typeface="+mn-ea"/>
                          <a:cs typeface="+mn-cs"/>
                        </a:rPr>
                        <a:t>-</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69550">
                <a:tc>
                  <a:txBody>
                    <a:bodyPr/>
                    <a:lstStyle/>
                    <a:p>
                      <a:r>
                        <a:rPr lang="en-US" sz="900" b="1" dirty="0">
                          <a:latin typeface="Acumin Pro Condensed" panose="020B0506020202020204" pitchFamily="34" charset="0"/>
                        </a:rPr>
                        <a:t>Flow 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r>
                        <a:rPr lang="sv-SE" sz="900" kern="1200" dirty="0">
                          <a:solidFill>
                            <a:schemeClr val="dk1"/>
                          </a:solidFill>
                          <a:latin typeface="Acumin Pro Condensed" panose="020B0506020202020204" pitchFamily="34" charset="0"/>
                          <a:ea typeface="+mn-ea"/>
                          <a:cs typeface="+mn-cs"/>
                        </a:rPr>
                        <a:t>8 gal/min (30 l/min)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r>
                        <a:rPr lang="sv-SE" sz="900" kern="1200" dirty="0">
                          <a:solidFill>
                            <a:schemeClr val="dk1"/>
                          </a:solidFill>
                          <a:latin typeface="Acumin Pro Condensed" panose="020B0506020202020204" pitchFamily="34" charset="0"/>
                          <a:ea typeface="+mn-ea"/>
                          <a:cs typeface="+mn-cs"/>
                        </a:rPr>
                        <a:t>8 gal/min (30 l/min)</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5621">
                <a:tc>
                  <a:txBody>
                    <a:bodyPr/>
                    <a:lstStyle/>
                    <a:p>
                      <a:r>
                        <a:rPr lang="en-US" sz="900" b="1" dirty="0">
                          <a:latin typeface="Acumin Pro Condensed" panose="020B0506020202020204" pitchFamily="34" charset="0"/>
                        </a:rPr>
                        <a:t>Max pressure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725 psi (50 bar)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725 psi (50 bar)</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3113">
                <a:tc>
                  <a:txBody>
                    <a:bodyPr/>
                    <a:lstStyle/>
                    <a:p>
                      <a:r>
                        <a:rPr lang="en-US" sz="900" b="1" dirty="0">
                          <a:latin typeface="Acumin Pro Condensed" panose="020B0506020202020204" pitchFamily="34" charset="0"/>
                        </a:rPr>
                        <a:t>Swivel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1/2” NPT(F)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66217">
                <a:tc>
                  <a:txBody>
                    <a:bodyPr/>
                    <a:lstStyle/>
                    <a:p>
                      <a:r>
                        <a:rPr lang="en-US" sz="900" b="1" dirty="0">
                          <a:latin typeface="Acumin Pro Condensed" panose="020B0506020202020204" pitchFamily="34" charset="0"/>
                        </a:rPr>
                        <a:t>Weight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1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(0.4 kg)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2.2 </a:t>
                      </a:r>
                      <a:r>
                        <a:rPr lang="en-US" sz="900" kern="1200" dirty="0" err="1">
                          <a:solidFill>
                            <a:schemeClr val="dk1"/>
                          </a:solidFill>
                          <a:latin typeface="Acumin Pro Condensed" panose="020B0506020202020204" pitchFamily="34" charset="0"/>
                          <a:ea typeface="+mn-ea"/>
                          <a:cs typeface="+mn-cs"/>
                        </a:rPr>
                        <a:t>lb</a:t>
                      </a:r>
                      <a:r>
                        <a:rPr lang="en-US" sz="900" kern="1200" dirty="0">
                          <a:solidFill>
                            <a:schemeClr val="dk1"/>
                          </a:solidFill>
                          <a:latin typeface="Acumin Pro Condensed" panose="020B0506020202020204" pitchFamily="34" charset="0"/>
                          <a:ea typeface="+mn-ea"/>
                          <a:cs typeface="+mn-cs"/>
                        </a:rPr>
                        <a:t> (1 kg)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806384"/>
                  </a:ext>
                </a:extLst>
              </a:tr>
              <a:tr h="272005">
                <a:tc>
                  <a:txBody>
                    <a:bodyPr/>
                    <a:lstStyle/>
                    <a:p>
                      <a:r>
                        <a:rPr lang="en-US" sz="900" b="1" dirty="0">
                          <a:latin typeface="Acumin Pro Condensed" panose="020B0506020202020204" pitchFamily="34" charset="0"/>
                        </a:rPr>
                        <a:t>Compatible fluids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Anti-freeze, windshield wash solution and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latin typeface="Acumin Pro Condensed" panose="020B0506020202020204" pitchFamily="34" charset="0"/>
                          <a:ea typeface="+mn-ea"/>
                          <a:cs typeface="+mn-cs"/>
                        </a:rPr>
                        <a:t>Anti-freeze, windshield wash solution and water</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189799"/>
                  </a:ext>
                </a:extLst>
              </a:tr>
              <a:tr h="269950">
                <a:tc>
                  <a:txBody>
                    <a:bodyPr/>
                    <a:lstStyle/>
                    <a:p>
                      <a:r>
                        <a:rPr lang="en-US" sz="900" b="1"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algn="l" defTabSz="685800" rtl="0" eaLnBrk="1" latinLnBrk="0" hangingPunct="1"/>
                      <a:r>
                        <a:rPr lang="en-US" sz="900" kern="1200" dirty="0">
                          <a:solidFill>
                            <a:schemeClr val="dk1"/>
                          </a:solidFill>
                          <a:latin typeface="Acumin Pro Condensed" panose="020B0506020202020204" pitchFamily="34" charset="0"/>
                          <a:ea typeface="+mn-ea"/>
                          <a:cs typeface="+mn-cs"/>
                        </a:rPr>
                        <a:t>Fiberglass reinforced thermoplastic, polyurethane rubber, and brass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algn="l" defTabSz="685800" rtl="0" eaLnBrk="1" latinLnBrk="0" hangingPunct="1"/>
                      <a:r>
                        <a:rPr lang="en-US" sz="900" kern="1200" dirty="0">
                          <a:solidFill>
                            <a:schemeClr val="dk1"/>
                          </a:solidFill>
                          <a:latin typeface="Acumin Pro Condensed" panose="020B0506020202020204" pitchFamily="34" charset="0"/>
                          <a:ea typeface="+mn-ea"/>
                          <a:cs typeface="+mn-cs"/>
                        </a:rPr>
                        <a:t>Fiberglass reinforced thermoplastic, polyurethane rubber, Viton®, brass, and stainless steel</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10101328"/>
                  </a:ext>
                </a:extLst>
              </a:tr>
            </a:tbl>
          </a:graphicData>
        </a:graphic>
      </p:graphicFrame>
    </p:spTree>
    <p:extLst>
      <p:ext uri="{BB962C8B-B14F-4D97-AF65-F5344CB8AC3E}">
        <p14:creationId xmlns:p14="http://schemas.microsoft.com/office/powerpoint/2010/main" val="148619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4919" y="1156004"/>
            <a:ext cx="4066599" cy="4019562"/>
          </a:xfrm>
        </p:spPr>
        <p:txBody>
          <a:bodyPr>
            <a:noAutofit/>
          </a:bodyPr>
          <a:lstStyle/>
          <a:p>
            <a:pPr marL="0" indent="0">
              <a:buClr>
                <a:schemeClr val="accent1"/>
              </a:buClr>
              <a:buNone/>
            </a:pPr>
            <a:r>
              <a:rPr lang="en-US" sz="1400" b="1" dirty="0"/>
              <a:t>Features</a:t>
            </a:r>
          </a:p>
          <a:p>
            <a:pPr lvl="1">
              <a:spcBef>
                <a:spcPts val="0"/>
              </a:spcBef>
              <a:buClrTx/>
            </a:pPr>
            <a:r>
              <a:rPr lang="en-US" sz="1200" dirty="0"/>
              <a:t>Proven design for over a decade</a:t>
            </a:r>
          </a:p>
          <a:p>
            <a:pPr lvl="1">
              <a:spcBef>
                <a:spcPts val="0"/>
              </a:spcBef>
              <a:buClrTx/>
            </a:pPr>
            <a:r>
              <a:rPr lang="en-US" sz="1200" dirty="0"/>
              <a:t>Heavy duty frame construction</a:t>
            </a:r>
          </a:p>
          <a:p>
            <a:pPr lvl="1">
              <a:spcBef>
                <a:spcPts val="0"/>
              </a:spcBef>
              <a:buClrTx/>
            </a:pPr>
            <a:r>
              <a:rPr lang="en-US" sz="1200" dirty="0"/>
              <a:t>Compact design</a:t>
            </a:r>
          </a:p>
          <a:p>
            <a:pPr lvl="1">
              <a:spcBef>
                <a:spcPts val="0"/>
              </a:spcBef>
              <a:buClrTx/>
            </a:pPr>
            <a:r>
              <a:rPr lang="en-US" sz="1200" dirty="0"/>
              <a:t>Easy installation and mounting accessories</a:t>
            </a:r>
          </a:p>
          <a:p>
            <a:pPr marL="342900" lvl="1" indent="0">
              <a:buNone/>
            </a:pPr>
            <a:endParaRPr lang="en-US" dirty="0"/>
          </a:p>
          <a:p>
            <a:pPr marL="0" indent="0">
              <a:buNone/>
            </a:pPr>
            <a:r>
              <a:rPr lang="en-US" sz="1400" b="1" dirty="0"/>
              <a:t>Sizes</a:t>
            </a:r>
          </a:p>
          <a:p>
            <a:pPr lvl="1">
              <a:spcBef>
                <a:spcPts val="0"/>
              </a:spcBef>
              <a:buClrTx/>
            </a:pPr>
            <a:r>
              <a:rPr lang="en-US" sz="1200" dirty="0"/>
              <a:t>Air/Water up to 50’</a:t>
            </a:r>
          </a:p>
          <a:p>
            <a:pPr lvl="1">
              <a:spcBef>
                <a:spcPts val="0"/>
              </a:spcBef>
              <a:buClrTx/>
            </a:pPr>
            <a:r>
              <a:rPr lang="en-US" sz="1200" dirty="0"/>
              <a:t>Oil up to 50’</a:t>
            </a:r>
          </a:p>
          <a:p>
            <a:pPr lvl="1">
              <a:spcBef>
                <a:spcPts val="0"/>
              </a:spcBef>
              <a:buClrTx/>
            </a:pPr>
            <a:r>
              <a:rPr lang="en-US" sz="1200" dirty="0"/>
              <a:t>Grease up to 50’</a:t>
            </a:r>
          </a:p>
          <a:p>
            <a:pPr lvl="1">
              <a:spcBef>
                <a:spcPts val="0"/>
              </a:spcBef>
              <a:buClrTx/>
            </a:pPr>
            <a:r>
              <a:rPr lang="en-US" sz="1200" dirty="0"/>
              <a:t>Diesel up to ¾” x 30’</a:t>
            </a:r>
          </a:p>
          <a:p>
            <a:pPr lvl="1">
              <a:spcBef>
                <a:spcPts val="0"/>
              </a:spcBef>
              <a:buClrTx/>
            </a:pPr>
            <a:r>
              <a:rPr lang="en-US" sz="1200" dirty="0"/>
              <a:t>DEF ¾ x 30’</a:t>
            </a:r>
          </a:p>
        </p:txBody>
      </p:sp>
      <p:sp>
        <p:nvSpPr>
          <p:cNvPr id="6" name="Text Placeholder 5"/>
          <p:cNvSpPr>
            <a:spLocks noGrp="1"/>
          </p:cNvSpPr>
          <p:nvPr>
            <p:ph type="body" sz="quarter" idx="14"/>
          </p:nvPr>
        </p:nvSpPr>
        <p:spPr/>
        <p:txBody>
          <a:bodyPr/>
          <a:lstStyle/>
          <a:p>
            <a:r>
              <a:rPr lang="en-US" dirty="0"/>
              <a:t>Signature Series Reels – </a:t>
            </a:r>
            <a:r>
              <a:rPr lang="en-US" b="0" dirty="0"/>
              <a:t>Classic</a:t>
            </a:r>
          </a:p>
        </p:txBody>
      </p:sp>
      <p:pic>
        <p:nvPicPr>
          <p:cNvPr id="21508" name="Picture 4" descr="\\WV2K003\Marketing\Graphics &amp; Marketing 2011\Website\IMAGES HOSE REEL\matrix-graphic-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84" y="1371448"/>
            <a:ext cx="1689659" cy="1905151"/>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2k8sbs\central\Photo Library\2000\Classic End view-8in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363" y="1348726"/>
            <a:ext cx="875501" cy="186541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21D8ECF-AB21-4C76-BB58-677939193137}"/>
              </a:ext>
            </a:extLst>
          </p:cNvPr>
          <p:cNvSpPr txBox="1">
            <a:spLocks/>
          </p:cNvSpPr>
          <p:nvPr/>
        </p:nvSpPr>
        <p:spPr>
          <a:xfrm>
            <a:off x="6509010" y="2417945"/>
            <a:ext cx="2879210" cy="1334436"/>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Clr>
                <a:srgbClr val="B31B34"/>
              </a:buClr>
              <a:buSzPct val="90000"/>
              <a:buFont typeface="Wingdings" pitchFamily="2" charset="2"/>
              <a:buChar char="§"/>
              <a:defRPr sz="1800" b="0"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Wingdings" pitchFamily="2" charset="2"/>
              <a:buNone/>
            </a:pPr>
            <a:r>
              <a:rPr lang="en-US" sz="1400" b="1" dirty="0"/>
              <a:t>Applications</a:t>
            </a:r>
          </a:p>
          <a:p>
            <a:pPr lvl="1">
              <a:spcBef>
                <a:spcPts val="0"/>
              </a:spcBef>
              <a:buClrTx/>
            </a:pPr>
            <a:r>
              <a:rPr lang="en-US" sz="1200" dirty="0"/>
              <a:t>Car dealerships</a:t>
            </a:r>
          </a:p>
          <a:p>
            <a:pPr lvl="1">
              <a:spcBef>
                <a:spcPts val="0"/>
              </a:spcBef>
              <a:buClrTx/>
            </a:pPr>
            <a:r>
              <a:rPr lang="en-US" sz="1200" dirty="0"/>
              <a:t>Quick lube</a:t>
            </a:r>
          </a:p>
          <a:p>
            <a:pPr lvl="1">
              <a:spcBef>
                <a:spcPts val="0"/>
              </a:spcBef>
              <a:buClrTx/>
            </a:pPr>
            <a:r>
              <a:rPr lang="en-US" sz="1200" dirty="0"/>
              <a:t>Independent garage</a:t>
            </a:r>
          </a:p>
          <a:p>
            <a:pPr lvl="1">
              <a:spcBef>
                <a:spcPts val="0"/>
              </a:spcBef>
              <a:buClrTx/>
            </a:pPr>
            <a:r>
              <a:rPr lang="en-US" sz="1200" dirty="0"/>
              <a:t>Tire shop</a:t>
            </a:r>
          </a:p>
        </p:txBody>
      </p:sp>
      <p:pic>
        <p:nvPicPr>
          <p:cNvPr id="2" name="Picture 1">
            <a:extLst>
              <a:ext uri="{FF2B5EF4-FFF2-40B4-BE49-F238E27FC236}">
                <a16:creationId xmlns:a16="http://schemas.microsoft.com/office/drawing/2014/main" id="{8017C95B-51E8-4510-9709-16F73402C0E3}"/>
              </a:ext>
            </a:extLst>
          </p:cNvPr>
          <p:cNvPicPr>
            <a:picLocks noChangeAspect="1"/>
          </p:cNvPicPr>
          <p:nvPr/>
        </p:nvPicPr>
        <p:blipFill rotWithShape="1">
          <a:blip r:embed="rId5"/>
          <a:srcRect t="74695"/>
          <a:stretch/>
        </p:blipFill>
        <p:spPr>
          <a:xfrm>
            <a:off x="1020635" y="5486551"/>
            <a:ext cx="1991465" cy="564842"/>
          </a:xfrm>
          <a:prstGeom prst="rect">
            <a:avLst/>
          </a:prstGeom>
        </p:spPr>
      </p:pic>
      <p:graphicFrame>
        <p:nvGraphicFramePr>
          <p:cNvPr id="9" name="Table 4">
            <a:extLst>
              <a:ext uri="{FF2B5EF4-FFF2-40B4-BE49-F238E27FC236}">
                <a16:creationId xmlns:a16="http://schemas.microsoft.com/office/drawing/2014/main" id="{C24B1F42-A4CB-4A9D-A64E-AC6DAA1D8CFD}"/>
              </a:ext>
            </a:extLst>
          </p:cNvPr>
          <p:cNvGraphicFramePr>
            <a:graphicFrameLocks noGrp="1"/>
          </p:cNvGraphicFramePr>
          <p:nvPr>
            <p:extLst>
              <p:ext uri="{D42A27DB-BD31-4B8C-83A1-F6EECF244321}">
                <p14:modId xmlns:p14="http://schemas.microsoft.com/office/powerpoint/2010/main" val="1336800737"/>
              </p:ext>
            </p:extLst>
          </p:nvPr>
        </p:nvGraphicFramePr>
        <p:xfrm>
          <a:off x="4160556" y="3998817"/>
          <a:ext cx="4749527" cy="2468880"/>
        </p:xfrm>
        <a:graphic>
          <a:graphicData uri="http://schemas.openxmlformats.org/drawingml/2006/table">
            <a:tbl>
              <a:tblPr firstRow="1" bandRow="1">
                <a:tableStyleId>{5C22544A-7EE6-4342-B048-85BDC9FD1C3A}</a:tableStyleId>
              </a:tblPr>
              <a:tblGrid>
                <a:gridCol w="554983">
                  <a:extLst>
                    <a:ext uri="{9D8B030D-6E8A-4147-A177-3AD203B41FA5}">
                      <a16:colId xmlns:a16="http://schemas.microsoft.com/office/drawing/2014/main" val="808897769"/>
                    </a:ext>
                  </a:extLst>
                </a:gridCol>
                <a:gridCol w="845288">
                  <a:extLst>
                    <a:ext uri="{9D8B030D-6E8A-4147-A177-3AD203B41FA5}">
                      <a16:colId xmlns:a16="http://schemas.microsoft.com/office/drawing/2014/main" val="1655944718"/>
                    </a:ext>
                  </a:extLst>
                </a:gridCol>
                <a:gridCol w="855922">
                  <a:extLst>
                    <a:ext uri="{9D8B030D-6E8A-4147-A177-3AD203B41FA5}">
                      <a16:colId xmlns:a16="http://schemas.microsoft.com/office/drawing/2014/main" val="706160946"/>
                    </a:ext>
                  </a:extLst>
                </a:gridCol>
                <a:gridCol w="850604">
                  <a:extLst>
                    <a:ext uri="{9D8B030D-6E8A-4147-A177-3AD203B41FA5}">
                      <a16:colId xmlns:a16="http://schemas.microsoft.com/office/drawing/2014/main" val="947546385"/>
                    </a:ext>
                  </a:extLst>
                </a:gridCol>
                <a:gridCol w="829340">
                  <a:extLst>
                    <a:ext uri="{9D8B030D-6E8A-4147-A177-3AD203B41FA5}">
                      <a16:colId xmlns:a16="http://schemas.microsoft.com/office/drawing/2014/main" val="1120981700"/>
                    </a:ext>
                  </a:extLst>
                </a:gridCol>
                <a:gridCol w="813390">
                  <a:extLst>
                    <a:ext uri="{9D8B030D-6E8A-4147-A177-3AD203B41FA5}">
                      <a16:colId xmlns:a16="http://schemas.microsoft.com/office/drawing/2014/main" val="1021706518"/>
                    </a:ext>
                  </a:extLst>
                </a:gridCol>
              </a:tblGrid>
              <a:tr h="352747">
                <a:tc>
                  <a:txBody>
                    <a:bodyPr/>
                    <a:lstStyle/>
                    <a:p>
                      <a:endParaRPr lang="en-US" sz="900" b="1" kern="1200" dirty="0">
                        <a:solidFill>
                          <a:sysClr val="windowText" lastClr="000000"/>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900" b="1" dirty="0">
                          <a:solidFill>
                            <a:sysClr val="windowText" lastClr="000000"/>
                          </a:solidFill>
                          <a:latin typeface="Acumin Pro Condensed" panose="020B0506020202020204" pitchFamily="34" charset="0"/>
                        </a:rPr>
                        <a:t>Air, Water &amp; </a:t>
                      </a:r>
                    </a:p>
                    <a:p>
                      <a:pPr algn="ctr"/>
                      <a:r>
                        <a:rPr lang="en-US" sz="900" b="1" dirty="0">
                          <a:solidFill>
                            <a:sysClr val="windowText" lastClr="000000"/>
                          </a:solidFill>
                          <a:latin typeface="Acumin Pro Condensed" panose="020B0506020202020204" pitchFamily="34" charset="0"/>
                        </a:rPr>
                        <a:t>Anti-freeze</a:t>
                      </a:r>
                    </a:p>
                    <a:p>
                      <a:pPr algn="ctr"/>
                      <a:r>
                        <a:rPr lang="en-US" sz="900" b="1" kern="1200" dirty="0">
                          <a:solidFill>
                            <a:sysClr val="windowText" lastClr="000000"/>
                          </a:solidFill>
                          <a:latin typeface="Acumin Pro Condensed" panose="020B0506020202020204" pitchFamily="34" charset="0"/>
                          <a:ea typeface="+mn-ea"/>
                          <a:cs typeface="+mn-cs"/>
                        </a:rPr>
                        <a:t>LP – 300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Lubricants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MP – 2,750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Grease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HP – 5,000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DEF</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LP – 150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Diesel</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LP – 50 psi</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90730">
                <a:tc>
                  <a:txBody>
                    <a:bodyPr/>
                    <a:lstStyle/>
                    <a:p>
                      <a:r>
                        <a:rPr lang="en-US" sz="900" dirty="0">
                          <a:latin typeface="Acumin Pro Condensed" panose="020B0506020202020204" pitchFamily="34" charset="0"/>
                        </a:rPr>
                        <a:t>Fluid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BSPP(F) swivel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NPT(F) swivel</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0467">
                <a:tc>
                  <a:txBody>
                    <a:bodyPr/>
                    <a:lstStyle/>
                    <a:p>
                      <a:r>
                        <a:rPr lang="en-US" sz="900" dirty="0">
                          <a:latin typeface="Acumin Pro Condensed" panose="020B0506020202020204" pitchFamily="34" charset="0"/>
                        </a:rPr>
                        <a:t>Fluid outlet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BSPP(M) swivel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NPT(F) swivel</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20467">
                <a:tc rowSpan="2">
                  <a:txBody>
                    <a:bodyPr/>
                    <a:lstStyle/>
                    <a:p>
                      <a:r>
                        <a:rPr lang="en-US" sz="900" dirty="0">
                          <a:latin typeface="Acumin Pro Condensed" panose="020B0506020202020204" pitchFamily="34" charset="0"/>
                        </a:rPr>
                        <a:t>Outlet thread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1/4” NPT(M) </a:t>
                      </a:r>
                      <a:r>
                        <a:rPr lang="en-US" sz="900" b="0" i="0" u="none" strike="noStrike" kern="1200" baseline="0" dirty="0">
                          <a:solidFill>
                            <a:schemeClr val="dk1"/>
                          </a:solidFill>
                          <a:latin typeface="Acumin Pro Condensed" panose="020B0506020202020204" pitchFamily="34" charset="0"/>
                          <a:ea typeface="+mn-ea"/>
                          <a:cs typeface="+mn-cs"/>
                        </a:rPr>
                        <a:t>for 3/8”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1/4” NPT(M) </a:t>
                      </a:r>
                      <a:r>
                        <a:rPr lang="en-US" sz="900" b="0" i="0" u="none" strike="noStrike" kern="1200" baseline="0" dirty="0">
                          <a:solidFill>
                            <a:schemeClr val="dk1"/>
                          </a:solidFill>
                          <a:latin typeface="Acumin Pro Condensed" panose="020B0506020202020204" pitchFamily="34" charset="0"/>
                          <a:ea typeface="+mn-ea"/>
                          <a:cs typeface="+mn-cs"/>
                        </a:rPr>
                        <a:t>for 3/8”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1/4” NPT(M) for 1/4”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900" kern="1200" dirty="0">
                          <a:solidFill>
                            <a:schemeClr val="dk1"/>
                          </a:solidFill>
                          <a:latin typeface="Acumin Pro Condensed" panose="020B0506020202020204" pitchFamily="34" charset="0"/>
                          <a:ea typeface="+mn-ea"/>
                          <a:cs typeface="+mn-cs"/>
                        </a:rPr>
                        <a:t>3/4” BSPP(M) for 3/4”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NPT(M) for 3/4” ID Hoses </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20467">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1/2” NPT(M) for 1/2”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1/2” NPT(M) for 1/2”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1/4” NPT(M) for 3/8” ID Hoses</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3728524"/>
                  </a:ext>
                </a:extLst>
              </a:tr>
              <a:tr h="445141">
                <a:tc>
                  <a:txBody>
                    <a:bodyPr/>
                    <a:lstStyle/>
                    <a:p>
                      <a:r>
                        <a:rPr lang="en-US" sz="900"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Plated steel, Brass, bronze &amp; Buna-N</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Steel (plated) &amp; Buna-N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b="0" i="0" u="none" strike="noStrike" kern="1200" baseline="0" dirty="0">
                          <a:solidFill>
                            <a:schemeClr val="dk1"/>
                          </a:solidFill>
                          <a:latin typeface="Acumin Pro Condensed" panose="020B0506020202020204" pitchFamily="34" charset="0"/>
                          <a:ea typeface="+mn-ea"/>
                          <a:cs typeface="+mn-cs"/>
                        </a:rPr>
                        <a:t>Plated steel, hardened steel &amp; Buna-N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Stainless steel, Viton®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Plated steel and Buna-N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47894509"/>
                  </a:ext>
                </a:extLst>
              </a:tr>
            </a:tbl>
          </a:graphicData>
        </a:graphic>
      </p:graphicFrame>
      <p:pic>
        <p:nvPicPr>
          <p:cNvPr id="10" name="Picture 9">
            <a:extLst>
              <a:ext uri="{FF2B5EF4-FFF2-40B4-BE49-F238E27FC236}">
                <a16:creationId xmlns:a16="http://schemas.microsoft.com/office/drawing/2014/main" id="{8CF7C5A2-3A4A-4431-B26E-2F2DC80119FE}"/>
              </a:ext>
            </a:extLst>
          </p:cNvPr>
          <p:cNvPicPr>
            <a:picLocks noChangeAspect="1"/>
          </p:cNvPicPr>
          <p:nvPr/>
        </p:nvPicPr>
        <p:blipFill rotWithShape="1">
          <a:blip r:embed="rId5"/>
          <a:srcRect b="24745"/>
          <a:stretch/>
        </p:blipFill>
        <p:spPr>
          <a:xfrm>
            <a:off x="1018731" y="3772758"/>
            <a:ext cx="1991465" cy="1679757"/>
          </a:xfrm>
          <a:prstGeom prst="rect">
            <a:avLst/>
          </a:prstGeom>
        </p:spPr>
      </p:pic>
    </p:spTree>
    <p:extLst>
      <p:ext uri="{BB962C8B-B14F-4D97-AF65-F5344CB8AC3E}">
        <p14:creationId xmlns:p14="http://schemas.microsoft.com/office/powerpoint/2010/main" val="229289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ipe(down)">
                                      <p:cBhvr>
                                        <p:cTn id="41" dur="500"/>
                                        <p:tgtEl>
                                          <p:spTgt spid="3">
                                            <p:txEl>
                                              <p:pRg st="9" end="9"/>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ipe(down)">
                                      <p:cBhvr>
                                        <p:cTn id="44" dur="500"/>
                                        <p:tgtEl>
                                          <p:spTgt spid="3">
                                            <p:txEl>
                                              <p:pRg st="10" end="10"/>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wipe(down)">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wipe(down)">
                                      <p:cBhvr>
                                        <p:cTn id="52" dur="500"/>
                                        <p:tgtEl>
                                          <p:spTgt spid="7">
                                            <p:txEl>
                                              <p:pRg st="0" end="0"/>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wipe(down)">
                                      <p:cBhvr>
                                        <p:cTn id="55" dur="500"/>
                                        <p:tgtEl>
                                          <p:spTgt spid="7">
                                            <p:txEl>
                                              <p:pRg st="1" end="1"/>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wipe(down)">
                                      <p:cBhvr>
                                        <p:cTn id="58" dur="500"/>
                                        <p:tgtEl>
                                          <p:spTgt spid="7">
                                            <p:txEl>
                                              <p:pRg st="2" end="2"/>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Effect transition="in" filter="wipe(down)">
                                      <p:cBhvr>
                                        <p:cTn id="61" dur="500"/>
                                        <p:tgtEl>
                                          <p:spTgt spid="7">
                                            <p:txEl>
                                              <p:pRg st="3" end="3"/>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7">
                                            <p:txEl>
                                              <p:pRg st="4" end="4"/>
                                            </p:txEl>
                                          </p:spTgt>
                                        </p:tgtEl>
                                        <p:attrNameLst>
                                          <p:attrName>style.visibility</p:attrName>
                                        </p:attrNameLst>
                                      </p:cBhvr>
                                      <p:to>
                                        <p:strVal val="visible"/>
                                      </p:to>
                                    </p:set>
                                    <p:animEffect transition="in" filter="wipe(down)">
                                      <p:cBhvr>
                                        <p:cTn id="6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6342" y="1160759"/>
            <a:ext cx="3371385" cy="4503234"/>
          </a:xfrm>
        </p:spPr>
        <p:txBody>
          <a:bodyPr>
            <a:noAutofit/>
          </a:bodyPr>
          <a:lstStyle/>
          <a:p>
            <a:pPr marL="0" indent="0">
              <a:buNone/>
            </a:pPr>
            <a:r>
              <a:rPr lang="en-US" sz="1400" b="1" dirty="0"/>
              <a:t>Features</a:t>
            </a:r>
          </a:p>
          <a:p>
            <a:pPr lvl="1">
              <a:spcBef>
                <a:spcPts val="0"/>
              </a:spcBef>
              <a:buClrTx/>
            </a:pPr>
            <a:r>
              <a:rPr lang="en-US" sz="1200" dirty="0"/>
              <a:t>Spool mounted ball bearings</a:t>
            </a:r>
          </a:p>
          <a:p>
            <a:pPr lvl="1">
              <a:spcBef>
                <a:spcPts val="0"/>
              </a:spcBef>
              <a:buClrTx/>
            </a:pPr>
            <a:r>
              <a:rPr lang="en-US" sz="1200" dirty="0"/>
              <a:t>Ten position latch mechanism</a:t>
            </a:r>
          </a:p>
          <a:p>
            <a:pPr lvl="1">
              <a:spcBef>
                <a:spcPts val="0"/>
              </a:spcBef>
              <a:buClrTx/>
            </a:pPr>
            <a:r>
              <a:rPr lang="en-US" sz="1200" dirty="0"/>
              <a:t>Double arm and pedestal</a:t>
            </a:r>
          </a:p>
          <a:p>
            <a:pPr lvl="1">
              <a:spcBef>
                <a:spcPts val="0"/>
              </a:spcBef>
              <a:buClrTx/>
            </a:pPr>
            <a:r>
              <a:rPr lang="en-US" sz="1200" dirty="0"/>
              <a:t>Fully ported shaft and swivel</a:t>
            </a:r>
          </a:p>
          <a:p>
            <a:pPr lvl="1">
              <a:spcBef>
                <a:spcPts val="0"/>
              </a:spcBef>
              <a:buClrTx/>
            </a:pPr>
            <a:r>
              <a:rPr lang="en-US" sz="1200" dirty="0"/>
              <a:t>Easy maintenance</a:t>
            </a:r>
          </a:p>
          <a:p>
            <a:pPr marL="342900" lvl="1" indent="0">
              <a:buNone/>
            </a:pPr>
            <a:endParaRPr lang="en-US" dirty="0"/>
          </a:p>
          <a:p>
            <a:pPr marL="0" indent="0">
              <a:buNone/>
            </a:pPr>
            <a:r>
              <a:rPr lang="en-US" sz="1400" b="1" dirty="0"/>
              <a:t>Sizes</a:t>
            </a:r>
          </a:p>
          <a:p>
            <a:pPr lvl="1">
              <a:spcBef>
                <a:spcPts val="0"/>
              </a:spcBef>
              <a:buClrTx/>
            </a:pPr>
            <a:r>
              <a:rPr lang="en-US" sz="1200" dirty="0"/>
              <a:t>Air up to ½” x 60’</a:t>
            </a:r>
          </a:p>
          <a:p>
            <a:pPr lvl="1">
              <a:spcBef>
                <a:spcPts val="0"/>
              </a:spcBef>
              <a:buClrTx/>
            </a:pPr>
            <a:r>
              <a:rPr lang="en-US" sz="1200" dirty="0"/>
              <a:t>Oil up to ½” x 60’</a:t>
            </a:r>
          </a:p>
          <a:p>
            <a:pPr lvl="1">
              <a:spcBef>
                <a:spcPts val="0"/>
              </a:spcBef>
              <a:buClrTx/>
            </a:pPr>
            <a:r>
              <a:rPr lang="en-US" sz="1200" dirty="0"/>
              <a:t>Grease up to 3/8” x 60’</a:t>
            </a:r>
          </a:p>
        </p:txBody>
      </p:sp>
      <p:sp>
        <p:nvSpPr>
          <p:cNvPr id="6" name="Text Placeholder 5"/>
          <p:cNvSpPr>
            <a:spLocks noGrp="1"/>
          </p:cNvSpPr>
          <p:nvPr>
            <p:ph type="body" sz="quarter" idx="14"/>
          </p:nvPr>
        </p:nvSpPr>
        <p:spPr/>
        <p:txBody>
          <a:bodyPr/>
          <a:lstStyle/>
          <a:p>
            <a:r>
              <a:rPr lang="en-US" dirty="0"/>
              <a:t>Signature Series Reels – </a:t>
            </a:r>
            <a:r>
              <a:rPr lang="en-US" b="0" dirty="0"/>
              <a:t>Premium</a:t>
            </a:r>
          </a:p>
        </p:txBody>
      </p:sp>
      <p:pic>
        <p:nvPicPr>
          <p:cNvPr id="20482" name="Picture 2" descr="\\2k8sbs\Central\Photo Library\8a-Links for Catalog 2014\2111 Premium Reel BARE.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0208" y="1372998"/>
            <a:ext cx="622753" cy="190212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2k8sbs\central\Photo Library\2000\matrix-graphic-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6054" y="1372998"/>
            <a:ext cx="1666839" cy="19021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F188117-E8BC-4ED8-BC92-9ECEF3063F77}"/>
              </a:ext>
            </a:extLst>
          </p:cNvPr>
          <p:cNvSpPr txBox="1">
            <a:spLocks/>
          </p:cNvSpPr>
          <p:nvPr/>
        </p:nvSpPr>
        <p:spPr>
          <a:xfrm>
            <a:off x="6512511" y="2596375"/>
            <a:ext cx="2546296" cy="1986773"/>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Clr>
                <a:srgbClr val="B31B34"/>
              </a:buClr>
              <a:buSzPct val="90000"/>
              <a:buFont typeface="Wingdings" pitchFamily="2" charset="2"/>
              <a:buChar char="§"/>
              <a:defRPr sz="1800" b="0"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400" b="1" dirty="0"/>
              <a:t>Applications</a:t>
            </a:r>
          </a:p>
          <a:p>
            <a:pPr lvl="1">
              <a:spcBef>
                <a:spcPts val="0"/>
              </a:spcBef>
              <a:buClrTx/>
            </a:pPr>
            <a:r>
              <a:rPr lang="en-US" sz="1200" dirty="0"/>
              <a:t>Heavy duty truck/fleet</a:t>
            </a:r>
          </a:p>
          <a:p>
            <a:pPr lvl="1">
              <a:spcBef>
                <a:spcPts val="0"/>
              </a:spcBef>
              <a:buClrTx/>
            </a:pPr>
            <a:r>
              <a:rPr lang="en-US" sz="1200" dirty="0"/>
              <a:t>Municipality</a:t>
            </a:r>
          </a:p>
          <a:p>
            <a:pPr lvl="1">
              <a:spcBef>
                <a:spcPts val="0"/>
              </a:spcBef>
              <a:buClrTx/>
            </a:pPr>
            <a:r>
              <a:rPr lang="en-US" sz="1200" dirty="0"/>
              <a:t>Mobile lube/service trucks</a:t>
            </a:r>
          </a:p>
          <a:p>
            <a:pPr lvl="1">
              <a:spcBef>
                <a:spcPts val="0"/>
              </a:spcBef>
              <a:buClrTx/>
            </a:pPr>
            <a:r>
              <a:rPr lang="en-US" sz="1200" dirty="0"/>
              <a:t>Large car dealership</a:t>
            </a:r>
          </a:p>
          <a:p>
            <a:pPr lvl="1">
              <a:spcBef>
                <a:spcPts val="0"/>
              </a:spcBef>
              <a:buClrTx/>
            </a:pPr>
            <a:r>
              <a:rPr lang="en-US" sz="1200" dirty="0"/>
              <a:t>Industrial manufacturing</a:t>
            </a:r>
          </a:p>
          <a:p>
            <a:pPr lvl="1">
              <a:spcBef>
                <a:spcPts val="0"/>
              </a:spcBef>
              <a:buClrTx/>
            </a:pPr>
            <a:r>
              <a:rPr lang="en-US" sz="1200" dirty="0"/>
              <a:t>Trains/bus/aviation</a:t>
            </a:r>
          </a:p>
        </p:txBody>
      </p:sp>
      <p:pic>
        <p:nvPicPr>
          <p:cNvPr id="2" name="Picture 1">
            <a:extLst>
              <a:ext uri="{FF2B5EF4-FFF2-40B4-BE49-F238E27FC236}">
                <a16:creationId xmlns:a16="http://schemas.microsoft.com/office/drawing/2014/main" id="{819E1C52-B063-41E3-B37F-C9FF7E2384CE}"/>
              </a:ext>
            </a:extLst>
          </p:cNvPr>
          <p:cNvPicPr>
            <a:picLocks noChangeAspect="1"/>
          </p:cNvPicPr>
          <p:nvPr/>
        </p:nvPicPr>
        <p:blipFill rotWithShape="1">
          <a:blip r:embed="rId6"/>
          <a:srcRect l="-333" t="73319" r="333" b="615"/>
          <a:stretch/>
        </p:blipFill>
        <p:spPr>
          <a:xfrm>
            <a:off x="1095149" y="5513696"/>
            <a:ext cx="1991613" cy="541613"/>
          </a:xfrm>
          <a:prstGeom prst="rect">
            <a:avLst/>
          </a:prstGeom>
        </p:spPr>
      </p:pic>
      <p:pic>
        <p:nvPicPr>
          <p:cNvPr id="9" name="Picture 8">
            <a:extLst>
              <a:ext uri="{FF2B5EF4-FFF2-40B4-BE49-F238E27FC236}">
                <a16:creationId xmlns:a16="http://schemas.microsoft.com/office/drawing/2014/main" id="{01A43A2E-BBE2-4EE6-B3A5-A2467F9F4826}"/>
              </a:ext>
            </a:extLst>
          </p:cNvPr>
          <p:cNvPicPr>
            <a:picLocks noChangeAspect="1"/>
          </p:cNvPicPr>
          <p:nvPr/>
        </p:nvPicPr>
        <p:blipFill rotWithShape="1">
          <a:blip r:embed="rId6"/>
          <a:srcRect t="2147" b="27173"/>
          <a:stretch/>
        </p:blipFill>
        <p:spPr>
          <a:xfrm>
            <a:off x="1168987" y="3985690"/>
            <a:ext cx="1991613" cy="1468625"/>
          </a:xfrm>
          <a:prstGeom prst="rect">
            <a:avLst/>
          </a:prstGeom>
        </p:spPr>
      </p:pic>
      <p:graphicFrame>
        <p:nvGraphicFramePr>
          <p:cNvPr id="10" name="Table 4">
            <a:extLst>
              <a:ext uri="{FF2B5EF4-FFF2-40B4-BE49-F238E27FC236}">
                <a16:creationId xmlns:a16="http://schemas.microsoft.com/office/drawing/2014/main" id="{F4C85A26-C00F-428F-9875-4501C3614DBD}"/>
              </a:ext>
            </a:extLst>
          </p:cNvPr>
          <p:cNvGraphicFramePr>
            <a:graphicFrameLocks noGrp="1"/>
          </p:cNvGraphicFramePr>
          <p:nvPr>
            <p:extLst>
              <p:ext uri="{D42A27DB-BD31-4B8C-83A1-F6EECF244321}">
                <p14:modId xmlns:p14="http://schemas.microsoft.com/office/powerpoint/2010/main" val="2822758105"/>
              </p:ext>
            </p:extLst>
          </p:nvPr>
        </p:nvGraphicFramePr>
        <p:xfrm>
          <a:off x="4152900" y="4498546"/>
          <a:ext cx="4838699" cy="1881175"/>
        </p:xfrm>
        <a:graphic>
          <a:graphicData uri="http://schemas.openxmlformats.org/drawingml/2006/table">
            <a:tbl>
              <a:tblPr firstRow="1" bandRow="1">
                <a:tableStyleId>{5C22544A-7EE6-4342-B048-85BDC9FD1C3A}</a:tableStyleId>
              </a:tblPr>
              <a:tblGrid>
                <a:gridCol w="829484">
                  <a:extLst>
                    <a:ext uri="{9D8B030D-6E8A-4147-A177-3AD203B41FA5}">
                      <a16:colId xmlns:a16="http://schemas.microsoft.com/office/drawing/2014/main" val="808897769"/>
                    </a:ext>
                  </a:extLst>
                </a:gridCol>
                <a:gridCol w="1326791">
                  <a:extLst>
                    <a:ext uri="{9D8B030D-6E8A-4147-A177-3AD203B41FA5}">
                      <a16:colId xmlns:a16="http://schemas.microsoft.com/office/drawing/2014/main" val="1655944718"/>
                    </a:ext>
                  </a:extLst>
                </a:gridCol>
                <a:gridCol w="1329757">
                  <a:extLst>
                    <a:ext uri="{9D8B030D-6E8A-4147-A177-3AD203B41FA5}">
                      <a16:colId xmlns:a16="http://schemas.microsoft.com/office/drawing/2014/main" val="706160946"/>
                    </a:ext>
                  </a:extLst>
                </a:gridCol>
                <a:gridCol w="1352667">
                  <a:extLst>
                    <a:ext uri="{9D8B030D-6E8A-4147-A177-3AD203B41FA5}">
                      <a16:colId xmlns:a16="http://schemas.microsoft.com/office/drawing/2014/main" val="947546385"/>
                    </a:ext>
                  </a:extLst>
                </a:gridCol>
              </a:tblGrid>
              <a:tr h="403063">
                <a:tc>
                  <a:txBody>
                    <a:bodyPr/>
                    <a:lstStyle/>
                    <a:p>
                      <a:endParaRPr lang="en-US" sz="900" b="1" kern="1200" dirty="0">
                        <a:solidFill>
                          <a:sysClr val="windowText" lastClr="000000"/>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900" b="1" dirty="0">
                          <a:solidFill>
                            <a:sysClr val="windowText" lastClr="000000"/>
                          </a:solidFill>
                          <a:latin typeface="Acumin Pro Condensed" panose="020B0506020202020204" pitchFamily="34" charset="0"/>
                        </a:rPr>
                        <a:t>Air, Water &amp; Anti-freeze</a:t>
                      </a:r>
                    </a:p>
                    <a:p>
                      <a:pPr algn="ctr"/>
                      <a:r>
                        <a:rPr lang="en-US" sz="900" b="1" kern="1200" dirty="0">
                          <a:solidFill>
                            <a:sysClr val="windowText" lastClr="000000"/>
                          </a:solidFill>
                          <a:latin typeface="Acumin Pro Condensed" panose="020B0506020202020204" pitchFamily="34" charset="0"/>
                          <a:ea typeface="+mn-ea"/>
                          <a:cs typeface="+mn-cs"/>
                        </a:rPr>
                        <a:t>LP – 300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Lubricants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MP – 2,750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Grease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HP – 5,000 psi</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22630">
                <a:tc>
                  <a:txBody>
                    <a:bodyPr/>
                    <a:lstStyle/>
                    <a:p>
                      <a:r>
                        <a:rPr lang="en-US" sz="900" dirty="0">
                          <a:latin typeface="Acumin Pro Condensed" panose="020B0506020202020204" pitchFamily="34" charset="0"/>
                        </a:rPr>
                        <a:t>Fluid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2630">
                <a:tc>
                  <a:txBody>
                    <a:bodyPr/>
                    <a:lstStyle/>
                    <a:p>
                      <a:r>
                        <a:rPr lang="en-US" sz="900" dirty="0">
                          <a:latin typeface="Acumin Pro Condensed" panose="020B0506020202020204" pitchFamily="34" charset="0"/>
                        </a:rPr>
                        <a:t>Fluid outlet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44893">
                <a:tc rowSpan="2">
                  <a:txBody>
                    <a:bodyPr/>
                    <a:lstStyle/>
                    <a:p>
                      <a:r>
                        <a:rPr lang="en-US" sz="900" dirty="0">
                          <a:latin typeface="Acumin Pro Condensed" panose="020B0506020202020204" pitchFamily="34" charset="0"/>
                        </a:rPr>
                        <a:t>Outlet thread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3/8”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3/8”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1/4” NPT(M) for 1/4” ID Hoses</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44893">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1/2” NPT(M) for 1/2”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1/2” NPT(M) for 1/2”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1/4” NPT(M) for 3/8” ID Hoses</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239911"/>
                  </a:ext>
                </a:extLst>
              </a:tr>
              <a:tr h="531126">
                <a:tc>
                  <a:txBody>
                    <a:bodyPr/>
                    <a:lstStyle/>
                    <a:p>
                      <a:r>
                        <a:rPr lang="en-US" sz="900"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Brass, Acetal &amp; Buna-N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Steel (plated) &amp; Buna-N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Acumin Pro Condensed" panose="020B0506020202020204" pitchFamily="34" charset="0"/>
                          <a:ea typeface="+mn-ea"/>
                          <a:cs typeface="+mn-cs"/>
                        </a:rPr>
                        <a:t>Nickel Plated Steel, Hardened steel &amp; Polyurethane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478945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down)">
                                      <p:cBhvr>
                                        <p:cTn id="40" dur="500"/>
                                        <p:tgtEl>
                                          <p:spTgt spid="3">
                                            <p:txEl>
                                              <p:pRg st="8" end="8"/>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wipe(down)">
                                      <p:cBhvr>
                                        <p:cTn id="46" dur="500"/>
                                        <p:tgtEl>
                                          <p:spTgt spid="3">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wipe(down)">
                                      <p:cBhvr>
                                        <p:cTn id="51" dur="500"/>
                                        <p:tgtEl>
                                          <p:spTgt spid="7">
                                            <p:txEl>
                                              <p:pRg st="0" end="0"/>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wipe(down)">
                                      <p:cBhvr>
                                        <p:cTn id="54" dur="500"/>
                                        <p:tgtEl>
                                          <p:spTgt spid="7">
                                            <p:txEl>
                                              <p:pRg st="1" end="1"/>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down)">
                                      <p:cBhvr>
                                        <p:cTn id="57" dur="500"/>
                                        <p:tgtEl>
                                          <p:spTgt spid="7">
                                            <p:txEl>
                                              <p:pRg st="2" end="2"/>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wipe(down)">
                                      <p:cBhvr>
                                        <p:cTn id="60" dur="500"/>
                                        <p:tgtEl>
                                          <p:spTgt spid="7">
                                            <p:txEl>
                                              <p:pRg st="3" end="3"/>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wipe(down)">
                                      <p:cBhvr>
                                        <p:cTn id="63" dur="500"/>
                                        <p:tgtEl>
                                          <p:spTgt spid="7">
                                            <p:txEl>
                                              <p:pRg st="4" end="4"/>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7">
                                            <p:txEl>
                                              <p:pRg st="5" end="5"/>
                                            </p:txEl>
                                          </p:spTgt>
                                        </p:tgtEl>
                                        <p:attrNameLst>
                                          <p:attrName>style.visibility</p:attrName>
                                        </p:attrNameLst>
                                      </p:cBhvr>
                                      <p:to>
                                        <p:strVal val="visible"/>
                                      </p:to>
                                    </p:set>
                                    <p:animEffect transition="in" filter="wipe(down)">
                                      <p:cBhvr>
                                        <p:cTn id="66" dur="500"/>
                                        <p:tgtEl>
                                          <p:spTgt spid="7">
                                            <p:txEl>
                                              <p:pRg st="5" end="5"/>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7">
                                            <p:txEl>
                                              <p:pRg st="6" end="6"/>
                                            </p:txEl>
                                          </p:spTgt>
                                        </p:tgtEl>
                                        <p:attrNameLst>
                                          <p:attrName>style.visibility</p:attrName>
                                        </p:attrNameLst>
                                      </p:cBhvr>
                                      <p:to>
                                        <p:strVal val="visible"/>
                                      </p:to>
                                    </p:set>
                                    <p:animEffect transition="in" filter="wipe(down)">
                                      <p:cBhvr>
                                        <p:cTn id="6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056342" y="1156018"/>
            <a:ext cx="3204117" cy="4742985"/>
          </a:xfrm>
        </p:spPr>
        <p:txBody>
          <a:bodyPr>
            <a:noAutofit/>
          </a:bodyPr>
          <a:lstStyle/>
          <a:p>
            <a:pPr marL="0" indent="0">
              <a:buClr>
                <a:schemeClr val="accent1"/>
              </a:buClr>
              <a:buNone/>
            </a:pPr>
            <a:r>
              <a:rPr lang="en-US" sz="1400" b="1" dirty="0"/>
              <a:t>Features</a:t>
            </a:r>
          </a:p>
          <a:p>
            <a:pPr lvl="1">
              <a:spcBef>
                <a:spcPts val="0"/>
              </a:spcBef>
              <a:buClrTx/>
            </a:pPr>
            <a:r>
              <a:rPr lang="en-US" sz="1200" dirty="0"/>
              <a:t>Multi-position outlet arm</a:t>
            </a:r>
          </a:p>
          <a:p>
            <a:pPr lvl="1">
              <a:spcBef>
                <a:spcPts val="0"/>
              </a:spcBef>
              <a:buClrTx/>
            </a:pPr>
            <a:r>
              <a:rPr lang="en-US" sz="1200" dirty="0"/>
              <a:t>Fully ported shaft and swivel</a:t>
            </a:r>
          </a:p>
          <a:p>
            <a:pPr lvl="1">
              <a:spcBef>
                <a:spcPts val="0"/>
              </a:spcBef>
              <a:buClrTx/>
            </a:pPr>
            <a:r>
              <a:rPr lang="en-US" sz="1200" dirty="0"/>
              <a:t>Ten position latching mechanism</a:t>
            </a:r>
          </a:p>
          <a:p>
            <a:pPr lvl="1">
              <a:spcBef>
                <a:spcPts val="0"/>
              </a:spcBef>
              <a:buClrTx/>
            </a:pPr>
            <a:r>
              <a:rPr lang="en-US" sz="1200" dirty="0"/>
              <a:t>Dual ball bearings</a:t>
            </a:r>
          </a:p>
          <a:p>
            <a:pPr lvl="1">
              <a:spcBef>
                <a:spcPts val="0"/>
              </a:spcBef>
              <a:buClrTx/>
            </a:pPr>
            <a:r>
              <a:rPr lang="en-US" sz="1200" dirty="0"/>
              <a:t>8-guage steel base and pedestal</a:t>
            </a:r>
          </a:p>
          <a:p>
            <a:pPr marL="342900" lvl="1" indent="0">
              <a:buNone/>
            </a:pPr>
            <a:endParaRPr lang="en-US" sz="1200" dirty="0"/>
          </a:p>
          <a:p>
            <a:pPr marL="0" indent="0">
              <a:buNone/>
            </a:pPr>
            <a:r>
              <a:rPr lang="en-US" sz="1400" b="1" dirty="0"/>
              <a:t>Sizes</a:t>
            </a:r>
          </a:p>
          <a:p>
            <a:pPr lvl="1">
              <a:spcBef>
                <a:spcPts val="0"/>
              </a:spcBef>
              <a:buClrTx/>
            </a:pPr>
            <a:r>
              <a:rPr lang="en-US" sz="1200" dirty="0"/>
              <a:t>Air up to ½” x 65’</a:t>
            </a:r>
          </a:p>
          <a:p>
            <a:pPr lvl="1">
              <a:spcBef>
                <a:spcPts val="0"/>
              </a:spcBef>
              <a:buClrTx/>
            </a:pPr>
            <a:r>
              <a:rPr lang="en-US" sz="1200" dirty="0"/>
              <a:t>Oil up to ½” x 65’</a:t>
            </a:r>
          </a:p>
          <a:p>
            <a:pPr lvl="1">
              <a:spcBef>
                <a:spcPts val="0"/>
              </a:spcBef>
              <a:buClrTx/>
            </a:pPr>
            <a:r>
              <a:rPr lang="en-US" sz="1200" dirty="0"/>
              <a:t>Diesel up to 3/4” x 50’	</a:t>
            </a:r>
          </a:p>
          <a:p>
            <a:pPr marL="342900" lvl="1" indent="0">
              <a:spcBef>
                <a:spcPts val="0"/>
              </a:spcBef>
              <a:buNone/>
            </a:pPr>
            <a:endParaRPr lang="en-US" dirty="0"/>
          </a:p>
        </p:txBody>
      </p:sp>
      <p:sp>
        <p:nvSpPr>
          <p:cNvPr id="6" name="Text Placeholder 5"/>
          <p:cNvSpPr>
            <a:spLocks noGrp="1"/>
          </p:cNvSpPr>
          <p:nvPr>
            <p:ph type="body" sz="quarter" idx="14"/>
          </p:nvPr>
        </p:nvSpPr>
        <p:spPr/>
        <p:txBody>
          <a:bodyPr/>
          <a:lstStyle/>
          <a:p>
            <a:r>
              <a:rPr lang="en-US" dirty="0"/>
              <a:t>Signature Series Reels – </a:t>
            </a:r>
            <a:r>
              <a:rPr lang="en-US" b="0" dirty="0"/>
              <a:t>EV</a:t>
            </a:r>
          </a:p>
        </p:txBody>
      </p:sp>
      <p:pic>
        <p:nvPicPr>
          <p:cNvPr id="22530" name="Picture 2" descr="\\2k8sbs\central\Photo Library\2000\EV_BALCRANK_cotas_frontal.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163"/>
          <a:stretch/>
        </p:blipFill>
        <p:spPr bwMode="auto">
          <a:xfrm>
            <a:off x="885222" y="1170968"/>
            <a:ext cx="1093072" cy="211058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2k8sbs\central\Photo Library\2000\matrix-graphic-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5874" y="1370491"/>
            <a:ext cx="1767869" cy="19061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51144339-A2ED-4948-8656-F13FF86ADEFE}"/>
              </a:ext>
            </a:extLst>
          </p:cNvPr>
          <p:cNvSpPr txBox="1">
            <a:spLocks/>
          </p:cNvSpPr>
          <p:nvPr/>
        </p:nvSpPr>
        <p:spPr>
          <a:xfrm>
            <a:off x="6504749" y="2538762"/>
            <a:ext cx="2684687" cy="1758172"/>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Clr>
                <a:srgbClr val="B31B34"/>
              </a:buClr>
              <a:buSzPct val="90000"/>
              <a:buFont typeface="Wingdings" pitchFamily="2" charset="2"/>
              <a:buChar char="§"/>
              <a:defRPr sz="1800" b="0"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400" b="1" dirty="0"/>
              <a:t>Applications</a:t>
            </a:r>
          </a:p>
          <a:p>
            <a:pPr lvl="1">
              <a:spcBef>
                <a:spcPts val="0"/>
              </a:spcBef>
              <a:buClrTx/>
            </a:pPr>
            <a:r>
              <a:rPr lang="en-US" sz="1200" dirty="0"/>
              <a:t>Large diameter hose</a:t>
            </a:r>
          </a:p>
          <a:p>
            <a:pPr lvl="1">
              <a:spcBef>
                <a:spcPts val="0"/>
              </a:spcBef>
              <a:buClrTx/>
            </a:pPr>
            <a:r>
              <a:rPr lang="en-US" sz="1200" dirty="0"/>
              <a:t>Heavy duty/truck/fleet</a:t>
            </a:r>
          </a:p>
          <a:p>
            <a:pPr lvl="1">
              <a:spcBef>
                <a:spcPts val="0"/>
              </a:spcBef>
              <a:buClrTx/>
            </a:pPr>
            <a:r>
              <a:rPr lang="en-US" sz="1200" dirty="0"/>
              <a:t>Fuel &amp; used oil evac</a:t>
            </a:r>
          </a:p>
          <a:p>
            <a:pPr lvl="1">
              <a:spcBef>
                <a:spcPts val="0"/>
              </a:spcBef>
              <a:buClrTx/>
            </a:pPr>
            <a:r>
              <a:rPr lang="en-US" sz="1200" dirty="0"/>
              <a:t>Lube/service trucks</a:t>
            </a:r>
          </a:p>
          <a:p>
            <a:pPr lvl="1">
              <a:spcBef>
                <a:spcPts val="0"/>
              </a:spcBef>
              <a:buClrTx/>
            </a:pPr>
            <a:r>
              <a:rPr lang="en-US" sz="1200" dirty="0"/>
              <a:t>Aviation/marine</a:t>
            </a:r>
          </a:p>
          <a:p>
            <a:pPr lvl="1">
              <a:spcBef>
                <a:spcPts val="0"/>
              </a:spcBef>
              <a:buClrTx/>
            </a:pPr>
            <a:r>
              <a:rPr lang="en-US" sz="1200" dirty="0"/>
              <a:t>Large diameter, long lengths</a:t>
            </a:r>
          </a:p>
        </p:txBody>
      </p:sp>
      <p:pic>
        <p:nvPicPr>
          <p:cNvPr id="2" name="Picture 1">
            <a:extLst>
              <a:ext uri="{FF2B5EF4-FFF2-40B4-BE49-F238E27FC236}">
                <a16:creationId xmlns:a16="http://schemas.microsoft.com/office/drawing/2014/main" id="{E2C3BEB1-D6B1-430F-BC8B-1AF78DC378B3}"/>
              </a:ext>
            </a:extLst>
          </p:cNvPr>
          <p:cNvPicPr>
            <a:picLocks noChangeAspect="1"/>
          </p:cNvPicPr>
          <p:nvPr/>
        </p:nvPicPr>
        <p:blipFill rotWithShape="1">
          <a:blip r:embed="rId5"/>
          <a:srcRect l="55147" t="60148"/>
          <a:stretch/>
        </p:blipFill>
        <p:spPr>
          <a:xfrm>
            <a:off x="1104900" y="5406887"/>
            <a:ext cx="1946225" cy="704556"/>
          </a:xfrm>
          <a:prstGeom prst="rect">
            <a:avLst/>
          </a:prstGeom>
        </p:spPr>
      </p:pic>
      <p:pic>
        <p:nvPicPr>
          <p:cNvPr id="9" name="Picture 8">
            <a:extLst>
              <a:ext uri="{FF2B5EF4-FFF2-40B4-BE49-F238E27FC236}">
                <a16:creationId xmlns:a16="http://schemas.microsoft.com/office/drawing/2014/main" id="{DE62B44D-4405-41A4-ADFC-AFD44EE9C062}"/>
              </a:ext>
            </a:extLst>
          </p:cNvPr>
          <p:cNvPicPr>
            <a:picLocks noChangeAspect="1"/>
          </p:cNvPicPr>
          <p:nvPr/>
        </p:nvPicPr>
        <p:blipFill rotWithShape="1">
          <a:blip r:embed="rId5"/>
          <a:srcRect r="45576" b="4881"/>
          <a:stretch/>
        </p:blipFill>
        <p:spPr>
          <a:xfrm>
            <a:off x="993826" y="3745382"/>
            <a:ext cx="2361490" cy="1681630"/>
          </a:xfrm>
          <a:prstGeom prst="rect">
            <a:avLst/>
          </a:prstGeom>
        </p:spPr>
      </p:pic>
      <p:graphicFrame>
        <p:nvGraphicFramePr>
          <p:cNvPr id="12" name="Table 4">
            <a:extLst>
              <a:ext uri="{FF2B5EF4-FFF2-40B4-BE49-F238E27FC236}">
                <a16:creationId xmlns:a16="http://schemas.microsoft.com/office/drawing/2014/main" id="{4D9F3F3D-3F85-46F3-A243-E5A87BD90F89}"/>
              </a:ext>
            </a:extLst>
          </p:cNvPr>
          <p:cNvGraphicFramePr>
            <a:graphicFrameLocks noGrp="1"/>
          </p:cNvGraphicFramePr>
          <p:nvPr>
            <p:extLst>
              <p:ext uri="{D42A27DB-BD31-4B8C-83A1-F6EECF244321}">
                <p14:modId xmlns:p14="http://schemas.microsoft.com/office/powerpoint/2010/main" val="2971210549"/>
              </p:ext>
            </p:extLst>
          </p:nvPr>
        </p:nvGraphicFramePr>
        <p:xfrm>
          <a:off x="4160556" y="3998817"/>
          <a:ext cx="4749527" cy="2606040"/>
        </p:xfrm>
        <a:graphic>
          <a:graphicData uri="http://schemas.openxmlformats.org/drawingml/2006/table">
            <a:tbl>
              <a:tblPr firstRow="1" bandRow="1">
                <a:tableStyleId>{5C22544A-7EE6-4342-B048-85BDC9FD1C3A}</a:tableStyleId>
              </a:tblPr>
              <a:tblGrid>
                <a:gridCol w="554983">
                  <a:extLst>
                    <a:ext uri="{9D8B030D-6E8A-4147-A177-3AD203B41FA5}">
                      <a16:colId xmlns:a16="http://schemas.microsoft.com/office/drawing/2014/main" val="808897769"/>
                    </a:ext>
                  </a:extLst>
                </a:gridCol>
                <a:gridCol w="845288">
                  <a:extLst>
                    <a:ext uri="{9D8B030D-6E8A-4147-A177-3AD203B41FA5}">
                      <a16:colId xmlns:a16="http://schemas.microsoft.com/office/drawing/2014/main" val="1655944718"/>
                    </a:ext>
                  </a:extLst>
                </a:gridCol>
                <a:gridCol w="855922">
                  <a:extLst>
                    <a:ext uri="{9D8B030D-6E8A-4147-A177-3AD203B41FA5}">
                      <a16:colId xmlns:a16="http://schemas.microsoft.com/office/drawing/2014/main" val="706160946"/>
                    </a:ext>
                  </a:extLst>
                </a:gridCol>
                <a:gridCol w="850604">
                  <a:extLst>
                    <a:ext uri="{9D8B030D-6E8A-4147-A177-3AD203B41FA5}">
                      <a16:colId xmlns:a16="http://schemas.microsoft.com/office/drawing/2014/main" val="947546385"/>
                    </a:ext>
                  </a:extLst>
                </a:gridCol>
                <a:gridCol w="829340">
                  <a:extLst>
                    <a:ext uri="{9D8B030D-6E8A-4147-A177-3AD203B41FA5}">
                      <a16:colId xmlns:a16="http://schemas.microsoft.com/office/drawing/2014/main" val="1120981700"/>
                    </a:ext>
                  </a:extLst>
                </a:gridCol>
                <a:gridCol w="813390">
                  <a:extLst>
                    <a:ext uri="{9D8B030D-6E8A-4147-A177-3AD203B41FA5}">
                      <a16:colId xmlns:a16="http://schemas.microsoft.com/office/drawing/2014/main" val="1021706518"/>
                    </a:ext>
                  </a:extLst>
                </a:gridCol>
              </a:tblGrid>
              <a:tr h="352747">
                <a:tc>
                  <a:txBody>
                    <a:bodyPr/>
                    <a:lstStyle/>
                    <a:p>
                      <a:endParaRPr lang="en-US" sz="900" b="1" kern="1200" dirty="0">
                        <a:solidFill>
                          <a:sysClr val="windowText" lastClr="000000"/>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900" b="1" dirty="0">
                          <a:solidFill>
                            <a:sysClr val="windowText" lastClr="000000"/>
                          </a:solidFill>
                          <a:latin typeface="Acumin Pro Condensed" panose="020B0506020202020204" pitchFamily="34" charset="0"/>
                        </a:rPr>
                        <a:t>Air, Water &amp; </a:t>
                      </a:r>
                    </a:p>
                    <a:p>
                      <a:pPr algn="ctr"/>
                      <a:r>
                        <a:rPr lang="en-US" sz="900" b="1" dirty="0">
                          <a:solidFill>
                            <a:sysClr val="windowText" lastClr="000000"/>
                          </a:solidFill>
                          <a:latin typeface="Acumin Pro Condensed" panose="020B0506020202020204" pitchFamily="34" charset="0"/>
                        </a:rPr>
                        <a:t>Anti-freeze</a:t>
                      </a:r>
                    </a:p>
                    <a:p>
                      <a:pPr algn="ctr"/>
                      <a:r>
                        <a:rPr lang="en-US" sz="900" b="1" kern="1200" dirty="0">
                          <a:solidFill>
                            <a:sysClr val="windowText" lastClr="000000"/>
                          </a:solidFill>
                          <a:latin typeface="Acumin Pro Condensed" panose="020B0506020202020204" pitchFamily="34" charset="0"/>
                          <a:ea typeface="+mn-ea"/>
                          <a:cs typeface="+mn-cs"/>
                        </a:rPr>
                        <a:t>LP – 300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Lubricants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MP – 2,750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Grease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HP – 5,000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DEF</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LP – 150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Diesel</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LP – 50 psi</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90730">
                <a:tc>
                  <a:txBody>
                    <a:bodyPr/>
                    <a:lstStyle/>
                    <a:p>
                      <a:r>
                        <a:rPr lang="en-US" sz="900" dirty="0">
                          <a:latin typeface="Acumin Pro Condensed" panose="020B0506020202020204" pitchFamily="34" charset="0"/>
                        </a:rPr>
                        <a:t>Fluid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3/4”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3/4”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BSPP(F) swivel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NPT(F) swivel</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20467">
                <a:tc>
                  <a:txBody>
                    <a:bodyPr/>
                    <a:lstStyle/>
                    <a:p>
                      <a:r>
                        <a:rPr lang="en-US" sz="900" dirty="0">
                          <a:latin typeface="Acumin Pro Condensed" panose="020B0506020202020204" pitchFamily="34" charset="0"/>
                        </a:rPr>
                        <a:t>Fluid outlet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3/4”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3/4”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BSPP(F) swivel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NPT(F) swivel</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20467">
                <a:tc rowSpan="2">
                  <a:txBody>
                    <a:bodyPr/>
                    <a:lstStyle/>
                    <a:p>
                      <a:r>
                        <a:rPr lang="en-US" sz="900" dirty="0">
                          <a:latin typeface="Acumin Pro Condensed" panose="020B0506020202020204" pitchFamily="34" charset="0"/>
                        </a:rPr>
                        <a:t>Outlet thread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1/2”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3/4”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900" kern="1200" dirty="0">
                          <a:solidFill>
                            <a:schemeClr val="dk1"/>
                          </a:solidFill>
                          <a:latin typeface="Acumin Pro Condensed" panose="020B0506020202020204" pitchFamily="34" charset="0"/>
                          <a:ea typeface="+mn-ea"/>
                          <a:cs typeface="+mn-cs"/>
                        </a:rPr>
                        <a:t>3/4” BSPP(M) for 3/4”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1/2” ID Hoses</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20467">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NPT(M) for 3/4”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NPT(M) for 3/4”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1/2” ID Hoses</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3728524"/>
                  </a:ext>
                </a:extLst>
              </a:tr>
              <a:tr h="445141">
                <a:tc>
                  <a:txBody>
                    <a:bodyPr/>
                    <a:lstStyle/>
                    <a:p>
                      <a:r>
                        <a:rPr lang="en-US" sz="900"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Nickel plated steel &amp; Buna-N</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Nickel plated steel &amp; Buna-N</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Nickel Plated Steel, Hardened steel &amp; Polyurethane</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Stainless Steel, Polypropylene, &amp; Viton®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kern="1200" dirty="0">
                          <a:solidFill>
                            <a:schemeClr val="dk1"/>
                          </a:solidFill>
                          <a:latin typeface="Acumin Pro Condensed" panose="020B0506020202020204" pitchFamily="34" charset="0"/>
                          <a:ea typeface="+mn-ea"/>
                          <a:cs typeface="+mn-cs"/>
                        </a:rPr>
                        <a:t>Nickel plated steel &amp; Buna-N</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478945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down)">
                                      <p:cBhvr>
                                        <p:cTn id="40" dur="500"/>
                                        <p:tgtEl>
                                          <p:spTgt spid="3">
                                            <p:txEl>
                                              <p:pRg st="8" end="8"/>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wipe(down)">
                                      <p:cBhvr>
                                        <p:cTn id="46" dur="500"/>
                                        <p:tgtEl>
                                          <p:spTgt spid="3">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wipe(down)">
                                      <p:cBhvr>
                                        <p:cTn id="51" dur="500"/>
                                        <p:tgtEl>
                                          <p:spTgt spid="7">
                                            <p:txEl>
                                              <p:pRg st="0" end="0"/>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wipe(down)">
                                      <p:cBhvr>
                                        <p:cTn id="54" dur="500"/>
                                        <p:tgtEl>
                                          <p:spTgt spid="7">
                                            <p:txEl>
                                              <p:pRg st="1" end="1"/>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down)">
                                      <p:cBhvr>
                                        <p:cTn id="57" dur="500"/>
                                        <p:tgtEl>
                                          <p:spTgt spid="7">
                                            <p:txEl>
                                              <p:pRg st="2" end="2"/>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wipe(down)">
                                      <p:cBhvr>
                                        <p:cTn id="60" dur="500"/>
                                        <p:tgtEl>
                                          <p:spTgt spid="7">
                                            <p:txEl>
                                              <p:pRg st="3" end="3"/>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wipe(down)">
                                      <p:cBhvr>
                                        <p:cTn id="63" dur="500"/>
                                        <p:tgtEl>
                                          <p:spTgt spid="7">
                                            <p:txEl>
                                              <p:pRg st="4" end="4"/>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7">
                                            <p:txEl>
                                              <p:pRg st="5" end="5"/>
                                            </p:txEl>
                                          </p:spTgt>
                                        </p:tgtEl>
                                        <p:attrNameLst>
                                          <p:attrName>style.visibility</p:attrName>
                                        </p:attrNameLst>
                                      </p:cBhvr>
                                      <p:to>
                                        <p:strVal val="visible"/>
                                      </p:to>
                                    </p:set>
                                    <p:animEffect transition="in" filter="wipe(down)">
                                      <p:cBhvr>
                                        <p:cTn id="66" dur="500"/>
                                        <p:tgtEl>
                                          <p:spTgt spid="7">
                                            <p:txEl>
                                              <p:pRg st="5" end="5"/>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7">
                                            <p:txEl>
                                              <p:pRg st="6" end="6"/>
                                            </p:txEl>
                                          </p:spTgt>
                                        </p:tgtEl>
                                        <p:attrNameLst>
                                          <p:attrName>style.visibility</p:attrName>
                                        </p:attrNameLst>
                                      </p:cBhvr>
                                      <p:to>
                                        <p:strVal val="visible"/>
                                      </p:to>
                                    </p:set>
                                    <p:animEffect transition="in" filter="wipe(down)">
                                      <p:cBhvr>
                                        <p:cTn id="6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56342" y="1160134"/>
            <a:ext cx="3562815" cy="4176132"/>
          </a:xfrm>
        </p:spPr>
        <p:txBody>
          <a:bodyPr>
            <a:noAutofit/>
          </a:bodyPr>
          <a:lstStyle/>
          <a:p>
            <a:pPr marL="0" indent="0">
              <a:buClr>
                <a:schemeClr val="accent1"/>
              </a:buClr>
              <a:buNone/>
            </a:pPr>
            <a:r>
              <a:rPr lang="en-US" sz="1400" b="1" dirty="0"/>
              <a:t>Features</a:t>
            </a:r>
          </a:p>
          <a:p>
            <a:pPr lvl="1">
              <a:spcBef>
                <a:spcPts val="0"/>
              </a:spcBef>
              <a:buClrTx/>
            </a:pPr>
            <a:r>
              <a:rPr lang="en-US" sz="1200" dirty="0"/>
              <a:t>Zinc plated steel rollers</a:t>
            </a:r>
          </a:p>
          <a:p>
            <a:pPr lvl="1">
              <a:spcBef>
                <a:spcPts val="0"/>
              </a:spcBef>
              <a:buClrTx/>
            </a:pPr>
            <a:r>
              <a:rPr lang="en-US" sz="1200" dirty="0"/>
              <a:t>Multi-position outlet arm</a:t>
            </a:r>
          </a:p>
          <a:p>
            <a:pPr lvl="1">
              <a:spcBef>
                <a:spcPts val="0"/>
              </a:spcBef>
              <a:buClrTx/>
            </a:pPr>
            <a:r>
              <a:rPr lang="en-US" sz="1200" dirty="0"/>
              <a:t>8 gauge steel base and pedestal</a:t>
            </a:r>
          </a:p>
          <a:p>
            <a:pPr lvl="1">
              <a:spcBef>
                <a:spcPts val="0"/>
              </a:spcBef>
              <a:buClrTx/>
            </a:pPr>
            <a:r>
              <a:rPr lang="en-US" sz="1200" dirty="0"/>
              <a:t>Dual ball bearings</a:t>
            </a:r>
          </a:p>
          <a:p>
            <a:pPr lvl="1">
              <a:spcBef>
                <a:spcPts val="0"/>
              </a:spcBef>
              <a:buClrTx/>
            </a:pPr>
            <a:r>
              <a:rPr lang="en-US" sz="1200" dirty="0"/>
              <a:t>Fully ported shaft and swivel</a:t>
            </a:r>
          </a:p>
          <a:p>
            <a:pPr marL="300037" lvl="1" indent="0">
              <a:buNone/>
            </a:pPr>
            <a:endParaRPr lang="en-US" sz="1200" dirty="0"/>
          </a:p>
          <a:p>
            <a:pPr marL="0" indent="0">
              <a:buNone/>
            </a:pPr>
            <a:r>
              <a:rPr lang="en-US" sz="1400" b="1" dirty="0"/>
              <a:t>Sizes</a:t>
            </a:r>
          </a:p>
          <a:p>
            <a:pPr lvl="1">
              <a:spcBef>
                <a:spcPts val="0"/>
              </a:spcBef>
              <a:buClrTx/>
            </a:pPr>
            <a:r>
              <a:rPr lang="en-US" sz="1200" dirty="0"/>
              <a:t>LP ½ x 100’</a:t>
            </a:r>
          </a:p>
          <a:p>
            <a:pPr lvl="1">
              <a:spcBef>
                <a:spcPts val="0"/>
              </a:spcBef>
              <a:buClrTx/>
            </a:pPr>
            <a:r>
              <a:rPr lang="en-US" sz="1200" dirty="0"/>
              <a:t>LP ¾ x 75’</a:t>
            </a:r>
          </a:p>
          <a:p>
            <a:pPr lvl="1">
              <a:spcBef>
                <a:spcPts val="0"/>
              </a:spcBef>
              <a:buClrTx/>
            </a:pPr>
            <a:r>
              <a:rPr lang="en-US" sz="1200" dirty="0"/>
              <a:t>MP ½ x 100’</a:t>
            </a:r>
          </a:p>
          <a:p>
            <a:pPr lvl="1">
              <a:spcBef>
                <a:spcPts val="0"/>
              </a:spcBef>
              <a:buClrTx/>
            </a:pPr>
            <a:r>
              <a:rPr lang="en-US" sz="1200" dirty="0"/>
              <a:t>Diesel 1” x 50’</a:t>
            </a:r>
          </a:p>
        </p:txBody>
      </p:sp>
      <p:sp>
        <p:nvSpPr>
          <p:cNvPr id="3" name="Text Placeholder 2"/>
          <p:cNvSpPr>
            <a:spLocks noGrp="1"/>
          </p:cNvSpPr>
          <p:nvPr>
            <p:ph type="body" sz="quarter" idx="14"/>
          </p:nvPr>
        </p:nvSpPr>
        <p:spPr/>
        <p:txBody>
          <a:bodyPr/>
          <a:lstStyle/>
          <a:p>
            <a:r>
              <a:rPr lang="en-US" dirty="0"/>
              <a:t>Signature Series Reels – </a:t>
            </a:r>
            <a:r>
              <a:rPr lang="en-US" b="0" dirty="0"/>
              <a:t>EVX</a:t>
            </a:r>
          </a:p>
        </p:txBody>
      </p:sp>
      <p:pic>
        <p:nvPicPr>
          <p:cNvPr id="23554" name="Picture 2" descr="\\2k8sbs\central\Photo Library\2000\EVX_BALCRANK_cotas_fronta.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89" b="4078"/>
          <a:stretch/>
        </p:blipFill>
        <p:spPr bwMode="auto">
          <a:xfrm>
            <a:off x="964628" y="1196220"/>
            <a:ext cx="1071957" cy="2087031"/>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2k8sbs\central\Photo Library\2000\matrix-graphic-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556" y="1239881"/>
            <a:ext cx="1910417" cy="2048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19BC1EFD-C402-4371-8CEA-A88877435EBE}"/>
              </a:ext>
            </a:extLst>
          </p:cNvPr>
          <p:cNvSpPr txBox="1">
            <a:spLocks/>
          </p:cNvSpPr>
          <p:nvPr/>
        </p:nvSpPr>
        <p:spPr>
          <a:xfrm>
            <a:off x="6505776" y="2519888"/>
            <a:ext cx="2638223" cy="1385539"/>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Clr>
                <a:srgbClr val="B31B34"/>
              </a:buClr>
              <a:buSzPct val="90000"/>
              <a:buFont typeface="Wingdings" pitchFamily="2" charset="2"/>
              <a:buChar char="§"/>
              <a:defRPr sz="1800" b="0" kern="1200">
                <a:solidFill>
                  <a:schemeClr val="tx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50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Wingdings" pitchFamily="2" charset="2"/>
              <a:buNone/>
            </a:pPr>
            <a:r>
              <a:rPr lang="en-US" sz="1400" b="1" dirty="0"/>
              <a:t>Applications</a:t>
            </a:r>
          </a:p>
          <a:p>
            <a:pPr lvl="1">
              <a:spcBef>
                <a:spcPts val="0"/>
              </a:spcBef>
              <a:buClrTx/>
            </a:pPr>
            <a:r>
              <a:rPr lang="en-US" sz="1200" dirty="0"/>
              <a:t>Large diameter hose</a:t>
            </a:r>
          </a:p>
          <a:p>
            <a:pPr lvl="1">
              <a:spcBef>
                <a:spcPts val="0"/>
              </a:spcBef>
              <a:buClrTx/>
            </a:pPr>
            <a:r>
              <a:rPr lang="en-US" sz="1200" dirty="0"/>
              <a:t>High volume air/water applications</a:t>
            </a:r>
          </a:p>
          <a:p>
            <a:pPr lvl="1">
              <a:spcBef>
                <a:spcPts val="0"/>
              </a:spcBef>
              <a:buClrTx/>
            </a:pPr>
            <a:r>
              <a:rPr lang="en-US" sz="1200" dirty="0"/>
              <a:t>High volume oil dispense</a:t>
            </a:r>
          </a:p>
          <a:p>
            <a:pPr lvl="1">
              <a:spcBef>
                <a:spcPts val="0"/>
              </a:spcBef>
              <a:buClrTx/>
            </a:pPr>
            <a:r>
              <a:rPr lang="en-US" sz="1200" dirty="0"/>
              <a:t>Heavy duty fleet and mobile lube trucks</a:t>
            </a:r>
          </a:p>
          <a:p>
            <a:pPr lvl="1">
              <a:spcBef>
                <a:spcPts val="0"/>
              </a:spcBef>
              <a:buClrTx/>
            </a:pPr>
            <a:r>
              <a:rPr lang="en-US" sz="1200" dirty="0"/>
              <a:t>Diesel fuel and used oil evacuation</a:t>
            </a:r>
          </a:p>
        </p:txBody>
      </p:sp>
      <p:pic>
        <p:nvPicPr>
          <p:cNvPr id="4" name="Picture 3">
            <a:extLst>
              <a:ext uri="{FF2B5EF4-FFF2-40B4-BE49-F238E27FC236}">
                <a16:creationId xmlns:a16="http://schemas.microsoft.com/office/drawing/2014/main" id="{C0039986-680E-4AB4-A2A7-0EE29C1C4A9A}"/>
              </a:ext>
            </a:extLst>
          </p:cNvPr>
          <p:cNvPicPr>
            <a:picLocks noChangeAspect="1"/>
          </p:cNvPicPr>
          <p:nvPr/>
        </p:nvPicPr>
        <p:blipFill>
          <a:blip r:embed="rId4"/>
          <a:stretch>
            <a:fillRect/>
          </a:stretch>
        </p:blipFill>
        <p:spPr>
          <a:xfrm>
            <a:off x="1067411" y="3713357"/>
            <a:ext cx="1959022" cy="2356625"/>
          </a:xfrm>
          <a:prstGeom prst="rect">
            <a:avLst/>
          </a:prstGeom>
        </p:spPr>
      </p:pic>
      <p:graphicFrame>
        <p:nvGraphicFramePr>
          <p:cNvPr id="10" name="Table 4">
            <a:extLst>
              <a:ext uri="{FF2B5EF4-FFF2-40B4-BE49-F238E27FC236}">
                <a16:creationId xmlns:a16="http://schemas.microsoft.com/office/drawing/2014/main" id="{94EBA6F2-ACB5-4EE2-90AA-8A732F39F264}"/>
              </a:ext>
            </a:extLst>
          </p:cNvPr>
          <p:cNvGraphicFramePr>
            <a:graphicFrameLocks noGrp="1"/>
          </p:cNvGraphicFramePr>
          <p:nvPr>
            <p:extLst>
              <p:ext uri="{D42A27DB-BD31-4B8C-83A1-F6EECF244321}">
                <p14:modId xmlns:p14="http://schemas.microsoft.com/office/powerpoint/2010/main" val="2453152624"/>
              </p:ext>
            </p:extLst>
          </p:nvPr>
        </p:nvGraphicFramePr>
        <p:xfrm>
          <a:off x="4152900" y="4588926"/>
          <a:ext cx="4838699" cy="1888139"/>
        </p:xfrm>
        <a:graphic>
          <a:graphicData uri="http://schemas.openxmlformats.org/drawingml/2006/table">
            <a:tbl>
              <a:tblPr firstRow="1" bandRow="1">
                <a:tableStyleId>{5C22544A-7EE6-4342-B048-85BDC9FD1C3A}</a:tableStyleId>
              </a:tblPr>
              <a:tblGrid>
                <a:gridCol w="829484">
                  <a:extLst>
                    <a:ext uri="{9D8B030D-6E8A-4147-A177-3AD203B41FA5}">
                      <a16:colId xmlns:a16="http://schemas.microsoft.com/office/drawing/2014/main" val="808897769"/>
                    </a:ext>
                  </a:extLst>
                </a:gridCol>
                <a:gridCol w="1326791">
                  <a:extLst>
                    <a:ext uri="{9D8B030D-6E8A-4147-A177-3AD203B41FA5}">
                      <a16:colId xmlns:a16="http://schemas.microsoft.com/office/drawing/2014/main" val="1655944718"/>
                    </a:ext>
                  </a:extLst>
                </a:gridCol>
                <a:gridCol w="1329757">
                  <a:extLst>
                    <a:ext uri="{9D8B030D-6E8A-4147-A177-3AD203B41FA5}">
                      <a16:colId xmlns:a16="http://schemas.microsoft.com/office/drawing/2014/main" val="706160946"/>
                    </a:ext>
                  </a:extLst>
                </a:gridCol>
                <a:gridCol w="1352667">
                  <a:extLst>
                    <a:ext uri="{9D8B030D-6E8A-4147-A177-3AD203B41FA5}">
                      <a16:colId xmlns:a16="http://schemas.microsoft.com/office/drawing/2014/main" val="947546385"/>
                    </a:ext>
                  </a:extLst>
                </a:gridCol>
              </a:tblGrid>
              <a:tr h="339539">
                <a:tc>
                  <a:txBody>
                    <a:bodyPr/>
                    <a:lstStyle/>
                    <a:p>
                      <a:endParaRPr lang="en-US" sz="900" b="1" kern="1200" dirty="0">
                        <a:solidFill>
                          <a:sysClr val="windowText" lastClr="000000"/>
                        </a:solidFill>
                        <a:latin typeface="Acumin Pro Condensed" panose="020B0506020202020204" pitchFamily="34" charset="0"/>
                        <a:ea typeface="+mn-ea"/>
                        <a:cs typeface="+mn-cs"/>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900" b="1" dirty="0">
                          <a:solidFill>
                            <a:sysClr val="windowText" lastClr="000000"/>
                          </a:solidFill>
                          <a:latin typeface="Acumin Pro Condensed" panose="020B0506020202020204" pitchFamily="34" charset="0"/>
                        </a:rPr>
                        <a:t>Air, Water &amp; Anti-freeze</a:t>
                      </a:r>
                    </a:p>
                    <a:p>
                      <a:pPr algn="ctr"/>
                      <a:r>
                        <a:rPr lang="en-US" sz="900" b="1" kern="1200" dirty="0">
                          <a:solidFill>
                            <a:sysClr val="windowText" lastClr="000000"/>
                          </a:solidFill>
                          <a:latin typeface="Acumin Pro Condensed" panose="020B0506020202020204" pitchFamily="34" charset="0"/>
                          <a:ea typeface="+mn-ea"/>
                          <a:cs typeface="+mn-cs"/>
                        </a:rPr>
                        <a:t>LP – 300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Lubricants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MP – 1,525 psi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900" b="1" kern="1200" dirty="0">
                          <a:solidFill>
                            <a:sysClr val="windowText" lastClr="000000"/>
                          </a:solidFill>
                          <a:latin typeface="Acumin Pro Condensed" panose="020B0506020202020204" pitchFamily="34" charset="0"/>
                          <a:ea typeface="+mn-ea"/>
                          <a:cs typeface="+mn-cs"/>
                        </a:rPr>
                        <a:t>Diesel</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ysClr val="windowText" lastClr="000000"/>
                          </a:solidFill>
                          <a:latin typeface="Acumin Pro Condensed" panose="020B0506020202020204" pitchFamily="34" charset="0"/>
                          <a:ea typeface="+mn-ea"/>
                          <a:cs typeface="+mn-cs"/>
                        </a:rPr>
                        <a:t>LP – 50 psi</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212212">
                <a:tc>
                  <a:txBody>
                    <a:bodyPr/>
                    <a:lstStyle/>
                    <a:p>
                      <a:r>
                        <a:rPr lang="en-US" sz="900" dirty="0">
                          <a:latin typeface="Acumin Pro Condensed" panose="020B0506020202020204" pitchFamily="34" charset="0"/>
                        </a:rPr>
                        <a:t>Fluid inlet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dirty="0">
                          <a:latin typeface="Acumin Pro Condensed" panose="020B0506020202020204" pitchFamily="34" charset="0"/>
                        </a:rPr>
                        <a:t>1”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212212">
                <a:tc>
                  <a:txBody>
                    <a:bodyPr/>
                    <a:lstStyle/>
                    <a:p>
                      <a:r>
                        <a:rPr lang="en-US" sz="900" dirty="0">
                          <a:latin typeface="Acumin Pro Condensed" panose="020B0506020202020204" pitchFamily="34" charset="0"/>
                        </a:rPr>
                        <a:t>Fluid outlet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NPT(F) swivel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3/8” NPT(F) swivel </a:t>
                      </a:r>
                      <a:endParaRPr lang="en-US" sz="900" b="0" i="0" u="none" strike="noStrike" kern="1200" baseline="0" dirty="0">
                        <a:solidFill>
                          <a:schemeClr val="dk1"/>
                        </a:solidFill>
                        <a:latin typeface="Acumin Pro Condensed" panose="020B0506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212212">
                <a:tc rowSpan="3">
                  <a:txBody>
                    <a:bodyPr/>
                    <a:lstStyle/>
                    <a:p>
                      <a:r>
                        <a:rPr lang="en-US" sz="900" dirty="0">
                          <a:latin typeface="Acumin Pro Condensed" panose="020B0506020202020204" pitchFamily="34" charset="0"/>
                        </a:rPr>
                        <a:t>Outlet thread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1/2”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1/2” ID Hoses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Acumin Pro Condensed" panose="020B0506020202020204" pitchFamily="34" charset="0"/>
                        </a:rPr>
                        <a:t>1/2” NPT(M) </a:t>
                      </a:r>
                      <a:r>
                        <a:rPr lang="en-US" sz="900" b="0" i="0" u="none" strike="noStrike" kern="1200" baseline="0" dirty="0">
                          <a:solidFill>
                            <a:schemeClr val="dk1"/>
                          </a:solidFill>
                          <a:latin typeface="Acumin Pro Condensed" panose="020B0506020202020204" pitchFamily="34" charset="0"/>
                          <a:ea typeface="+mn-ea"/>
                          <a:cs typeface="+mn-cs"/>
                        </a:rPr>
                        <a:t>for 1/2” ID Hoses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212212">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NPT(M) for 3/4”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NPT(M) for 3/4”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3/4” NPT(M) for 3/4” ID Hoses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7386382"/>
                  </a:ext>
                </a:extLst>
              </a:tr>
              <a:tr h="212212">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 NPT(M) for 1”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 NPT(M) for 1” ID Hoses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cumin Pro Condensed" panose="020B0506020202020204" pitchFamily="34" charset="0"/>
                          <a:ea typeface="+mn-ea"/>
                          <a:cs typeface="+mn-cs"/>
                        </a:rPr>
                        <a:t>1” NPT(M) for 1” ID Hoses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9779774"/>
                  </a:ext>
                </a:extLst>
              </a:tr>
              <a:tr h="379379">
                <a:tc>
                  <a:txBody>
                    <a:bodyPr/>
                    <a:lstStyle/>
                    <a:p>
                      <a:r>
                        <a:rPr lang="en-US" sz="900" dirty="0">
                          <a:latin typeface="Acumin Pro Condensed" panose="020B0506020202020204" pitchFamily="34" charset="0"/>
                        </a:rPr>
                        <a:t>Wetted materials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b="0" i="0" u="none" strike="noStrike" kern="1200" baseline="0" dirty="0">
                          <a:solidFill>
                            <a:schemeClr val="dk1"/>
                          </a:solidFill>
                          <a:latin typeface="Acumin Pro Condensed" panose="020B0506020202020204" pitchFamily="34" charset="0"/>
                          <a:ea typeface="+mn-ea"/>
                          <a:cs typeface="+mn-cs"/>
                        </a:rPr>
                        <a:t>Nickel plated steel &amp; Buna-N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b="0" i="0" u="none" strike="noStrike" kern="1200" baseline="0" dirty="0">
                          <a:solidFill>
                            <a:schemeClr val="dk1"/>
                          </a:solidFill>
                          <a:latin typeface="Acumin Pro Condensed" panose="020B0506020202020204" pitchFamily="34" charset="0"/>
                          <a:ea typeface="+mn-ea"/>
                          <a:cs typeface="+mn-cs"/>
                        </a:rPr>
                        <a:t>Nickel plated steel &amp; Buna-N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900" b="0" i="0" u="none" strike="noStrike" kern="1200" baseline="0" dirty="0">
                          <a:solidFill>
                            <a:schemeClr val="dk1"/>
                          </a:solidFill>
                          <a:latin typeface="Acumin Pro Condensed" panose="020B0506020202020204" pitchFamily="34" charset="0"/>
                          <a:ea typeface="+mn-ea"/>
                          <a:cs typeface="+mn-cs"/>
                        </a:rPr>
                        <a:t>Nickel plated steel &amp; Buna-N </a:t>
                      </a:r>
                      <a:endParaRPr lang="en-US" sz="135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47894509"/>
                  </a:ext>
                </a:extLst>
              </a:tr>
            </a:tbl>
          </a:graphicData>
        </a:graphic>
      </p:graphicFrame>
    </p:spTree>
    <p:extLst>
      <p:ext uri="{BB962C8B-B14F-4D97-AF65-F5344CB8AC3E}">
        <p14:creationId xmlns:p14="http://schemas.microsoft.com/office/powerpoint/2010/main" val="23386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down)">
                                      <p:cBhvr>
                                        <p:cTn id="37" dur="500"/>
                                        <p:tgtEl>
                                          <p:spTgt spid="2">
                                            <p:txEl>
                                              <p:pRg st="7" end="7"/>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wipe(down)">
                                      <p:cBhvr>
                                        <p:cTn id="40" dur="500"/>
                                        <p:tgtEl>
                                          <p:spTgt spid="2">
                                            <p:txEl>
                                              <p:pRg st="8" end="8"/>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wipe(down)">
                                      <p:cBhvr>
                                        <p:cTn id="43" dur="500"/>
                                        <p:tgtEl>
                                          <p:spTgt spid="2">
                                            <p:txEl>
                                              <p:pRg st="9" end="9"/>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wipe(down)">
                                      <p:cBhvr>
                                        <p:cTn id="46" dur="500"/>
                                        <p:tgtEl>
                                          <p:spTgt spid="2">
                                            <p:txEl>
                                              <p:pRg st="10" end="10"/>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wipe(down)">
                                      <p:cBhvr>
                                        <p:cTn id="49" dur="500"/>
                                        <p:tgtEl>
                                          <p:spTgt spid="2">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wipe(down)">
                                      <p:cBhvr>
                                        <p:cTn id="54" dur="500"/>
                                        <p:tgtEl>
                                          <p:spTgt spid="6">
                                            <p:txEl>
                                              <p:pRg st="0" end="0"/>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Effect transition="in" filter="wipe(down)">
                                      <p:cBhvr>
                                        <p:cTn id="57" dur="500"/>
                                        <p:tgtEl>
                                          <p:spTgt spid="6">
                                            <p:txEl>
                                              <p:pRg st="1" end="1"/>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wipe(down)">
                                      <p:cBhvr>
                                        <p:cTn id="60" dur="500"/>
                                        <p:tgtEl>
                                          <p:spTgt spid="6">
                                            <p:txEl>
                                              <p:pRg st="2" end="2"/>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wipe(down)">
                                      <p:cBhvr>
                                        <p:cTn id="63" dur="500"/>
                                        <p:tgtEl>
                                          <p:spTgt spid="6">
                                            <p:txEl>
                                              <p:pRg st="3" end="3"/>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wipe(down)">
                                      <p:cBhvr>
                                        <p:cTn id="66" dur="500"/>
                                        <p:tgtEl>
                                          <p:spTgt spid="6">
                                            <p:txEl>
                                              <p:pRg st="4" end="4"/>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animEffect transition="in" filter="wipe(down)">
                                      <p:cBhvr>
                                        <p:cTn id="6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r>
              <a:rPr lang="en-US" dirty="0"/>
              <a:t>Signature Series Reels – </a:t>
            </a:r>
            <a:r>
              <a:rPr lang="en-US" b="0" dirty="0"/>
              <a:t>Enclosed Cabinets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06" t="23966" b="2304"/>
          <a:stretch/>
        </p:blipFill>
        <p:spPr>
          <a:xfrm>
            <a:off x="395868" y="1371600"/>
            <a:ext cx="3405287" cy="3059151"/>
          </a:xfrm>
          <a:prstGeom prst="rect">
            <a:avLst/>
          </a:prstGeom>
        </p:spPr>
      </p:pic>
      <p:sp>
        <p:nvSpPr>
          <p:cNvPr id="4" name="TextBox 3"/>
          <p:cNvSpPr txBox="1"/>
          <p:nvPr/>
        </p:nvSpPr>
        <p:spPr>
          <a:xfrm>
            <a:off x="4057647" y="1159941"/>
            <a:ext cx="4381030" cy="3046988"/>
          </a:xfrm>
          <a:prstGeom prst="rect">
            <a:avLst/>
          </a:prstGeom>
          <a:noFill/>
        </p:spPr>
        <p:txBody>
          <a:bodyPr wrap="square" rtlCol="0">
            <a:noAutofit/>
          </a:bodyPr>
          <a:lstStyle/>
          <a:p>
            <a:pPr>
              <a:buClr>
                <a:schemeClr val="accent1"/>
              </a:buClr>
              <a:buSzPct val="90000"/>
            </a:pPr>
            <a:r>
              <a:rPr lang="en-US" sz="1400" b="1" dirty="0"/>
              <a:t>Features</a:t>
            </a:r>
          </a:p>
          <a:p>
            <a:pPr marL="514350" lvl="1" indent="-171450">
              <a:buSzPct val="90000"/>
              <a:buFont typeface="Wingdings" panose="05000000000000000000" pitchFamily="2" charset="2"/>
              <a:buChar char="§"/>
            </a:pPr>
            <a:r>
              <a:rPr lang="en-US" sz="1200" dirty="0"/>
              <a:t>All steel with high quality powder coated finish</a:t>
            </a:r>
          </a:p>
          <a:p>
            <a:pPr marL="514350" lvl="1" indent="-171450">
              <a:buSzPct val="90000"/>
              <a:buFont typeface="Wingdings" panose="05000000000000000000" pitchFamily="2" charset="2"/>
              <a:buChar char="§"/>
            </a:pPr>
            <a:r>
              <a:rPr lang="en-US" sz="1200" dirty="0"/>
              <a:t>Multi-directional hose outlets</a:t>
            </a:r>
          </a:p>
          <a:p>
            <a:pPr marL="514350" lvl="1" indent="-171450">
              <a:buSzPct val="90000"/>
              <a:buFont typeface="Wingdings" panose="05000000000000000000" pitchFamily="2" charset="2"/>
              <a:buChar char="§"/>
            </a:pPr>
            <a:r>
              <a:rPr lang="en-US" sz="1200" dirty="0"/>
              <a:t>Rigid design ties all reels </a:t>
            </a:r>
            <a:r>
              <a:rPr lang="en-US" sz="1200"/>
              <a:t>together to </a:t>
            </a:r>
            <a:r>
              <a:rPr lang="en-US" sz="1200" dirty="0"/>
              <a:t>form one complete rigid structure</a:t>
            </a:r>
          </a:p>
          <a:p>
            <a:pPr marL="514350" lvl="1" indent="-171450">
              <a:buSzPct val="90000"/>
              <a:buFont typeface="Wingdings" panose="05000000000000000000" pitchFamily="2" charset="2"/>
              <a:buChar char="§"/>
            </a:pPr>
            <a:r>
              <a:rPr lang="en-US" sz="1200" dirty="0"/>
              <a:t>Aluminum end-panels with plastic inserts</a:t>
            </a:r>
          </a:p>
          <a:p>
            <a:pPr marL="514350" lvl="1" indent="-171450">
              <a:buSzPct val="90000"/>
              <a:buFont typeface="Wingdings" panose="05000000000000000000" pitchFamily="2" charset="2"/>
              <a:buChar char="§"/>
            </a:pPr>
            <a:r>
              <a:rPr lang="en-US" sz="1200" dirty="0"/>
              <a:t>Can be installed using mounting channels or </a:t>
            </a:r>
            <a:r>
              <a:rPr lang="en-US" sz="1200" dirty="0" err="1"/>
              <a:t>unistrut</a:t>
            </a:r>
            <a:endParaRPr lang="en-US" sz="1200" dirty="0"/>
          </a:p>
          <a:p>
            <a:endParaRPr lang="en-US" sz="1400" b="1" dirty="0"/>
          </a:p>
          <a:p>
            <a:r>
              <a:rPr lang="en-US" sz="1400" b="1" dirty="0"/>
              <a:t>Sizes</a:t>
            </a:r>
          </a:p>
          <a:p>
            <a:pPr marL="514350" lvl="1" indent="-171450">
              <a:buSzPct val="90000"/>
              <a:buFont typeface="Wingdings" panose="05000000000000000000" pitchFamily="2" charset="2"/>
              <a:buChar char="§"/>
            </a:pPr>
            <a:r>
              <a:rPr lang="en-US" sz="1200" dirty="0"/>
              <a:t>Air up to ⅜” x 50’</a:t>
            </a:r>
          </a:p>
          <a:p>
            <a:pPr marL="514350" lvl="1" indent="-171450">
              <a:buSzPct val="90000"/>
              <a:buFont typeface="Wingdings" panose="05000000000000000000" pitchFamily="2" charset="2"/>
              <a:buChar char="§"/>
            </a:pPr>
            <a:r>
              <a:rPr lang="en-US" sz="1200" dirty="0"/>
              <a:t>Oil up to ½” x 50’</a:t>
            </a:r>
          </a:p>
          <a:p>
            <a:pPr marL="514350" lvl="1" indent="-171450">
              <a:buSzPct val="90000"/>
              <a:buFont typeface="Wingdings" panose="05000000000000000000" pitchFamily="2" charset="2"/>
              <a:buChar char="§"/>
            </a:pPr>
            <a:r>
              <a:rPr lang="en-US" sz="1200" dirty="0"/>
              <a:t>Grease up to ⅜” x 50’</a:t>
            </a:r>
          </a:p>
          <a:p>
            <a:pPr marL="257175" indent="-257175">
              <a:buClr>
                <a:schemeClr val="accent1"/>
              </a:buClr>
              <a:buSzPct val="90000"/>
              <a:buFont typeface="Wingdings" charset="2"/>
              <a:buChar char="§"/>
            </a:pPr>
            <a:endParaRPr lang="en-US" sz="1400" b="1" dirty="0"/>
          </a:p>
        </p:txBody>
      </p:sp>
      <p:sp>
        <p:nvSpPr>
          <p:cNvPr id="7" name="TextBox 6">
            <a:extLst>
              <a:ext uri="{FF2B5EF4-FFF2-40B4-BE49-F238E27FC236}">
                <a16:creationId xmlns:a16="http://schemas.microsoft.com/office/drawing/2014/main" id="{D01CDFEC-9A98-4214-8338-44A6BA3673AD}"/>
              </a:ext>
            </a:extLst>
          </p:cNvPr>
          <p:cNvSpPr txBox="1"/>
          <p:nvPr/>
        </p:nvSpPr>
        <p:spPr>
          <a:xfrm>
            <a:off x="6510075" y="2666499"/>
            <a:ext cx="2481525" cy="966439"/>
          </a:xfrm>
          <a:prstGeom prst="rect">
            <a:avLst/>
          </a:prstGeom>
          <a:noFill/>
        </p:spPr>
        <p:txBody>
          <a:bodyPr wrap="square" rtlCol="0">
            <a:noAutofit/>
          </a:bodyPr>
          <a:lstStyle/>
          <a:p>
            <a:pPr>
              <a:buClr>
                <a:schemeClr val="accent1"/>
              </a:buClr>
              <a:buSzPct val="90000"/>
            </a:pPr>
            <a:r>
              <a:rPr lang="en-US" sz="1400" b="1" dirty="0"/>
              <a:t>Applications</a:t>
            </a:r>
          </a:p>
          <a:p>
            <a:pPr marL="600075" lvl="1" indent="-257175">
              <a:buSzPct val="90000"/>
              <a:buFont typeface="Wingdings" charset="2"/>
              <a:buChar char="§"/>
            </a:pPr>
            <a:r>
              <a:rPr lang="en-US" sz="1200" dirty="0"/>
              <a:t>Car dealerships</a:t>
            </a:r>
          </a:p>
          <a:p>
            <a:pPr marL="600075" lvl="1" indent="-257175">
              <a:buSzPct val="90000"/>
              <a:buFont typeface="Wingdings" charset="2"/>
              <a:buChar char="§"/>
            </a:pPr>
            <a:r>
              <a:rPr lang="en-US" sz="1200" dirty="0"/>
              <a:t>Quick lubes</a:t>
            </a:r>
          </a:p>
          <a:p>
            <a:pPr marL="600075" lvl="1" indent="-257175">
              <a:buSzPct val="90000"/>
              <a:buFont typeface="Wingdings" charset="2"/>
              <a:buChar char="§"/>
            </a:pPr>
            <a:r>
              <a:rPr lang="en-US" sz="1200" dirty="0"/>
              <a:t>High performance, high dollar shops</a:t>
            </a:r>
          </a:p>
          <a:p>
            <a:pPr>
              <a:buClr>
                <a:schemeClr val="accent1"/>
              </a:buClr>
              <a:buSzPct val="90000"/>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down)">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down)">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wipe(down)">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wipe(down)">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wipe(down)">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
                                            <p:txEl>
                                              <p:pRg st="1" end="1"/>
                                            </p:txEl>
                                          </p:spTgt>
                                        </p:tgtEl>
                                        <p:attrNameLst>
                                          <p:attrName>style.visibility</p:attrName>
                                        </p:attrNameLst>
                                      </p:cBhvr>
                                      <p:to>
                                        <p:strVal val="visible"/>
                                      </p:to>
                                    </p:set>
                                    <p:animEffect transition="in" filter="wipe(down)">
                                      <p:cBhvr>
                                        <p:cTn id="62" dur="5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wipe(down)">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7">
                                            <p:txEl>
                                              <p:pRg st="3" end="3"/>
                                            </p:txEl>
                                          </p:spTgt>
                                        </p:tgtEl>
                                        <p:attrNameLst>
                                          <p:attrName>style.visibility</p:attrName>
                                        </p:attrNameLst>
                                      </p:cBhvr>
                                      <p:to>
                                        <p:strVal val="visible"/>
                                      </p:to>
                                    </p:set>
                                    <p:animEffect transition="in" filter="wipe(down)">
                                      <p:cBhvr>
                                        <p:cTn id="7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4992" y="1152853"/>
            <a:ext cx="4115316" cy="2154436"/>
          </a:xfrm>
          <a:prstGeom prst="rect">
            <a:avLst/>
          </a:prstGeom>
          <a:noFill/>
        </p:spPr>
        <p:txBody>
          <a:bodyPr wrap="square" rtlCol="0">
            <a:spAutoFit/>
          </a:bodyPr>
          <a:lstStyle/>
          <a:p>
            <a:pPr>
              <a:buClr>
                <a:schemeClr val="accent1"/>
              </a:buClr>
              <a:buSzPct val="90000"/>
            </a:pPr>
            <a:r>
              <a:rPr lang="en-US" sz="1400" b="1" dirty="0"/>
              <a:t>Heavy-duty hose reel stands</a:t>
            </a:r>
            <a:endParaRPr lang="en-US" sz="1200" dirty="0"/>
          </a:p>
          <a:p>
            <a:pPr marL="600075" lvl="1" indent="-257175">
              <a:buSzPct val="90000"/>
              <a:buFont typeface="Wingdings" charset="2"/>
              <a:buChar char="§"/>
            </a:pPr>
            <a:r>
              <a:rPr lang="en-US" sz="1200" dirty="0"/>
              <a:t>Perfect for large truck shops with high ceilings</a:t>
            </a:r>
          </a:p>
          <a:p>
            <a:pPr marL="600075" lvl="1" indent="-257175">
              <a:buSzPct val="90000"/>
              <a:buFont typeface="Wingdings" charset="2"/>
              <a:buChar char="§"/>
            </a:pPr>
            <a:r>
              <a:rPr lang="en-US" sz="1200" dirty="0"/>
              <a:t>Alternative to ceiling or wall mounting hose reels</a:t>
            </a:r>
          </a:p>
          <a:p>
            <a:pPr marL="600075" lvl="1" indent="-257175">
              <a:buSzPct val="90000"/>
              <a:buFont typeface="Wingdings" charset="2"/>
              <a:buChar char="§"/>
            </a:pPr>
            <a:r>
              <a:rPr lang="en-US" sz="1200" dirty="0"/>
              <a:t>Gray finish</a:t>
            </a:r>
          </a:p>
          <a:p>
            <a:pPr marL="600075" lvl="1" indent="-257175">
              <a:buSzPct val="90000"/>
              <a:buFont typeface="Wingdings" charset="2"/>
              <a:buChar char="§"/>
            </a:pPr>
            <a:r>
              <a:rPr lang="en-US" sz="1200" dirty="0"/>
              <a:t>Available in 3, 5- and 6-reel configurations which include drip trays</a:t>
            </a:r>
          </a:p>
          <a:p>
            <a:pPr marL="600075" lvl="1" indent="-257175">
              <a:buSzPct val="90000"/>
              <a:buFont typeface="Wingdings" charset="2"/>
              <a:buChar char="§"/>
            </a:pPr>
            <a:r>
              <a:rPr lang="en-US" sz="1200" dirty="0"/>
              <a:t>6-reel stand can be extended to mount an additional two reels per side for a total of 10.  Drip tray extensions and 20” height extenders available for the 6 reel stand</a:t>
            </a:r>
          </a:p>
          <a:p>
            <a:pPr marL="214313" indent="-214313">
              <a:buFont typeface="Arial" charset="0"/>
              <a:buChar char="•"/>
            </a:pPr>
            <a:endParaRPr lang="en-US" sz="1200" dirty="0"/>
          </a:p>
        </p:txBody>
      </p:sp>
      <p:sp>
        <p:nvSpPr>
          <p:cNvPr id="2" name="Rectangle 1"/>
          <p:cNvSpPr/>
          <p:nvPr/>
        </p:nvSpPr>
        <p:spPr>
          <a:xfrm>
            <a:off x="1257301" y="1085850"/>
            <a:ext cx="2457724" cy="415498"/>
          </a:xfrm>
          <a:prstGeom prst="rect">
            <a:avLst/>
          </a:prstGeom>
        </p:spPr>
        <p:txBody>
          <a:bodyPr wrap="none">
            <a:spAutoFit/>
          </a:bodyPr>
          <a:lstStyle/>
          <a:p>
            <a:r>
              <a:rPr lang="en-US" sz="2100" b="1" dirty="0">
                <a:solidFill>
                  <a:schemeClr val="bg1"/>
                </a:solidFill>
              </a:rPr>
              <a:t>Hose Reel Stands</a:t>
            </a:r>
          </a:p>
        </p:txBody>
      </p:sp>
      <p:pic>
        <p:nvPicPr>
          <p:cNvPr id="3" name="Picture 2">
            <a:extLst>
              <a:ext uri="{FF2B5EF4-FFF2-40B4-BE49-F238E27FC236}">
                <a16:creationId xmlns:a16="http://schemas.microsoft.com/office/drawing/2014/main" id="{B6744C1D-9A60-4C75-8990-C38F3D423058}"/>
              </a:ext>
            </a:extLst>
          </p:cNvPr>
          <p:cNvPicPr>
            <a:picLocks noChangeAspect="1"/>
          </p:cNvPicPr>
          <p:nvPr/>
        </p:nvPicPr>
        <p:blipFill rotWithShape="1">
          <a:blip r:embed="rId2"/>
          <a:srcRect l="5597" t="-1138" r="48653" b="72114"/>
          <a:stretch/>
        </p:blipFill>
        <p:spPr>
          <a:xfrm>
            <a:off x="1021401" y="1198170"/>
            <a:ext cx="2396913" cy="1694122"/>
          </a:xfrm>
          <a:prstGeom prst="rect">
            <a:avLst/>
          </a:prstGeom>
        </p:spPr>
      </p:pic>
      <p:pic>
        <p:nvPicPr>
          <p:cNvPr id="8" name="Picture 7">
            <a:extLst>
              <a:ext uri="{FF2B5EF4-FFF2-40B4-BE49-F238E27FC236}">
                <a16:creationId xmlns:a16="http://schemas.microsoft.com/office/drawing/2014/main" id="{6E01C09D-5F8A-4888-A701-73A5DDAA05FC}"/>
              </a:ext>
            </a:extLst>
          </p:cNvPr>
          <p:cNvPicPr>
            <a:picLocks noChangeAspect="1"/>
          </p:cNvPicPr>
          <p:nvPr/>
        </p:nvPicPr>
        <p:blipFill rotWithShape="1">
          <a:blip r:embed="rId2"/>
          <a:srcRect l="71675" t="64269" r="817" b="1787"/>
          <a:stretch/>
        </p:blipFill>
        <p:spPr>
          <a:xfrm>
            <a:off x="2717324" y="2964572"/>
            <a:ext cx="1529707" cy="2102903"/>
          </a:xfrm>
          <a:prstGeom prst="rect">
            <a:avLst/>
          </a:prstGeom>
        </p:spPr>
      </p:pic>
      <p:pic>
        <p:nvPicPr>
          <p:cNvPr id="9" name="Picture 8">
            <a:extLst>
              <a:ext uri="{FF2B5EF4-FFF2-40B4-BE49-F238E27FC236}">
                <a16:creationId xmlns:a16="http://schemas.microsoft.com/office/drawing/2014/main" id="{958F3575-A8A0-4634-8B1A-59E5D1367DEE}"/>
              </a:ext>
            </a:extLst>
          </p:cNvPr>
          <p:cNvPicPr>
            <a:picLocks noChangeAspect="1"/>
          </p:cNvPicPr>
          <p:nvPr/>
        </p:nvPicPr>
        <p:blipFill rotWithShape="1">
          <a:blip r:embed="rId2"/>
          <a:srcRect l="79716" t="55773" r="817" b="35751"/>
          <a:stretch/>
        </p:blipFill>
        <p:spPr>
          <a:xfrm>
            <a:off x="3255933" y="5216415"/>
            <a:ext cx="1316067" cy="638369"/>
          </a:xfrm>
          <a:prstGeom prst="rect">
            <a:avLst/>
          </a:prstGeom>
        </p:spPr>
      </p:pic>
      <p:pic>
        <p:nvPicPr>
          <p:cNvPr id="11" name="Picture 10">
            <a:extLst>
              <a:ext uri="{FF2B5EF4-FFF2-40B4-BE49-F238E27FC236}">
                <a16:creationId xmlns:a16="http://schemas.microsoft.com/office/drawing/2014/main" id="{FDDCDE3C-394E-4FE0-A416-EA006AD64576}"/>
              </a:ext>
            </a:extLst>
          </p:cNvPr>
          <p:cNvPicPr>
            <a:picLocks noChangeAspect="1"/>
          </p:cNvPicPr>
          <p:nvPr/>
        </p:nvPicPr>
        <p:blipFill rotWithShape="1">
          <a:blip r:embed="rId2"/>
          <a:srcRect l="82438" t="-1138" r="1449" b="77264"/>
          <a:stretch/>
        </p:blipFill>
        <p:spPr>
          <a:xfrm>
            <a:off x="1179508" y="4454415"/>
            <a:ext cx="973360" cy="1606769"/>
          </a:xfrm>
          <a:prstGeom prst="rect">
            <a:avLst/>
          </a:prstGeom>
        </p:spPr>
      </p:pic>
      <p:sp>
        <p:nvSpPr>
          <p:cNvPr id="12" name="Text Placeholder 2">
            <a:extLst>
              <a:ext uri="{FF2B5EF4-FFF2-40B4-BE49-F238E27FC236}">
                <a16:creationId xmlns:a16="http://schemas.microsoft.com/office/drawing/2014/main" id="{88BD2B9B-1761-4137-9FC7-2EE8A28797D6}"/>
              </a:ext>
            </a:extLst>
          </p:cNvPr>
          <p:cNvSpPr txBox="1">
            <a:spLocks/>
          </p:cNvSpPr>
          <p:nvPr/>
        </p:nvSpPr>
        <p:spPr>
          <a:xfrm>
            <a:off x="152400" y="0"/>
            <a:ext cx="8839200" cy="990600"/>
          </a:xfrm>
          <a:prstGeom prst="rect">
            <a:avLst/>
          </a:prstGeom>
        </p:spPr>
        <p:txBody>
          <a:bodyPr vert="horz" lIns="91440" tIns="45720" rIns="91440" bIns="45720" rtlCol="0" anchor="ctr">
            <a:normAutofit/>
          </a:bodyPr>
          <a:lstStyle>
            <a:lvl1pPr marL="257175" indent="-257175" algn="l" defTabSz="685800" rtl="0" eaLnBrk="1" latinLnBrk="0" hangingPunct="1">
              <a:spcBef>
                <a:spcPct val="20000"/>
              </a:spcBef>
              <a:buClr>
                <a:srgbClr val="B31B34"/>
              </a:buClr>
              <a:buSzPct val="90000"/>
              <a:buFont typeface="Wingdings" pitchFamily="2" charset="2"/>
              <a:buNone/>
              <a:defRPr sz="2100" b="1" kern="1200">
                <a:solidFill>
                  <a:schemeClr val="bg1"/>
                </a:solidFill>
                <a:latin typeface="Arial" pitchFamily="34" charset="0"/>
                <a:ea typeface="+mn-ea"/>
                <a:cs typeface="+mn-cs"/>
              </a:defRPr>
            </a:lvl1pPr>
            <a:lvl2pPr marL="557213" indent="-214313"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2pPr>
            <a:lvl3pPr marL="857250" indent="-171450" algn="l" defTabSz="685800" rtl="0" eaLnBrk="1" latinLnBrk="0" hangingPunct="1">
              <a:spcBef>
                <a:spcPct val="20000"/>
              </a:spcBef>
              <a:buClr>
                <a:srgbClr val="B31B34"/>
              </a:buClr>
              <a:buSzPct val="90000"/>
              <a:buFont typeface="Wingdings" pitchFamily="2" charset="2"/>
              <a:buChar char="§"/>
              <a:defRPr sz="1050" b="0" kern="1200">
                <a:solidFill>
                  <a:schemeClr val="tx1"/>
                </a:solidFill>
                <a:latin typeface="Arial"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Hose Reels – </a:t>
            </a:r>
            <a:r>
              <a:rPr lang="en-US" b="0" dirty="0"/>
              <a:t>Heavy-Duty Stands</a:t>
            </a:r>
          </a:p>
        </p:txBody>
      </p:sp>
      <p:pic>
        <p:nvPicPr>
          <p:cNvPr id="14" name="Picture 13">
            <a:extLst>
              <a:ext uri="{FF2B5EF4-FFF2-40B4-BE49-F238E27FC236}">
                <a16:creationId xmlns:a16="http://schemas.microsoft.com/office/drawing/2014/main" id="{D6567B44-4733-463F-9B5A-790DBEF80305}"/>
              </a:ext>
            </a:extLst>
          </p:cNvPr>
          <p:cNvPicPr>
            <a:picLocks noChangeAspect="1"/>
          </p:cNvPicPr>
          <p:nvPr/>
        </p:nvPicPr>
        <p:blipFill rotWithShape="1">
          <a:blip r:embed="rId2"/>
          <a:srcRect l="51484" t="-1138" r="17731" b="72114"/>
          <a:stretch/>
        </p:blipFill>
        <p:spPr>
          <a:xfrm>
            <a:off x="1183562" y="2898464"/>
            <a:ext cx="1529708" cy="1606768"/>
          </a:xfrm>
          <a:prstGeom prst="rect">
            <a:avLst/>
          </a:prstGeom>
        </p:spPr>
      </p:pic>
    </p:spTree>
    <p:extLst>
      <p:ext uri="{BB962C8B-B14F-4D97-AF65-F5344CB8AC3E}">
        <p14:creationId xmlns:p14="http://schemas.microsoft.com/office/powerpoint/2010/main" val="1287074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9203" y="3040646"/>
            <a:ext cx="7772400" cy="1470025"/>
          </a:xfrm>
        </p:spPr>
        <p:txBody>
          <a:bodyPr/>
          <a:lstStyle/>
          <a:p>
            <a:r>
              <a:rPr lang="en-US" dirty="0"/>
              <a:t>Control Handles</a:t>
            </a:r>
          </a:p>
        </p:txBody>
      </p:sp>
      <p:sp>
        <p:nvSpPr>
          <p:cNvPr id="3" name="Subtitle 2"/>
          <p:cNvSpPr>
            <a:spLocks noGrp="1"/>
          </p:cNvSpPr>
          <p:nvPr>
            <p:ph type="subTitle" idx="1"/>
          </p:nvPr>
        </p:nvSpPr>
        <p:spPr>
          <a:xfrm>
            <a:off x="3038707" y="4031167"/>
            <a:ext cx="6400800" cy="1752600"/>
          </a:xfrm>
        </p:spPr>
        <p:txBody>
          <a:bodyPr/>
          <a:lstStyle/>
          <a:p>
            <a:r>
              <a:rPr lang="en-US" dirty="0"/>
              <a:t>Metered &amp; Non metered</a:t>
            </a:r>
          </a:p>
        </p:txBody>
      </p:sp>
    </p:spTree>
    <p:extLst>
      <p:ext uri="{BB962C8B-B14F-4D97-AF65-F5344CB8AC3E}">
        <p14:creationId xmlns:p14="http://schemas.microsoft.com/office/powerpoint/2010/main" val="387472612"/>
      </p:ext>
    </p:extLst>
  </p:cSld>
  <p:clrMapOvr>
    <a:masterClrMapping/>
  </p:clrMapOvr>
  <p:transition spd="slow">
    <p:fade/>
  </p:transition>
</p:sld>
</file>

<file path=ppt/theme/theme1.xml><?xml version="1.0" encoding="utf-8"?>
<a:theme xmlns:a="http://schemas.openxmlformats.org/drawingml/2006/main" name="Theme1">
  <a:themeElements>
    <a:clrScheme name="Balcrank">
      <a:dk1>
        <a:sysClr val="windowText" lastClr="000000"/>
      </a:dk1>
      <a:lt1>
        <a:sysClr val="window" lastClr="FFFFFF"/>
      </a:lt1>
      <a:dk2>
        <a:srgbClr val="1F497D"/>
      </a:dk2>
      <a:lt2>
        <a:srgbClr val="EEECE1"/>
      </a:lt2>
      <a:accent1>
        <a:srgbClr val="B31B34"/>
      </a:accent1>
      <a:accent2>
        <a:srgbClr val="EEAB1F"/>
      </a:accent2>
      <a:accent3>
        <a:srgbClr val="006553"/>
      </a:accent3>
      <a:accent4>
        <a:srgbClr val="0052A5"/>
      </a:accent4>
      <a:accent5>
        <a:srgbClr val="4BACC6"/>
      </a:accent5>
      <a:accent6>
        <a:srgbClr val="F79646"/>
      </a:accent6>
      <a:hlink>
        <a:srgbClr val="006FDE"/>
      </a:hlink>
      <a:folHlink>
        <a:srgbClr val="EEAB1F"/>
      </a:folHlink>
    </a:clrScheme>
    <a:fontScheme name="Balcrank">
      <a:majorFont>
        <a:latin typeface="Helvetica"/>
        <a:ea typeface=""/>
        <a:cs typeface=""/>
      </a:majorFont>
      <a:minorFont>
        <a:latin typeface="Arial"/>
        <a:ea typeface=""/>
        <a:cs typeface=""/>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420B9768-4A68-40E2-AE03-168626958842}" vid="{E33AB629-70F9-4FE0-993E-A5628B3694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3829</TotalTime>
  <Words>3489</Words>
  <Application>Microsoft Office PowerPoint</Application>
  <PresentationFormat>On-screen Show (4:3)</PresentationFormat>
  <Paragraphs>688</Paragraphs>
  <Slides>25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Acumin Pro Condensed</vt:lpstr>
      <vt:lpstr>Arial</vt:lpstr>
      <vt:lpstr>Calibri</vt:lpstr>
      <vt:lpstr>Helvetica</vt:lpstr>
      <vt:lpstr>Mistral</vt:lpstr>
      <vt:lpstr>Wingdings</vt:lpstr>
      <vt:lpstr>Theme1</vt:lpstr>
      <vt:lpstr>Dispensing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 Handles</vt:lpstr>
      <vt:lpstr>PowerPoint Presentation</vt:lpstr>
      <vt:lpstr>PowerPoint Presentation</vt:lpstr>
      <vt:lpstr>PowerPoint Presentation</vt:lpstr>
      <vt:lpstr>PowerPoint Presentation</vt:lpstr>
      <vt:lpstr>PowerPoint Presentation</vt:lpstr>
      <vt:lpstr>PowerPoint Presentation</vt:lpstr>
      <vt:lpstr>The DR Meter – New Tips &amp; Extensions</vt:lpstr>
      <vt:lpstr>The DR Meter – New Memory/Flex Extension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Dispensing Solutions</dc:title>
  <dc:creator>Don Youman</dc:creator>
  <cp:lastModifiedBy>Rachel Hoeft</cp:lastModifiedBy>
  <cp:revision>8</cp:revision>
  <dcterms:created xsi:type="dcterms:W3CDTF">2020-04-06T17:38:37Z</dcterms:created>
  <dcterms:modified xsi:type="dcterms:W3CDTF">2020-04-29T13:02:44Z</dcterms:modified>
</cp:coreProperties>
</file>