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 id="2147483992" r:id="rId2"/>
  </p:sldMasterIdLst>
  <p:notesMasterIdLst>
    <p:notesMasterId r:id="rId23"/>
  </p:notesMasterIdLst>
  <p:handoutMasterIdLst>
    <p:handoutMasterId r:id="rId24"/>
  </p:handoutMasterIdLst>
  <p:sldIdLst>
    <p:sldId id="522" r:id="rId3"/>
    <p:sldId id="466" r:id="rId4"/>
    <p:sldId id="467" r:id="rId5"/>
    <p:sldId id="470" r:id="rId6"/>
    <p:sldId id="475" r:id="rId7"/>
    <p:sldId id="474" r:id="rId8"/>
    <p:sldId id="490" r:id="rId9"/>
    <p:sldId id="491" r:id="rId10"/>
    <p:sldId id="563" r:id="rId11"/>
    <p:sldId id="494" r:id="rId12"/>
    <p:sldId id="495" r:id="rId13"/>
    <p:sldId id="564" r:id="rId14"/>
    <p:sldId id="500" r:id="rId15"/>
    <p:sldId id="501" r:id="rId16"/>
    <p:sldId id="504" r:id="rId17"/>
    <p:sldId id="510" r:id="rId18"/>
    <p:sldId id="513" r:id="rId19"/>
    <p:sldId id="566" r:id="rId20"/>
    <p:sldId id="567" r:id="rId21"/>
    <p:sldId id="568"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eb2MhFXDL0a7ClRXcWOQ==" hashData="g8GYPBUAy2u7RUknZVpErqAhfTCZpQ1q/GXw59Nd42FFIX1T7yz7WB6ikqxX435MtVw+m7dNg9T1ebNNQ9Vhyg=="/>
  <p:extLst>
    <p:ext uri="{521415D9-36F7-43E2-AB2F-B90AF26B5E84}">
      <p14:sectionLst xmlns:p14="http://schemas.microsoft.com/office/powerpoint/2010/main">
        <p14:section name="Intro" id="{792023CD-44A5-9B45-970B-0BA477A8703F}">
          <p14:sldIdLst/>
        </p14:section>
        <p14:section name="FIC Basics" id="{CD10D362-5BDE-C840-B780-6F13160F8EB8}">
          <p14:sldIdLst>
            <p14:sldId id="522"/>
            <p14:sldId id="466"/>
            <p14:sldId id="467"/>
            <p14:sldId id="470"/>
            <p14:sldId id="475"/>
            <p14:sldId id="474"/>
            <p14:sldId id="490"/>
            <p14:sldId id="491"/>
            <p14:sldId id="563"/>
            <p14:sldId id="494"/>
            <p14:sldId id="495"/>
            <p14:sldId id="564"/>
            <p14:sldId id="500"/>
            <p14:sldId id="501"/>
            <p14:sldId id="504"/>
            <p14:sldId id="510"/>
            <p14:sldId id="513"/>
            <p14:sldId id="566"/>
            <p14:sldId id="567"/>
            <p14:sldId id="568"/>
          </p14:sldIdLst>
        </p14:section>
      </p14:sectionLst>
    </p:ext>
    <p:ext uri="{EFAFB233-063F-42B5-8137-9DF3F51BA10A}">
      <p15:sldGuideLst xmlns:p15="http://schemas.microsoft.com/office/powerpoint/2012/main">
        <p15:guide id="1" orient="horz" pos="864" userDrawn="1">
          <p15:clr>
            <a:srgbClr val="A4A3A4"/>
          </p15:clr>
        </p15:guide>
        <p15:guide id="2" pos="624" userDrawn="1">
          <p15:clr>
            <a:srgbClr val="A4A3A4"/>
          </p15:clr>
        </p15:guide>
        <p15:guide id="3" orient="horz" pos="1728">
          <p15:clr>
            <a:srgbClr val="A4A3A4"/>
          </p15:clr>
        </p15:guide>
        <p15:guide id="5" pos="2640" userDrawn="1">
          <p15:clr>
            <a:srgbClr val="A4A3A4"/>
          </p15:clr>
        </p15:guide>
        <p15:guide id="6" pos="5088">
          <p15:clr>
            <a:srgbClr val="A4A3A4"/>
          </p15:clr>
        </p15:guide>
        <p15:guide id="7" pos="192">
          <p15:clr>
            <a:srgbClr val="A4A3A4"/>
          </p15:clr>
        </p15:guide>
        <p15:guide id="8" orient="horz" pos="384" userDrawn="1">
          <p15:clr>
            <a:srgbClr val="A4A3A4"/>
          </p15:clr>
        </p15:guide>
        <p15:guide id="9" orient="horz" pos="3888" userDrawn="1">
          <p15:clr>
            <a:srgbClr val="A4A3A4"/>
          </p15:clr>
        </p15:guide>
        <p15:guide id="10"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ld C. Smith" initials="DCS" lastIdx="6" clrIdx="0"/>
  <p:cmAuthor id="1" name="Don Youman" initials="DY" lastIdx="1" clrIdx="1"/>
  <p:cmAuthor id="2" name="Don Youman" initials="DY [2]" lastIdx="1" clrIdx="2"/>
  <p:cmAuthor id="3" name="Don Youman" initials="DY [3]" lastIdx="1" clrIdx="3"/>
  <p:cmAuthor id="4" name="Don Youman" initials="DY [4]" lastIdx="1" clrIdx="4"/>
  <p:cmAuthor id="5" name="Don Youman" initials="DY [5]" lastIdx="1" clrIdx="5"/>
  <p:cmAuthor id="6" name="Don Youman" initials="DY [6]" lastIdx="1" clrIdx="6"/>
  <p:cmAuthor id="7" name="Don Youman" initials="DY [7]" lastIdx="1" clrIdx="7"/>
  <p:cmAuthor id="8" name="Don Youman" initials="DY [8]" lastIdx="1" clrIdx="8"/>
  <p:cmAuthor id="9" name="Don Youman" initials="DY [9]" lastIdx="1" clrIdx="9"/>
  <p:cmAuthor id="10" name="Don Youman" initials="DY [10]" lastIdx="1" clrIdx="10"/>
  <p:cmAuthor id="11" name="Don Youman" initials="DY [11]" lastIdx="1" clrIdx="11"/>
  <p:cmAuthor id="12" name="Don Youman" initials="DY [12]" lastIdx="1" clrIdx="12"/>
  <p:cmAuthor id="13" name="Don Youman" initials="DY [13]" lastIdx="1" clrIdx="13"/>
  <p:cmAuthor id="14" name="Don Youman" initials="DY [14]" lastIdx="1" clrIdx="14"/>
  <p:cmAuthor id="15" name="Don Youman" initials="DY [15]" lastIdx="1" clrIdx="15"/>
  <p:cmAuthor id="16" name="Don Youman" initials="DY [16]" lastIdx="1" clrIdx="16"/>
  <p:cmAuthor id="17" name="Don Youman" initials="DY [17]" lastIdx="1" clrIdx="17"/>
  <p:cmAuthor id="18" name="Don Youman" initials="DY [18]" lastIdx="1" clrIdx="18"/>
  <p:cmAuthor id="19" name="Don Youman" initials="DY [19]" lastIdx="1" clrIdx="19"/>
  <p:cmAuthor id="20" name="Don Youman" initials="DY [20]" lastIdx="1" clrIdx="20"/>
  <p:cmAuthor id="21" name="Jessica Larkin" initials="JL" lastIdx="1"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5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8" autoAdjust="0"/>
    <p:restoredTop sz="95198" autoAdjust="0"/>
  </p:normalViewPr>
  <p:slideViewPr>
    <p:cSldViewPr snapToGrid="0">
      <p:cViewPr varScale="1">
        <p:scale>
          <a:sx n="99" d="100"/>
          <a:sy n="99" d="100"/>
        </p:scale>
        <p:origin x="1040" y="76"/>
      </p:cViewPr>
      <p:guideLst>
        <p:guide orient="horz" pos="864"/>
        <p:guide pos="624"/>
        <p:guide orient="horz" pos="1728"/>
        <p:guide pos="2640"/>
        <p:guide pos="5088"/>
        <p:guide pos="192"/>
        <p:guide orient="horz" pos="384"/>
        <p:guide orient="horz" pos="3888"/>
        <p:guide pos="2880"/>
      </p:guideLst>
    </p:cSldViewPr>
  </p:slideViewPr>
  <p:outlineViewPr>
    <p:cViewPr>
      <p:scale>
        <a:sx n="33" d="100"/>
        <a:sy n="33" d="100"/>
      </p:scale>
      <p:origin x="0" y="-1816"/>
    </p:cViewPr>
  </p:outlineViewPr>
  <p:notesTextViewPr>
    <p:cViewPr>
      <p:scale>
        <a:sx n="100" d="100"/>
        <a:sy n="100" d="100"/>
      </p:scale>
      <p:origin x="0" y="0"/>
    </p:cViewPr>
  </p:notesTextViewPr>
  <p:sorterViewPr>
    <p:cViewPr>
      <p:scale>
        <a:sx n="100" d="100"/>
        <a:sy n="100" d="100"/>
      </p:scale>
      <p:origin x="0" y="3606"/>
    </p:cViewPr>
  </p:sorterViewPr>
  <p:notesViewPr>
    <p:cSldViewPr snapToGrid="0">
      <p:cViewPr varScale="1">
        <p:scale>
          <a:sx n="57" d="100"/>
          <a:sy n="57" d="100"/>
        </p:scale>
        <p:origin x="-2419"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D82273F-6183-4F20-9752-9D498B3FB380}" type="datetimeFigureOut">
              <a:rPr lang="en-US" smtClean="0"/>
              <a:pPr/>
              <a:t>4/28/2020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AF91AF5-B97E-4FA4-97F3-A51685C6DE16}" type="slidenum">
              <a:rPr lang="en-US" smtClean="0"/>
              <a:pPr/>
              <a:t>‹#›</a:t>
            </a:fld>
            <a:endParaRPr lang="en-US" dirty="0"/>
          </a:p>
        </p:txBody>
      </p:sp>
    </p:spTree>
    <p:extLst>
      <p:ext uri="{BB962C8B-B14F-4D97-AF65-F5344CB8AC3E}">
        <p14:creationId xmlns:p14="http://schemas.microsoft.com/office/powerpoint/2010/main" val="334519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C9BB9DB-5751-494E-B3B2-55014C297A7E}" type="datetimeFigureOut">
              <a:rPr lang="en-US" smtClean="0"/>
              <a:pPr/>
              <a:t>4/28/2020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283A8E-D50E-4BD1-B60D-D2F9E932EF90}" type="slidenum">
              <a:rPr lang="en-US" smtClean="0"/>
              <a:pPr/>
              <a:t>‹#›</a:t>
            </a:fld>
            <a:endParaRPr lang="en-US" dirty="0"/>
          </a:p>
        </p:txBody>
      </p:sp>
    </p:spTree>
    <p:extLst>
      <p:ext uri="{BB962C8B-B14F-4D97-AF65-F5344CB8AC3E}">
        <p14:creationId xmlns:p14="http://schemas.microsoft.com/office/powerpoint/2010/main" val="13186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10" name="Picture 9"/>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57314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19200"/>
            <a:ext cx="4038600" cy="4906963"/>
          </a:xfrm>
        </p:spPr>
        <p:txBody>
          <a:bodyPr>
            <a:normAutofit/>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19200"/>
            <a:ext cx="4038600" cy="4906963"/>
          </a:xfrm>
        </p:spPr>
        <p:txBody>
          <a:bodyPr>
            <a:normAutofit/>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4ED8F9F-C3B0-4E28-9B25-7D97BCAD9E97}" type="slidenum">
              <a:rPr lang="en-US" smtClean="0"/>
              <a:pPr/>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a:t>Click to edit Master text styles</a:t>
            </a:r>
          </a:p>
          <a:p>
            <a:pPr lvl="1"/>
            <a:r>
              <a:rPr lang="en-US"/>
              <a:t>Second level</a:t>
            </a:r>
          </a:p>
          <a:p>
            <a:pPr lvl="2"/>
            <a:r>
              <a:rPr lang="en-US"/>
              <a:t>Third level</a:t>
            </a: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04800" y="1143000"/>
            <a:ext cx="4267200" cy="5257800"/>
          </a:xfrm>
          <a:prstGeom prst="rect">
            <a:avLst/>
          </a:prstGeom>
        </p:spPr>
        <p:txBody>
          <a:bodyPr/>
          <a:lstStyle>
            <a:lvl1pPr>
              <a:defRPr sz="2000"/>
            </a:lvl1pPr>
            <a:lvl2pPr>
              <a:defRPr sz="1600"/>
            </a:lvl2pPr>
            <a:lvl3pPr>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304800" y="76200"/>
            <a:ext cx="8610600" cy="914400"/>
          </a:xfrm>
          <a:prstGeom prst="rect">
            <a:avLst/>
          </a:prstGeom>
        </p:spPr>
        <p:txBody>
          <a:bodyPr anchor="ctr"/>
          <a:lstStyle>
            <a:lvl1pPr>
              <a:buNone/>
              <a:defRPr sz="2800" b="1"/>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181600" y="1295400"/>
            <a:ext cx="3733800" cy="4343400"/>
          </a:xfrm>
          <a:prstGeom prst="rect">
            <a:avLst/>
          </a:prstGeom>
          <a:effectLst>
            <a:outerShdw blurRad="76200" dir="18900000" sy="23000" kx="-1200000" algn="bl" rotWithShape="0">
              <a:prstClr val="black">
                <a:alpha val="20000"/>
              </a:prstClr>
            </a:outerShdw>
          </a:effectLst>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04800" y="1143000"/>
            <a:ext cx="4267200" cy="5257800"/>
          </a:xfrm>
          <a:prstGeom prst="rect">
            <a:avLst/>
          </a:prstGeom>
        </p:spPr>
        <p:txBody>
          <a:bodyPr/>
          <a:lstStyle>
            <a:lvl1pPr>
              <a:defRPr sz="2000"/>
            </a:lvl1pPr>
            <a:lvl2pPr>
              <a:defRPr sz="1600"/>
            </a:lvl2pPr>
            <a:lvl3pPr>
              <a:defRPr sz="16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9" name="Text Placeholder 10"/>
          <p:cNvSpPr>
            <a:spLocks noGrp="1"/>
          </p:cNvSpPr>
          <p:nvPr>
            <p:ph type="body" sz="quarter" idx="14"/>
          </p:nvPr>
        </p:nvSpPr>
        <p:spPr>
          <a:xfrm>
            <a:off x="304800" y="76200"/>
            <a:ext cx="8610600" cy="914400"/>
          </a:xfrm>
          <a:prstGeom prst="rect">
            <a:avLst/>
          </a:prstGeom>
        </p:spPr>
        <p:txBody>
          <a:bodyPr anchor="ctr"/>
          <a:lstStyle>
            <a:lvl1pPr>
              <a:buNone/>
              <a:defRPr sz="2800" b="1"/>
            </a:lvl1pPr>
          </a:lstStyle>
          <a:p>
            <a:pPr lvl="0"/>
            <a:r>
              <a:rPr lang="en-US" dirty="0"/>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181600" y="1295400"/>
            <a:ext cx="3733800" cy="4343400"/>
          </a:xfrm>
          <a:prstGeom prst="rect">
            <a:avLst/>
          </a:prstGeom>
          <a:effectLst>
            <a:outerShdw blurRad="76200" dir="18900000" sy="23000" kx="-1200000" algn="bl" rotWithShape="0">
              <a:prstClr val="black">
                <a:alpha val="20000"/>
              </a:prstClr>
            </a:outerShdw>
          </a:effectLst>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57200" y="1295400"/>
            <a:ext cx="8382000" cy="5105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457200" y="228600"/>
            <a:ext cx="7848600" cy="7620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153400" y="6492875"/>
            <a:ext cx="990600" cy="365125"/>
          </a:xfrm>
          <a:prstGeom prst="rect">
            <a:avLst/>
          </a:prstGeom>
        </p:spPr>
        <p:txBody>
          <a:bodyPr/>
          <a:lstStyle>
            <a:lvl1pPr>
              <a:defRPr>
                <a:solidFill>
                  <a:sysClr val="windowText" lastClr="000000"/>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3400" y="1295400"/>
            <a:ext cx="8305800" cy="5105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457200" y="152400"/>
            <a:ext cx="8229600" cy="8382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165592" y="6492875"/>
            <a:ext cx="990600" cy="365125"/>
          </a:xfrm>
          <a:prstGeom prst="rect">
            <a:avLst/>
          </a:prstGeom>
        </p:spPr>
        <p:txBody>
          <a:bodyPr/>
          <a:lstStyle>
            <a:lvl1pPr>
              <a:defRPr>
                <a:solidFill>
                  <a:sysClr val="windowText" lastClr="000000"/>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D6C0FB-3355-4B31-B233-CC2E1EDDD6F0}" type="slidenum">
              <a:rPr lang="en-US" smtClean="0"/>
              <a:pPr/>
              <a:t>‹#›</a:t>
            </a:fld>
            <a:endParaRPr lang="en-US" dirty="0"/>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48217855"/>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Master 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766682842"/>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08647498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3771158225"/>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a:extLst>
              <a:ext uri="{FF2B5EF4-FFF2-40B4-BE49-F238E27FC236}">
                <a16:creationId xmlns:a16="http://schemas.microsoft.com/office/drawing/2014/main" id="{9C925FFC-C0A6-4F48-AFD5-B69FBBB0F10A}"/>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a:extLst>
              <a:ext uri="{FF2B5EF4-FFF2-40B4-BE49-F238E27FC236}">
                <a16:creationId xmlns:a16="http://schemas.microsoft.com/office/drawing/2014/main" id="{D9058F17-7FE6-4950-80E4-F9F37956C1CF}"/>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a:extLst>
              <a:ext uri="{FF2B5EF4-FFF2-40B4-BE49-F238E27FC236}">
                <a16:creationId xmlns:a16="http://schemas.microsoft.com/office/drawing/2014/main" id="{54DEA30F-62F7-4C1A-BA59-1E6E1029AA5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a:extLst>
              <a:ext uri="{FF2B5EF4-FFF2-40B4-BE49-F238E27FC236}">
                <a16:creationId xmlns:a16="http://schemas.microsoft.com/office/drawing/2014/main" id="{658FAC94-3627-4B4C-BC48-F7939AFD4672}"/>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673501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a:extLst>
              <a:ext uri="{FF2B5EF4-FFF2-40B4-BE49-F238E27FC236}">
                <a16:creationId xmlns:a16="http://schemas.microsoft.com/office/drawing/2014/main" id="{09A32170-CD43-4F6A-97EB-47519355840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a:extLst>
              <a:ext uri="{FF2B5EF4-FFF2-40B4-BE49-F238E27FC236}">
                <a16:creationId xmlns:a16="http://schemas.microsoft.com/office/drawing/2014/main" id="{4B527000-CCA4-4A38-BD46-F7839EE64E2E}"/>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a:extLst>
              <a:ext uri="{FF2B5EF4-FFF2-40B4-BE49-F238E27FC236}">
                <a16:creationId xmlns:a16="http://schemas.microsoft.com/office/drawing/2014/main" id="{6474D207-7327-4B13-9466-877CE39B11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a:extLst>
              <a:ext uri="{FF2B5EF4-FFF2-40B4-BE49-F238E27FC236}">
                <a16:creationId xmlns:a16="http://schemas.microsoft.com/office/drawing/2014/main" id="{8484EAEA-9AA2-4C6C-B55F-620575AF7032}"/>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17006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a:extLst>
              <a:ext uri="{FF2B5EF4-FFF2-40B4-BE49-F238E27FC236}">
                <a16:creationId xmlns:a16="http://schemas.microsoft.com/office/drawing/2014/main" id="{A5DA6217-EA78-43CE-97F9-9B73EB93533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a:extLst>
              <a:ext uri="{FF2B5EF4-FFF2-40B4-BE49-F238E27FC236}">
                <a16:creationId xmlns:a16="http://schemas.microsoft.com/office/drawing/2014/main" id="{877C406A-DC22-4C3D-B6AE-741BDCCA2580}"/>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a:extLst>
              <a:ext uri="{FF2B5EF4-FFF2-40B4-BE49-F238E27FC236}">
                <a16:creationId xmlns:a16="http://schemas.microsoft.com/office/drawing/2014/main" id="{F62C0669-10F2-4E95-B661-97E672AC9F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a:extLst>
              <a:ext uri="{FF2B5EF4-FFF2-40B4-BE49-F238E27FC236}">
                <a16:creationId xmlns:a16="http://schemas.microsoft.com/office/drawing/2014/main" id="{0698B847-11AC-4E27-8CF6-2F68418874DB}"/>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534215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1858249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33646661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12234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792733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33936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0"/>
            <a:ext cx="7772400" cy="1362075"/>
          </a:xfrm>
          <a:prstGeom prst="rect">
            <a:avLst/>
          </a:prstGeom>
        </p:spPr>
        <p:txBody>
          <a:bodyPr anchor="t"/>
          <a:lstStyle>
            <a:lvl1pPr algn="ctr">
              <a:defRPr sz="3600" b="1" cap="none" baseline="0"/>
            </a:lvl1pPr>
          </a:lstStyle>
          <a:p>
            <a:r>
              <a:rPr lang="en-US"/>
              <a:t>Click to edit Master title style</a:t>
            </a:r>
            <a:endParaRPr lang="en-US" dirty="0"/>
          </a:p>
        </p:txBody>
      </p:sp>
      <p:sp>
        <p:nvSpPr>
          <p:cNvPr id="8" name="Text Placeholder 2"/>
          <p:cNvSpPr>
            <a:spLocks noGrp="1"/>
          </p:cNvSpPr>
          <p:nvPr>
            <p:ph type="body" idx="1"/>
          </p:nvPr>
        </p:nvSpPr>
        <p:spPr>
          <a:xfrm>
            <a:off x="762000" y="4965700"/>
            <a:ext cx="7772400" cy="36830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18812480"/>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
        <p:nvSpPr>
          <p:cNvPr id="7"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0219390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417637"/>
            <a:ext cx="3581400" cy="51355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105400" y="1417637"/>
            <a:ext cx="3581400" cy="52117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9"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193641328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1143000" y="1295400"/>
            <a:ext cx="4267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
        <p:nvSpPr>
          <p:cNvPr id="11" name="Content Placeholder 3"/>
          <p:cNvSpPr>
            <a:spLocks noGrp="1"/>
          </p:cNvSpPr>
          <p:nvPr>
            <p:ph sz="half" idx="2"/>
          </p:nvPr>
        </p:nvSpPr>
        <p:spPr>
          <a:xfrm>
            <a:off x="5562600" y="1295400"/>
            <a:ext cx="3352800" cy="5334000"/>
          </a:xfrm>
          <a:prstGeom prst="rect">
            <a:avLst/>
          </a:prstGeo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723650454"/>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3356066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4ED8F9F-C3B0-4E28-9B25-7D97BCAD9E97}" type="slidenum">
              <a:rPr lang="en-US" smtClean="0"/>
              <a:pPr/>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sz="2400" b="0" baseline="0"/>
            </a:lvl1pPr>
            <a:lvl2pPr>
              <a:defRPr sz="2000" b="1" baseline="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82872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6223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731414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image" Target="../media/image5.jp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827" r:id="rId48"/>
    <p:sldLayoutId id="2147483684" r:id="rId49"/>
    <p:sldLayoutId id="2147483682" r:id="rId50"/>
    <p:sldLayoutId id="2147483683" r:id="rId51"/>
    <p:sldLayoutId id="2147483697" r:id="rId52"/>
    <p:sldLayoutId id="2147483790" r:id="rId53"/>
    <p:sldLayoutId id="2147483986" r:id="rId54"/>
    <p:sldLayoutId id="2147483987" r:id="rId55"/>
    <p:sldLayoutId id="2147483988" r:id="rId56"/>
    <p:sldLayoutId id="2147483989" r:id="rId57"/>
    <p:sldLayoutId id="2147483990" r:id="rId58"/>
    <p:sldLayoutId id="2147483991" r:id="rId59"/>
  </p:sldLayoutIdLst>
  <p:transition spd="slow">
    <p:fade/>
  </p:transition>
  <p:txStyles>
    <p:titleStyle>
      <a:lvl1pPr algn="l" defTabSz="914400" rtl="0" eaLnBrk="1" latinLnBrk="0" hangingPunct="1">
        <a:spcBef>
          <a:spcPct val="0"/>
        </a:spcBef>
        <a:buNone/>
        <a:defRPr sz="28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2000" b="1"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8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0">
            <a:extLst>
              <a:ext uri="{28A0092B-C50C-407E-A947-70E740481C1C}">
                <a14:useLocalDpi xmlns:a14="http://schemas.microsoft.com/office/drawing/2010/main" val="0"/>
              </a:ext>
            </a:extLst>
          </a:blip>
          <a:srcRect b="84581"/>
          <a:stretch/>
        </p:blipFill>
        <p:spPr>
          <a:xfrm>
            <a:off x="-3412" y="0"/>
            <a:ext cx="9144000" cy="990600"/>
          </a:xfrm>
          <a:prstGeom prst="rect">
            <a:avLst/>
          </a:prstGeom>
        </p:spPr>
      </p:pic>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pic>
        <p:nvPicPr>
          <p:cNvPr id="5" name="Picture 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79674" y="6400800"/>
            <a:ext cx="1115726" cy="342900"/>
          </a:xfrm>
          <a:prstGeom prst="rect">
            <a:avLst/>
          </a:prstGeom>
        </p:spPr>
      </p:pic>
      <p:sp>
        <p:nvSpPr>
          <p:cNvPr id="8" name="TextBox 7"/>
          <p:cNvSpPr txBox="1"/>
          <p:nvPr/>
        </p:nvSpPr>
        <p:spPr>
          <a:xfrm>
            <a:off x="7315200" y="6553200"/>
            <a:ext cx="2819400" cy="196977"/>
          </a:xfrm>
          <a:prstGeom prst="rect">
            <a:avLst/>
          </a:prstGeom>
          <a:noFill/>
        </p:spPr>
        <p:txBody>
          <a:bodyPr wrap="square" rtlCol="0">
            <a:spAutoFit/>
          </a:bodyPr>
          <a:lstStyle/>
          <a:p>
            <a:r>
              <a:rPr lang="en-US" sz="680" b="1" dirty="0"/>
              <a:t>Automotive </a:t>
            </a:r>
            <a:r>
              <a:rPr lang="en-US" sz="680" b="1" dirty="0">
                <a:solidFill>
                  <a:srgbClr val="C00000"/>
                </a:solidFill>
              </a:rPr>
              <a:t>|</a:t>
            </a:r>
            <a:r>
              <a:rPr lang="en-US" sz="680" b="1" dirty="0"/>
              <a:t> Commercial </a:t>
            </a:r>
            <a:r>
              <a:rPr lang="en-US" sz="680" b="1" dirty="0">
                <a:solidFill>
                  <a:srgbClr val="C00000"/>
                </a:solidFill>
              </a:rPr>
              <a:t>|</a:t>
            </a:r>
            <a:r>
              <a:rPr lang="en-US" sz="680" b="1" dirty="0"/>
              <a:t> Industrial</a:t>
            </a:r>
          </a:p>
        </p:txBody>
      </p:sp>
    </p:spTree>
    <p:extLst>
      <p:ext uri="{BB962C8B-B14F-4D97-AF65-F5344CB8AC3E}">
        <p14:creationId xmlns:p14="http://schemas.microsoft.com/office/powerpoint/2010/main" val="136175467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Lst>
  <p:transition spd="slow">
    <p:fade/>
  </p:transition>
  <p:txStyles>
    <p:titleStyle>
      <a:lvl1pPr algn="l" defTabSz="914400" rtl="0" eaLnBrk="1" latinLnBrk="0" hangingPunct="1">
        <a:spcBef>
          <a:spcPct val="0"/>
        </a:spcBef>
        <a:buNone/>
        <a:defRPr sz="28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5.png"/><Relationship Id="rId1" Type="http://schemas.openxmlformats.org/officeDocument/2006/relationships/slideLayout" Target="../slideLayouts/slideLayout63.xml"/><Relationship Id="rId6" Type="http://schemas.openxmlformats.org/officeDocument/2006/relationships/image" Target="../media/image22.png"/><Relationship Id="rId5" Type="http://schemas.openxmlformats.org/officeDocument/2006/relationships/hyperlink" Target="http://www.google.com/url?sa=i&amp;rct=j&amp;q=wireless+signal&amp;source=images&amp;cd=&amp;cad=rja&amp;docid=NroZa_56PFHs-M&amp;tbnid=1IODgOoiKReVNM:&amp;ved=0CAUQjRw&amp;url=http://www.mainestreamwireless.com/?attachment_id=7&amp;ei=TLdLUfqKA-f-2QWE4IHQCw&amp;bvm=bv.44158598,d.aWM&amp;psig=AFQjCNGptjINd-I3-KUk_Fty7WJOmg2NNA&amp;ust=1364002946510398"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wireless+signal&amp;source=images&amp;cd=&amp;cad=rja&amp;docid=NroZa_56PFHs-M&amp;tbnid=1IODgOoiKReVNM:&amp;ved=0CAUQjRw&amp;url=http://www.mainestreamwireless.com/?attachment_id=7&amp;ei=TLdLUfqKA-f-2QWE4IHQCw&amp;bvm=bv.44158598,d.aWM&amp;psig=AFQjCNGptjINd-I3-KUk_Fty7WJOmg2NNA&amp;ust=1364002946510398" TargetMode="External"/><Relationship Id="rId1" Type="http://schemas.openxmlformats.org/officeDocument/2006/relationships/slideLayout" Target="../slideLayouts/slideLayout63.xml"/><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5.png"/><Relationship Id="rId1" Type="http://schemas.openxmlformats.org/officeDocument/2006/relationships/slideLayout" Target="../slideLayouts/slideLayout7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service+writer+image+car+dealership&amp;source=images&amp;cd=&amp;cad=rja&amp;docid=yZwuK2IZJWmhxM&amp;tbnid=uc4w-p-GoD-3jM:&amp;ved=0CAUQjRw&amp;url=http://www.armsdealership.com/reynolds.html&amp;ei=RyJRUZmrGcWJiwLKtoHoAQ&amp;bvm=bv.44342787,d.cGE&amp;psig=AFQjCNENdJD1qMM3yqbpYxYZUqRR69rcOQ&amp;ust=1364358068582703" TargetMode="External"/><Relationship Id="rId1" Type="http://schemas.openxmlformats.org/officeDocument/2006/relationships/slideLayout" Target="../slideLayouts/slideLayout6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com/url?sa=i&amp;rct=j&amp;q=oil+delivery++truck&amp;source=images&amp;cd=&amp;docid=U6ba_ocHYT1uYM&amp;tbnid=co1GWWFTpRPxlM:&amp;ved=0CAUQjRw&amp;url=http://www.defequipment.com/def_delivery_truck.htm&amp;ei=RR9RUZTKBIidiAKGm4GgAg&amp;bvm=bv.44342787,d.cGE&amp;psig=AFQjCNGRYWR6ywupfrhjNArkhXfFvEftng&amp;ust=1364357270159606"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3.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3.xml"/><Relationship Id="rId5" Type="http://schemas.microsoft.com/office/2007/relationships/hdphoto" Target="../media/hdphoto3.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google.com/url?sa=i&amp;rct=j&amp;q=wireless+signal&amp;source=images&amp;cd=&amp;cad=rja&amp;docid=NroZa_56PFHs-M&amp;tbnid=1IODgOoiKReVNM:&amp;ved=0CAUQjRw&amp;url=http://www.mainestreamwireless.com/?attachment_id=7&amp;ei=TLdLUfqKA-f-2QWE4IHQCw&amp;bvm=bv.44158598,d.aWM&amp;psig=AFQjCNGptjINd-I3-KUk_Fty7WJOmg2NNA&amp;ust=136400294651039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3276600"/>
            <a:ext cx="3962400" cy="1470025"/>
          </a:xfrm>
        </p:spPr>
        <p:txBody>
          <a:bodyPr>
            <a:normAutofit/>
          </a:bodyPr>
          <a:lstStyle/>
          <a:p>
            <a:r>
              <a:rPr lang="en-US" sz="2100" dirty="0"/>
              <a:t>Fluid Management Solutions</a:t>
            </a:r>
          </a:p>
        </p:txBody>
      </p:sp>
      <p:sp>
        <p:nvSpPr>
          <p:cNvPr id="3" name="Subtitle 2"/>
          <p:cNvSpPr>
            <a:spLocks noGrp="1"/>
          </p:cNvSpPr>
          <p:nvPr>
            <p:ph type="subTitle" idx="1"/>
          </p:nvPr>
        </p:nvSpPr>
        <p:spPr>
          <a:xfrm>
            <a:off x="5029200" y="4289425"/>
            <a:ext cx="3048000" cy="1752600"/>
          </a:xfrm>
        </p:spPr>
        <p:txBody>
          <a:bodyPr>
            <a:normAutofit/>
          </a:bodyPr>
          <a:lstStyle/>
          <a:p>
            <a:pPr algn="l"/>
            <a:r>
              <a:rPr lang="en-US" sz="1200" dirty="0"/>
              <a:t>Introduction to FIC</a:t>
            </a:r>
          </a:p>
        </p:txBody>
      </p:sp>
      <p:pic>
        <p:nvPicPr>
          <p:cNvPr id="4" name="Picture 3">
            <a:extLst>
              <a:ext uri="{FF2B5EF4-FFF2-40B4-BE49-F238E27FC236}">
                <a16:creationId xmlns:a16="http://schemas.microsoft.com/office/drawing/2014/main" id="{E5C57DF2-078D-4689-8E11-7F78D7FDB94D}"/>
              </a:ext>
            </a:extLst>
          </p:cNvPr>
          <p:cNvPicPr>
            <a:picLocks noChangeAspect="1"/>
          </p:cNvPicPr>
          <p:nvPr/>
        </p:nvPicPr>
        <p:blipFill rotWithShape="1">
          <a:blip r:embed="rId2"/>
          <a:srcRect b="1876"/>
          <a:stretch/>
        </p:blipFill>
        <p:spPr>
          <a:xfrm>
            <a:off x="762000" y="990600"/>
            <a:ext cx="3962400" cy="51480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1419587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F72F3B-FCAB-427C-B25A-CC6927F5DB2E}"/>
              </a:ext>
            </a:extLst>
          </p:cNvPr>
          <p:cNvSpPr/>
          <p:nvPr/>
        </p:nvSpPr>
        <p:spPr>
          <a:xfrm>
            <a:off x="1028023" y="4685613"/>
            <a:ext cx="228600" cy="3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19ED89-662C-4CFC-B369-BCB7298CD859}"/>
              </a:ext>
            </a:extLst>
          </p:cNvPr>
          <p:cNvSpPr/>
          <p:nvPr/>
        </p:nvSpPr>
        <p:spPr>
          <a:xfrm>
            <a:off x="1043259" y="4495073"/>
            <a:ext cx="152400" cy="6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AutoShape 7" descr="data:image/jpeg;base64,/9j/4AAQSkZJRgABAQAAAQABAAD/2wCEAAkGBhQRERUSEhQUFRUUExYXFBQXFBQUFxYYGRUZGxYUFBQXGyYeFxkjGhgVHy8gIycpLC4sFiAxNTAqNSYrLCkBCQoKDgwOGg8PGiwkHyUsLC8pLCw1LCkpLCkpLCwsLCwpKSwsKTQsLCksLCwsKS8sKSwsLiwpLCopLCwpLCwpLP/AABEIAOkA2AMBIgACEQEDEQH/xAAcAAEBAQEBAQEBAQAAAAAAAAAABwYFBAMBAgj/xAA/EAABAwIBCQUGBAQGAwAAAAABAAIDBBEFBgcSEyExQWGBIlFxkaEyUnKCsdFCorLBFCNjkiQzQ1NiwhXi8P/EABkBAAMBAQEAAAAAAAAAAAAAAAAEBQMCAf/EACYRAAICAwACAQQDAQEAAAAAAAABAhEDBBIhMVETM0GBInHwMmH/2gAMAwEAAhEDEQA/ALiiLz4hXNhjfK82axpJ+w5nd1QvIN0cTLTKcUkWiw/zpAQwe6OMh8OHPwKlX/kpdZrNZJp3vp6btK/jf0X0xjFX1Mzpn73HYODRwaOQC9+SWTZrJrG4jZYyO5cGjmfuqkIRxQt/sk5Mkss6X6Knk5XunpYpX+05g0uZGy/W1+q6S/iGEMaGtFmtAAA4ACwC/tTG7fgqpUqYREXh6EREAEREAEREAEREAEREAEREAEREAc/KGudBTSys9pjCW+PA9N/RRc4lLrNZrH6d76ek7Sv439FdZoQ9pa4AtcCCDuIO8FR7K7Jo0c1hcxPuY3fVh5j1Cd1ZR8xfsR24y8SXooGReVIq49F9tdGO2PeHB4H15+IWkUKwnE300zJmb2ndwcOLTyIVsw6vbPEyVhu17bj9weYNx0Wexi4dr0aa+XtU/aPSiIlhoKeZzsbuW0rTus+Tx/A0/q8lvqqoEbHPdsaxpc48gLlQvEa100r5Xb3uLjyvuHQWHRNa0Ll18Cm1PmPK/J8oIS9wY0Xc4gNHeSbAK15OYK2kgbELX3vd7zjvPhwHIBYPNphGsndO4dmEWb8bvs2/mFT11tZLfKOdTHS7YRF5MUxJlPE6WQ9lgvzJ4AcydiUSvwON15Z/GJ43DTgGaRrL7gd58GjaV9MOxSKobpwva8biRwPcRvCiuL4q+pldLIdrtw4NHBo5BabNc1/8TIRfQ1Xb7r6Q0OvteqblrqMLb8icNlynyl4KciIkx0IiIAIiIAIiIAIiIALy4hicUDdOV7WNva5O89wG8r1KZZ0Q/wDiIyb6Gq7HdpaR0+ttBa4odypmWbJxHpG/wzG4agEwyNfbeBvHiDtXuUKwnFX00rZYztbw4OHFp5FWrCsTZURNlj9lw6g8WnmDsXebD9PyvRxgzfU8P2etc3KHBW1cDonWudrHe64bj+x5ErpIsE2naN2k1TIFUQOY5zHCzmkhw7iDYhbjNljdnOpXHY674/Ee23qNvQrzZzMH1czZ2jZKLO+NvHq39JWToKx0MrJW+0xwcOduHXd1VR1lxklXhyf70XpF8aSpEkbZG+y9ocPAi4X6pRXM1nHxHV0mgDtlcG/KO076AdVKFtM6FbpVEcd9kcd+rz9mt81lsIodfPHF772g+F+16XVTAucdkrYfWSv0VbIbDNTRx3FnSfzHfN7P5dFaBfjW2AA3AbF+qbKXTbKcY8pIKaZy8c05RTNPZj7T+byNgPgD+ZUPEKwRRPlduYwuPQXULqah0j3Pdtc9xc7xJuUzqwt9fArtzqPK/IpKV0r2xsF3PcGtHMq1ZP4IykhbE3fve7i53E/bksXmwwfSe+pcPZ7DPiIu49BYfMVRkbOS3yg1cdLthEWfylyyioyGEF8hAOgNlh3ucd247NpS0YuTpDUpKKtmgRZ/JnLKOsJYGmOQC+gSDcd7XDfbZs5rQIlFxdMIyUlaCIi5OgiIgAizWUeXMVI/V6JkksC4AhoaDuu432222svXk3lVFWtOiC17faYbXt3gjeOa7+nJR6rwZrJFy5vydpc7HsFZVQuifx2sdxa7g4f/AG5dFFym07R20mqZBKykdFI6N4s5jiHDmO7lx6rXZtcc1cpp3Hsy7WcngbuoH5QvTnPwezmVLR7XYk8QLsPlcdAsNTzuje17TZzXBzTzBuPVVFWbGSXeHJ/vRfUXmw2tE0TJW7nsDvMbl6VKaorp2cHLfDNfRyAC7mDWN+Xafy6Sji/0A4XFioZjNBqKiWL3HkD4d7fSyf1JeHEn7kfKkUjNtiGspNWTtieW/Ke036kdF+LO5sK3RqXx32SR36sNx6FyJfPHmbGdeXWNHIy0qdOumPc4N/taB9br35tqTTrNL/bje7qbNHo5yz+Ky6U8rvelkPm8rZ5qYu3O7/ixvq4p3J/HF+hDH/LN+yiIiKWVjK5yK3Qo9Ab5Xtb0HaP6QOqlC3+dao2wR8nu/SPusRh9PrJY2e/Ixv8Ac4A/VU9dVjslbL6yUWLJLD9RRxM4lgc7xd2j9fRddfgC/VNk7dlSK5VHlxTEGwQvlfuY0m3f3AcybDqofX1rppHSvN3PcSfsOQ3dFQ86NeWwxwj/AFHlzvBg2DzcD8qmzWkkAbybDxVDVhUevknbc7lz8Gwza4S99Rr9zIw4X95zhbRHgDfyVQXgwLCxTU8cQ/C3tHvcdrj53XvSeafcrHMOPiFBFicrMv8AUvMNOAXt2PedoafdaOJHPYOaxzss6wu0te/ws23lZdw15yVnE9mEXXss6LBZL5xC94iqrXcQGygaIudweNw8R5cVvVlPG4OmawyRmriSTL/CXxVbpDtZMdJrudhpN8R9CFxsGxR1NMyZm9p2j3m/iafEKt5W4SKmlkZbtNGmzk5u0eYuOqi6oYJ9wpk7PD6c7X9l8palsjGyMN2vaHA8iLhfVZLNrX6dIWHfE8tHwntD6kdFrVPnHmTRShLqKkcnKnD9fSSs46Bc34m9oeoUUX+gVB8TptXNJH7kj2jwDiB6WTepL2hLcj5TKZm1rdOk0CdsUjmjwPaHqXeS1ineaqo7U8feGO9SPsqIl86rIxnXd40FKs5dJoVgcP8AUiaT4i7T6BqqqnmdaHbA/k9v6SutZ1kOdpXjM1kbU6FdAe9+ifmBH7hfq5uHS6M0bvdlYfJ4KLfYxuTTQvrZVGLTPg91yT3klUPNSOxP8bP0lT17bEjuJHkVQ81J7E/xs/SVrsfbZlrfcRvERFLKxMM6Ml6qNvdCD5vd9lwclm3rKcf1W+m1d7OjHaqjd3wgeT3fdcHJZ9qynP8AVb67FUx/a/RJyfe/ZbURFLKxL86E96pjfdiF/mcfsuDkzGHVkAO7XM9De3ou/nQgtUxu96LaebXH9iuBk1KG1cDjuEzL9Ta/qqmP7Xj4JOT73n5LcvFjdYYqeWQb2RuI8bbPWy9q82JUYmikiOzTY5t+64tdTFV+SrK68EIc6+07Sd5/dfi+tVSuie6N4s5pIcO4hfJWiEFask60zUcL3bXFlie8tOjf0UXjjLiGtBJJAAG8k7gFb8Aw7+HpoojvYwB3xHa71JSm3XKHdNPpnQUHxKHQmkaNzZHjycQrwVBsRmD5pHDc6R5HVxK41PbO9z0jaZqqjtzs72sd5Ej/ALKiqdZqqftzv7msb5kn/qFRVjsfcZtrfbQUUysbatqB/VPqAf3VrUUysdetqD/VPoAP2Wmp/wBMy3P+V/Z2s17/APFvHfA70ez7qoqX5r2f4t57oHer2fZVBc7P/Zpq/bCwedb/AC4Pjf8ApC3iwedb/Lg+N/6QuMH3EdbH22TsFEARVSQenFYtCeVvuyyDyeVss1U3bnb/AMWO9XBZ7LWm0K6Yd7g7+5oP3XvzbVehWaP+5G9vUWcPRrlhk/li/Qxj/jm/ZV0RFLKxPc61Ptgk+Nv6T91h6Co1cscnuSMd/a4H9lUc49DrKMuG+J7XdD2T+oHopOqeu7x0Stlc5LP9AA3X6uPkliGuo4n3uQ3Rd4t7J+i7CmyVOipF9JMxGdGgLoY5h/pvLXeDxsP9wA+ZTZrrG43jaFdsTw9s8T4n7ntI8O4jmDY9FEMQoXQSOieLOY6x/YjkRt6qhqzuPPwTtuFS6+S04BioqaeOUb3N7Q7nDY4Hqugpdm1xR7KnU72SNcSO5zRcOHQW8u5VFJ5ocSocw5O4WcHKPI6Ks7RuyQCwkaAbjgHt/EPI81kjmsmvsmit32ffyt+6paL2OacVSYTwQm7aM3k5kPFSESEmSUbnEWDfgbwPM7fBaREWcpOTtmkYqKpHFyvxcU1K91+04aDB/wAnbL9Bc9FGFpcv8UfLVuYdjYuy1vQEu8T9AFx8Fwp1TMyFv4jtPut/E4+A/ZUcEOIWyZnm8k6X9FIzbUGrpNMjbK8uHwizW/QnqtYvlS0zY2NY0Wa1oaByAsF9VPnLqTZShHmKiCVB8SqdZNJJ78j3DwLiR6WViyqxDUUkr+OgWt+J3ZH1UUTmpHw2JbkvKib3NVT9qeTuDG+pP2VEWTzbUOhSaZ3yvc7oOyPoT1WsS2d3kYzrqsaCnmdabbAzk936QqGpVnKq9Os0f9uJo6m7j6Fq61leQ52nWMzeGxac0TfeljHm8Bfq6ORtNp10A7n6R+UE/sEW+xkcWkhfWxqUW2drOjRaM8cvB8dj4sP2cPJZbCa7UTxy+49rj4X2+l1TM4+Hayk0xvicH9D2XfUHopQtcD6x0Z7C5yX+z/QDHAgEbiLhfqz2QuJ66jZc9qP+W75fZ/LorQqbKPLaKcZdJM+FfSCWJ8btz2Fp6iyhVVTOje6N3tMcWnxBsVfFNc5eB6Ejalo7MlmycngbD1At8qZ1Z1Ln5FduFx6X4P7zYYxovfTOOx/bZ8QHaHUAH5VR1A6WqdG9sjDZzHBzT3EK05PY4yrhbI2wO57fddxHhxHJGzjp9I81clrhnTXByjyPirLOcSx4Fg9tto7nA713kS0ZOLtDcoqSpnBybyOioyXNJfIRbTdYWHc0Ddw8l3kREpOTthGKiqQRTPLDLp73uhp3FsbSQ57TZzzx0XDc3w3rHNqXB2kHODveDiD570zDVbVt0Kz24xdJWX1FgciMtnPeKeodpF2yOQ7yfcd38it8l5wcHTGMeRZFaM5lFkPFVv1mk6N9gC5oBDgN1wePNerJ3JaKiB0Lue62k928gbgANgC7KI+pLnm/AfTipdV5CIublBjbKSF0rt+5jeLncAP35LlJt0jttJWzGZz8Yu5lM0+z25PEizB5XPULD01O6R7WNF3PcGtHMmwX9VlW6V7pHm7nuLnHmf2Wvza4HpympcOzHsZzeRtPQH8yqeMOMk+c2T/eiiYdRiGJkTdzGBo6DevQiKV7K6VH451hc8FC8Yr9fPJL77yR4X7PpZVbLjE9RRyEGzpBq2/NsP5dJR1P6kfDkT9yXlRNlmwotKofJbZHHbq87PQOX6tFm3w7V0mmRtleXfKOy36E9US+eXU2M68ecaNPU04kY5jhdr2lpHIixUMxKhdBK+J29ji3x7j1Fj1V4U9znYHtbVNHcyX/AKOP6fJd606ly/yZ7UOo9L8Hhza4vq53QuPZmGz423t5i46BVBQGGYscHNNnNIII4EG4KtWTeNtq4Gyi2lukb7rhvHhxHIrrax0+kc6mS1wzqLy4lhzKiJ0Ugu14se8dxHMHavUiUTryONX4ZDMZwh9LM6KTeNx4ObwcOS0ua/T/AImS19DVHT7r6Q0OvteqoWI4PDUACaNr7brjaPAjaF/dBhscDdCJjWN32aLXPeTxPimpbHUKa8icNbmfSfg9KIiUHQuBlxi38PSPLTZ0n8tvzA3PRocu+prnRr9KaOEfgYXHxcdno31W2GPU0jHPPmDZiERFWI5/THkEEGxBBB7iNoIVuyfxT+Jp45uLm9rk4bHDzBUPVGzW4jeOWA/hcHt8HbHeoB+ZK7MbjfwN6s6nXybtERTSmFM86Wn/ABEd76Gq7HdpaR0+ttBUxeauw6OduhKxr277OF7HvHceYWuKfErMsuP6keURPCMKfUzNhj3u48Ggb3HkFa8Lw1lPEyKMdlgtzJ4uPMm56r+MNwaGnBEMbWX3kDafFx2le1dZs31PXo4wYfp+/YRFzMo8bbSQOlNr7mN95x3Dw4nkCsUm3SN20lbMJnLxjWTtgadkQu743fZtv7isph9E6aVkTd73Bo5X3noNvRfKecvc57jdziS495JuSt1mywS5dVOGwXZH4/jd5bOpVR1ixklXmyf70b+lpmxsbG0WaxoaPACwRfVFKK4XwrqJs0boni7XtIPXiOfFfdEeg9kLxnCn00zon72nYeDm8HDxXuyUyjdRzaW0xusJG8uDh/yH3HFUXLHJcVkV22EzAdA944sJ7j6HqpV/4qbWavVSad7aOib3VTHOOWFP9knJjlincf0XKCdr2te03a4AtI4gjYV9FzsncPdBSxRP9pjAHeO8geF7dF0VMfh+CrFtryERF4ehERAAqIZR4hr6qWTgXkN+FuxvoB5qtZU4jqKSWTjoaLfid2R6n0UTT2pH3IQ3JeohERPCAWgyExDVVsfdJeM/N7P5g3zWfX9RSFpDhvaQR4g3C5lHpNHUZcyTL+i8+HVYliZINz2Nd5i69CivwXE7CIiACIiAP4mmDGlzjZrQSSdwA3lR3KzKQ1k1xcRsuI28uLjzP2CquUFA6emliabOewgePAHx3KMnCptZqtVJp3to6JvdO6qj5b9iO3KXiK9H7hGFvqZmxM3uO08Gji48gFbaChbDGyJgs1jQB9zzO/quJkZkuKSLSeP50gGmfdHCMHlx7z0WjWefL26Xo118XCt+2EREsMhERABERABERABERABERAGDzp4hZkUA/E4vd4N2D1J8lOl38ucR11bJbdHaNvy7/wAxcuAq2GPMEiPnl1NsIiLYxCIiAKrm2xDWUmrO+J5b8ru036uHRaxS3NniGhVOjO6VhA+Ju0emkqkpWePM2V9eXWNBERYG4REQAREQAREQAREQAREQAREQAREQAREQAXmxKsEMMkp3MY53kNy9KyWcrENClEYO2V4Hyt7R9Q3zXcI9SSOMkuYtktkkLiXHaSSSeZNz6r+URWCIERF6AREQB6sLrjDNHKPwPa7oDt9Lq6scCARuIuFAFY8iMQ11FETvYNWfk2D8uiktuPhSHtOXlxO8iIkCgEREAEREAEREAEREAEREAEREAEREAEREAFK85WIadUIxuiYB8ztrvTR8lUpJA0Ek2ABJPcBvKhOJVpmmklO973O6E7B0Fh0TerG5Nie3KoqPyeZERUSaEREAEREAFvs1mIWdLAeIEjenZd9WrArr5JV+prIX8C/Qd4P7P7g9Fllj1Bo1wy5mmWpERSCyEREAEREAEREAEREAEREAEREAEREAEREAcDLnENTRSWO19o2/Nv8Ay6Sjq3edLELvigB9kF7vE7G+gd5rCKnrRqF/JK2pXOvgIiJkWCIiACIiACIiALlgOIa+mil4uYNL4tzvUFe9YrNfiOlBJCd8b9IfC/8A9g7zW1UfJHmTRaxS6gmERFmaBERABERABERABERABERABERABEXPyhrtTTSyDe2M28TsHqQvUrdHjdKyR5U4jr6uWQbRp6Lfhb2R52v1XKRFZSpUQ27dhERdHgREQAREQAREQBps3mIaqsa0nZK0sPjvb6i3VVtQOlqDG9sjd7HBw8Wm4+ivFNNpsa8bnNDh1F1P2o00yjqSuLifRERJjoREQAREQAREQAREQAREQAREQAX8vYCCCAQRYg7QRxBC/pEAYfGs2THkup36sn8DrlnQ72+qyVdkVVxb4S4d7LPHpt8wrKvxMQ2Zx/8ARaetCXrwQOaBzNj2ub8QLfqvndXbEfZPgpHlP/mdSnMWbv8AAllwfT/JxUREwLhCUWlyQ9rquZS5VnUY9OjPwUj5PYY9/wALS76BdugyEq5T/l6sd8h0fTa70VapPZX2CRltS/CH46kfyzI4Bm6igcHzHWvG0C1mA9+j+Lr5LXoiWlOU3bGoQjBVFBERcHYREQAREQAREQB//9k="/>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037" name="AutoShape 9" descr="data:image/jpeg;base64,/9j/4AAQSkZJRgABAQAAAQABAAD/2wCEAAkGBhQRERUSEhQUFRUUExYXFBQXFBQUFxYYGRUZGxYUFBQXGyYeFxkjGhgVHy8gIycpLC4sFiAxNTAqNSYrLCkBCQoKDgwOGg8PGiwkHyUsLC8pLCw1LCkpLCkpLCwsLCwpKSwsKTQsLCksLCwsKS8sKSwsLiwpLCopLCwpLCwpLP/AABEIAOkA2AMBIgACEQEDEQH/xAAcAAEBAQEBAQEBAQAAAAAAAAAABwYFBAMBAgj/xAA/EAABAwIBCQUGBAQGAwAAAAABAAIDBBEFBgcSEyExQWGBIlFxkaEyUnKCsdFCorLBFCNjkiQzQ1NiwhXi8P/EABkBAAMBAQEAAAAAAAAAAAAAAAAEBQMCAf/EACYRAAICAwACAQQDAQEAAAAAAAABAhEDBBIhMVETM0GBInHwMmH/2gAMAwEAAhEDEQA/ALiiLz4hXNhjfK82axpJ+w5nd1QvIN0cTLTKcUkWiw/zpAQwe6OMh8OHPwKlX/kpdZrNZJp3vp6btK/jf0X0xjFX1Mzpn73HYODRwaOQC9+SWTZrJrG4jZYyO5cGjmfuqkIRxQt/sk5Mkss6X6Knk5XunpYpX+05g0uZGy/W1+q6S/iGEMaGtFmtAAA4ACwC/tTG7fgqpUqYREXh6EREAEREAEREAEREAEREAEREAEREAc/KGudBTSys9pjCW+PA9N/RRc4lLrNZrH6d76ek7Sv439FdZoQ9pa4AtcCCDuIO8FR7K7Jo0c1hcxPuY3fVh5j1Cd1ZR8xfsR24y8SXooGReVIq49F9tdGO2PeHB4H15+IWkUKwnE300zJmb2ndwcOLTyIVsw6vbPEyVhu17bj9weYNx0Wexi4dr0aa+XtU/aPSiIlhoKeZzsbuW0rTus+Tx/A0/q8lvqqoEbHPdsaxpc48gLlQvEa100r5Xb3uLjyvuHQWHRNa0Ll18Cm1PmPK/J8oIS9wY0Xc4gNHeSbAK15OYK2kgbELX3vd7zjvPhwHIBYPNphGsndO4dmEWb8bvs2/mFT11tZLfKOdTHS7YRF5MUxJlPE6WQ9lgvzJ4AcydiUSvwON15Z/GJ43DTgGaRrL7gd58GjaV9MOxSKobpwva8biRwPcRvCiuL4q+pldLIdrtw4NHBo5BabNc1/8TIRfQ1Xb7r6Q0OvteqblrqMLb8icNlynyl4KciIkx0IiIAIiIAIiIAIiIALy4hicUDdOV7WNva5O89wG8r1KZZ0Q/wDiIyb6Gq7HdpaR0+ttBa4odypmWbJxHpG/wzG4agEwyNfbeBvHiDtXuUKwnFX00rZYztbw4OHFp5FWrCsTZURNlj9lw6g8WnmDsXebD9PyvRxgzfU8P2etc3KHBW1cDonWudrHe64bj+x5ErpIsE2naN2k1TIFUQOY5zHCzmkhw7iDYhbjNljdnOpXHY674/Ee23qNvQrzZzMH1czZ2jZKLO+NvHq39JWToKx0MrJW+0xwcOduHXd1VR1lxklXhyf70XpF8aSpEkbZG+y9ocPAi4X6pRXM1nHxHV0mgDtlcG/KO076AdVKFtM6FbpVEcd9kcd+rz9mt81lsIodfPHF772g+F+16XVTAucdkrYfWSv0VbIbDNTRx3FnSfzHfN7P5dFaBfjW2AA3AbF+qbKXTbKcY8pIKaZy8c05RTNPZj7T+byNgPgD+ZUPEKwRRPlduYwuPQXULqah0j3Pdtc9xc7xJuUzqwt9fArtzqPK/IpKV0r2xsF3PcGtHMq1ZP4IykhbE3fve7i53E/bksXmwwfSe+pcPZ7DPiIu49BYfMVRkbOS3yg1cdLthEWfylyyioyGEF8hAOgNlh3ucd247NpS0YuTpDUpKKtmgRZ/JnLKOsJYGmOQC+gSDcd7XDfbZs5rQIlFxdMIyUlaCIi5OgiIgAizWUeXMVI/V6JkksC4AhoaDuu432222svXk3lVFWtOiC17faYbXt3gjeOa7+nJR6rwZrJFy5vydpc7HsFZVQuifx2sdxa7g4f/AG5dFFym07R20mqZBKykdFI6N4s5jiHDmO7lx6rXZtcc1cpp3Hsy7WcngbuoH5QvTnPwezmVLR7XYk8QLsPlcdAsNTzuje17TZzXBzTzBuPVVFWbGSXeHJ/vRfUXmw2tE0TJW7nsDvMbl6VKaorp2cHLfDNfRyAC7mDWN+Xafy6Sji/0A4XFioZjNBqKiWL3HkD4d7fSyf1JeHEn7kfKkUjNtiGspNWTtieW/Ke036kdF+LO5sK3RqXx32SR36sNx6FyJfPHmbGdeXWNHIy0qdOumPc4N/taB9br35tqTTrNL/bje7qbNHo5yz+Ky6U8rvelkPm8rZ5qYu3O7/ixvq4p3J/HF+hDH/LN+yiIiKWVjK5yK3Qo9Ab5Xtb0HaP6QOqlC3+dao2wR8nu/SPusRh9PrJY2e/Ixv8Ac4A/VU9dVjslbL6yUWLJLD9RRxM4lgc7xd2j9fRddfgC/VNk7dlSK5VHlxTEGwQvlfuY0m3f3AcybDqofX1rppHSvN3PcSfsOQ3dFQ86NeWwxwj/AFHlzvBg2DzcD8qmzWkkAbybDxVDVhUevknbc7lz8Gwza4S99Rr9zIw4X95zhbRHgDfyVQXgwLCxTU8cQ/C3tHvcdrj53XvSeafcrHMOPiFBFicrMv8AUvMNOAXt2PedoafdaOJHPYOaxzss6wu0te/ws23lZdw15yVnE9mEXXss6LBZL5xC94iqrXcQGygaIudweNw8R5cVvVlPG4OmawyRmriSTL/CXxVbpDtZMdJrudhpN8R9CFxsGxR1NMyZm9p2j3m/iafEKt5W4SKmlkZbtNGmzk5u0eYuOqi6oYJ9wpk7PD6c7X9l8palsjGyMN2vaHA8iLhfVZLNrX6dIWHfE8tHwntD6kdFrVPnHmTRShLqKkcnKnD9fSSs46Bc34m9oeoUUX+gVB8TptXNJH7kj2jwDiB6WTepL2hLcj5TKZm1rdOk0CdsUjmjwPaHqXeS1ineaqo7U8feGO9SPsqIl86rIxnXd40FKs5dJoVgcP8AUiaT4i7T6BqqqnmdaHbA/k9v6SutZ1kOdpXjM1kbU6FdAe9+ifmBH7hfq5uHS6M0bvdlYfJ4KLfYxuTTQvrZVGLTPg91yT3klUPNSOxP8bP0lT17bEjuJHkVQ81J7E/xs/SVrsfbZlrfcRvERFLKxMM6Ml6qNvdCD5vd9lwclm3rKcf1W+m1d7OjHaqjd3wgeT3fdcHJZ9qynP8AVb67FUx/a/RJyfe/ZbURFLKxL86E96pjfdiF/mcfsuDkzGHVkAO7XM9De3ou/nQgtUxu96LaebXH9iuBk1KG1cDjuEzL9Ta/qqmP7Xj4JOT73n5LcvFjdYYqeWQb2RuI8bbPWy9q82JUYmikiOzTY5t+64tdTFV+SrK68EIc6+07Sd5/dfi+tVSuie6N4s5pIcO4hfJWiEFask60zUcL3bXFlie8tOjf0UXjjLiGtBJJAAG8k7gFb8Aw7+HpoojvYwB3xHa71JSm3XKHdNPpnQUHxKHQmkaNzZHjycQrwVBsRmD5pHDc6R5HVxK41PbO9z0jaZqqjtzs72sd5Ej/ALKiqdZqqftzv7msb5kn/qFRVjsfcZtrfbQUUysbatqB/VPqAf3VrUUysdetqD/VPoAP2Wmp/wBMy3P+V/Z2s17/APFvHfA70ez7qoqX5r2f4t57oHer2fZVBc7P/Zpq/bCwedb/AC4Pjf8ApC3iwedb/Lg+N/6QuMH3EdbH22TsFEARVSQenFYtCeVvuyyDyeVss1U3bnb/AMWO9XBZ7LWm0K6Yd7g7+5oP3XvzbVehWaP+5G9vUWcPRrlhk/li/Qxj/jm/ZV0RFLKxPc61Ptgk+Nv6T91h6Co1cscnuSMd/a4H9lUc49DrKMuG+J7XdD2T+oHopOqeu7x0Stlc5LP9AA3X6uPkliGuo4n3uQ3Rd4t7J+i7CmyVOipF9JMxGdGgLoY5h/pvLXeDxsP9wA+ZTZrrG43jaFdsTw9s8T4n7ntI8O4jmDY9FEMQoXQSOieLOY6x/YjkRt6qhqzuPPwTtuFS6+S04BioqaeOUb3N7Q7nDY4Hqugpdm1xR7KnU72SNcSO5zRcOHQW8u5VFJ5ocSocw5O4WcHKPI6Ks7RuyQCwkaAbjgHt/EPI81kjmsmvsmit32ffyt+6paL2OacVSYTwQm7aM3k5kPFSESEmSUbnEWDfgbwPM7fBaREWcpOTtmkYqKpHFyvxcU1K91+04aDB/wAnbL9Bc9FGFpcv8UfLVuYdjYuy1vQEu8T9AFx8Fwp1TMyFv4jtPut/E4+A/ZUcEOIWyZnm8k6X9FIzbUGrpNMjbK8uHwizW/QnqtYvlS0zY2NY0Wa1oaByAsF9VPnLqTZShHmKiCVB8SqdZNJJ78j3DwLiR6WViyqxDUUkr+OgWt+J3ZH1UUTmpHw2JbkvKib3NVT9qeTuDG+pP2VEWTzbUOhSaZ3yvc7oOyPoT1WsS2d3kYzrqsaCnmdabbAzk936QqGpVnKq9Os0f9uJo6m7j6Fq61leQ52nWMzeGxac0TfeljHm8Bfq6ORtNp10A7n6R+UE/sEW+xkcWkhfWxqUW2drOjRaM8cvB8dj4sP2cPJZbCa7UTxy+49rj4X2+l1TM4+Hayk0xvicH9D2XfUHopQtcD6x0Z7C5yX+z/QDHAgEbiLhfqz2QuJ66jZc9qP+W75fZ/LorQqbKPLaKcZdJM+FfSCWJ8btz2Fp6iyhVVTOje6N3tMcWnxBsVfFNc5eB6Ejalo7MlmycngbD1At8qZ1Z1Ln5FduFx6X4P7zYYxovfTOOx/bZ8QHaHUAH5VR1A6WqdG9sjDZzHBzT3EK05PY4yrhbI2wO57fddxHhxHJGzjp9I81clrhnTXByjyPirLOcSx4Fg9tto7nA713kS0ZOLtDcoqSpnBybyOioyXNJfIRbTdYWHc0Ddw8l3kREpOTthGKiqQRTPLDLp73uhp3FsbSQ57TZzzx0XDc3w3rHNqXB2kHODveDiD570zDVbVt0Kz24xdJWX1FgciMtnPeKeodpF2yOQ7yfcd38it8l5wcHTGMeRZFaM5lFkPFVv1mk6N9gC5oBDgN1wePNerJ3JaKiB0Lue62k928gbgANgC7KI+pLnm/AfTipdV5CIublBjbKSF0rt+5jeLncAP35LlJt0jttJWzGZz8Yu5lM0+z25PEizB5XPULD01O6R7WNF3PcGtHMmwX9VlW6V7pHm7nuLnHmf2Wvza4HpympcOzHsZzeRtPQH8yqeMOMk+c2T/eiiYdRiGJkTdzGBo6DevQiKV7K6VH451hc8FC8Yr9fPJL77yR4X7PpZVbLjE9RRyEGzpBq2/NsP5dJR1P6kfDkT9yXlRNlmwotKofJbZHHbq87PQOX6tFm3w7V0mmRtleXfKOy36E9US+eXU2M68ecaNPU04kY5jhdr2lpHIixUMxKhdBK+J29ji3x7j1Fj1V4U9znYHtbVNHcyX/AKOP6fJd606ly/yZ7UOo9L8Hhza4vq53QuPZmGz423t5i46BVBQGGYscHNNnNIII4EG4KtWTeNtq4Gyi2lukb7rhvHhxHIrrax0+kc6mS1wzqLy4lhzKiJ0Ugu14se8dxHMHavUiUTryONX4ZDMZwh9LM6KTeNx4ObwcOS0ua/T/AImS19DVHT7r6Q0OvteqoWI4PDUACaNr7brjaPAjaF/dBhscDdCJjWN32aLXPeTxPimpbHUKa8icNbmfSfg9KIiUHQuBlxi38PSPLTZ0n8tvzA3PRocu+prnRr9KaOEfgYXHxcdno31W2GPU0jHPPmDZiERFWI5/THkEEGxBBB7iNoIVuyfxT+Jp45uLm9rk4bHDzBUPVGzW4jeOWA/hcHt8HbHeoB+ZK7MbjfwN6s6nXybtERTSmFM86Wn/ABEd76Gq7HdpaR0+ttBUxeauw6OduhKxr277OF7HvHceYWuKfErMsuP6keURPCMKfUzNhj3u48Ggb3HkFa8Lw1lPEyKMdlgtzJ4uPMm56r+MNwaGnBEMbWX3kDafFx2le1dZs31PXo4wYfp+/YRFzMo8bbSQOlNr7mN95x3Dw4nkCsUm3SN20lbMJnLxjWTtgadkQu743fZtv7isph9E6aVkTd73Bo5X3noNvRfKecvc57jdziS495JuSt1mywS5dVOGwXZH4/jd5bOpVR1ixklXmyf70b+lpmxsbG0WaxoaPACwRfVFKK4XwrqJs0boni7XtIPXiOfFfdEeg9kLxnCn00zon72nYeDm8HDxXuyUyjdRzaW0xusJG8uDh/yH3HFUXLHJcVkV22EzAdA944sJ7j6HqpV/4qbWavVSad7aOib3VTHOOWFP9knJjlincf0XKCdr2te03a4AtI4gjYV9FzsncPdBSxRP9pjAHeO8geF7dF0VMfh+CrFtryERF4ehERAAqIZR4hr6qWTgXkN+FuxvoB5qtZU4jqKSWTjoaLfid2R6n0UTT2pH3IQ3JeohERPCAWgyExDVVsfdJeM/N7P5g3zWfX9RSFpDhvaQR4g3C5lHpNHUZcyTL+i8+HVYliZINz2Nd5i69CivwXE7CIiACIiAP4mmDGlzjZrQSSdwA3lR3KzKQ1k1xcRsuI28uLjzP2CquUFA6emliabOewgePAHx3KMnCptZqtVJp3to6JvdO6qj5b9iO3KXiK9H7hGFvqZmxM3uO08Gji48gFbaChbDGyJgs1jQB9zzO/quJkZkuKSLSeP50gGmfdHCMHlx7z0WjWefL26Xo118XCt+2EREsMhERABERABERABERABERAGDzp4hZkUA/E4vd4N2D1J8lOl38ucR11bJbdHaNvy7/wAxcuAq2GPMEiPnl1NsIiLYxCIiAKrm2xDWUmrO+J5b8ru036uHRaxS3NniGhVOjO6VhA+Ju0emkqkpWePM2V9eXWNBERYG4REQAREQAREQAREQAREQAREQAREQAREQAXmxKsEMMkp3MY53kNy9KyWcrENClEYO2V4Hyt7R9Q3zXcI9SSOMkuYtktkkLiXHaSSSeZNz6r+URWCIERF6AREQB6sLrjDNHKPwPa7oDt9Lq6scCARuIuFAFY8iMQ11FETvYNWfk2D8uiktuPhSHtOXlxO8iIkCgEREAEREAEREAEREAEREAEREAEREAEREAFK85WIadUIxuiYB8ztrvTR8lUpJA0Ek2ABJPcBvKhOJVpmmklO973O6E7B0Fh0TerG5Nie3KoqPyeZERUSaEREAEREAFvs1mIWdLAeIEjenZd9WrArr5JV+prIX8C/Qd4P7P7g9Fllj1Bo1wy5mmWpERSCyEREAEREAEREAEREAEREAEREAEREAEREAcDLnENTRSWO19o2/Nv8Ay6Sjq3edLELvigB9kF7vE7G+gd5rCKnrRqF/JK2pXOvgIiJkWCIiACIiACIiALlgOIa+mil4uYNL4tzvUFe9YrNfiOlBJCd8b9IfC/8A9g7zW1UfJHmTRaxS6gmERFmaBERABERABERABERABERABERABEXPyhrtTTSyDe2M28TsHqQvUrdHjdKyR5U4jr6uWQbRp6Lfhb2R52v1XKRFZSpUQ27dhERdHgREQAREQAREQBps3mIaqsa0nZK0sPjvb6i3VVtQOlqDG9sjd7HBw8Wm4+ivFNNpsa8bnNDh1F1P2o00yjqSuLifRERJjoREQAREQAREQAREQAREQAREQAX8vYCCCAQRYg7QRxBC/pEAYfGs2THkup36sn8DrlnQ72+qyVdkVVxb4S4d7LPHpt8wrKvxMQ2Zx/8ARaetCXrwQOaBzNj2ub8QLfqvndXbEfZPgpHlP/mdSnMWbv8AAllwfT/JxUREwLhCUWlyQ9rquZS5VnUY9OjPwUj5PYY9/wALS76BdugyEq5T/l6sd8h0fTa70VapPZX2CRltS/CH46kfyzI4Bm6igcHzHWvG0C1mA9+j+Lr5LXoiWlOU3bGoQjBVFBERcHYREQAREQAREQB//9k="/>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extBox 1"/>
          <p:cNvSpPr txBox="1"/>
          <p:nvPr/>
        </p:nvSpPr>
        <p:spPr>
          <a:xfrm>
            <a:off x="4890557" y="4847984"/>
            <a:ext cx="1013419" cy="276999"/>
          </a:xfrm>
          <a:prstGeom prst="rect">
            <a:avLst/>
          </a:prstGeom>
          <a:noFill/>
        </p:spPr>
        <p:txBody>
          <a:bodyPr wrap="none" rtlCol="0">
            <a:spAutoFit/>
          </a:bodyPr>
          <a:lstStyle/>
          <a:p>
            <a:r>
              <a:rPr lang="en-US" sz="1200" dirty="0"/>
              <a:t>Wired to PC</a:t>
            </a:r>
          </a:p>
        </p:txBody>
      </p:sp>
      <p:sp>
        <p:nvSpPr>
          <p:cNvPr id="3" name="Rectangle 2"/>
          <p:cNvSpPr/>
          <p:nvPr/>
        </p:nvSpPr>
        <p:spPr>
          <a:xfrm>
            <a:off x="304800" y="1157388"/>
            <a:ext cx="7589950" cy="1269775"/>
          </a:xfrm>
          <a:prstGeom prst="rect">
            <a:avLst/>
          </a:prstGeom>
        </p:spPr>
        <p:txBody>
          <a:bodyPr wrap="square">
            <a:noAutofit/>
          </a:bodyPr>
          <a:lstStyle/>
          <a:p>
            <a:r>
              <a:rPr lang="en-US" sz="1400" b="1" dirty="0"/>
              <a:t>Fusion DCS has Enhanced Features &amp; Distance over the Fusion CCS by utilizing a PC and Master Console  </a:t>
            </a:r>
          </a:p>
          <a:p>
            <a:pPr algn="ctr"/>
            <a:endParaRPr lang="en-US" sz="1400" b="1" dirty="0"/>
          </a:p>
          <a:p>
            <a:pPr marL="100013" indent="-214313" algn="ctr" defTabSz="685800">
              <a:spcBef>
                <a:spcPts val="200"/>
              </a:spcBef>
              <a:buSzPct val="90000"/>
              <a:buFont typeface="Wingdings" pitchFamily="2" charset="2"/>
              <a:buChar char="§"/>
            </a:pPr>
            <a:r>
              <a:rPr lang="en-US" sz="1400" dirty="0">
                <a:latin typeface="Arial" pitchFamily="34" charset="0"/>
              </a:rPr>
              <a:t>Generates Reports by Product, Vehicle, Work Order &amp; Technician</a:t>
            </a:r>
          </a:p>
          <a:p>
            <a:endParaRPr lang="en-US" sz="1400" b="1" dirty="0"/>
          </a:p>
        </p:txBody>
      </p:sp>
      <p:pic>
        <p:nvPicPr>
          <p:cNvPr id="36" name="Picture 12">
            <a:extLst>
              <a:ext uri="{FF2B5EF4-FFF2-40B4-BE49-F238E27FC236}">
                <a16:creationId xmlns:a16="http://schemas.microsoft.com/office/drawing/2014/main" id="{55733899-0FF0-42D8-AB1F-95D1E28B1B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552883">
            <a:off x="694512" y="4382768"/>
            <a:ext cx="1468638" cy="96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C6440C1B-54AD-4329-9257-4ADCD01DD688}"/>
              </a:ext>
            </a:extLst>
          </p:cNvPr>
          <p:cNvSpPr/>
          <p:nvPr/>
        </p:nvSpPr>
        <p:spPr bwMode="auto">
          <a:xfrm rot="14552883">
            <a:off x="363206" y="4644211"/>
            <a:ext cx="828675" cy="41275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 name="Picture 21">
            <a:extLst>
              <a:ext uri="{FF2B5EF4-FFF2-40B4-BE49-F238E27FC236}">
                <a16:creationId xmlns:a16="http://schemas.microsoft.com/office/drawing/2014/main" id="{30728E01-A3B8-481C-BF3E-112953FF8420}"/>
              </a:ext>
            </a:extLst>
          </p:cNvPr>
          <p:cNvPicPr>
            <a:picLocks noChangeAspect="1"/>
          </p:cNvPicPr>
          <p:nvPr/>
        </p:nvPicPr>
        <p:blipFill rotWithShape="1">
          <a:blip r:embed="rId3"/>
          <a:srcRect b="34878"/>
          <a:stretch/>
        </p:blipFill>
        <p:spPr>
          <a:xfrm>
            <a:off x="486900" y="2333384"/>
            <a:ext cx="1253202" cy="1877053"/>
          </a:xfrm>
          <a:prstGeom prst="rect">
            <a:avLst/>
          </a:prstGeom>
        </p:spPr>
      </p:pic>
      <p:pic>
        <p:nvPicPr>
          <p:cNvPr id="440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52568" y="2883931"/>
            <a:ext cx="1598846" cy="162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1" descr="http://www.mainestreamwireless.com/wp-content/uploads/2012/08/wireless-signal.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4949" y="3626655"/>
            <a:ext cx="736199" cy="79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p:nvPr/>
        </p:nvSpPr>
        <p:spPr bwMode="auto">
          <a:xfrm>
            <a:off x="4172866" y="4295290"/>
            <a:ext cx="3000375" cy="650875"/>
          </a:xfrm>
          <a:custGeom>
            <a:avLst/>
            <a:gdLst>
              <a:gd name="connsiteX0" fmla="*/ 192505 w 2743200"/>
              <a:gd name="connsiteY0" fmla="*/ 267368 h 596231"/>
              <a:gd name="connsiteX1" fmla="*/ 192505 w 2743200"/>
              <a:gd name="connsiteY1" fmla="*/ 588210 h 596231"/>
              <a:gd name="connsiteX2" fmla="*/ 1347536 w 2743200"/>
              <a:gd name="connsiteY2" fmla="*/ 219242 h 596231"/>
              <a:gd name="connsiteX3" fmla="*/ 1941094 w 2743200"/>
              <a:gd name="connsiteY3" fmla="*/ 331537 h 596231"/>
              <a:gd name="connsiteX4" fmla="*/ 2277979 w 2743200"/>
              <a:gd name="connsiteY4" fmla="*/ 74863 h 596231"/>
              <a:gd name="connsiteX5" fmla="*/ 2486526 w 2743200"/>
              <a:gd name="connsiteY5" fmla="*/ 10695 h 596231"/>
              <a:gd name="connsiteX6" fmla="*/ 2743200 w 2743200"/>
              <a:gd name="connsiteY6" fmla="*/ 139031 h 59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596231">
                <a:moveTo>
                  <a:pt x="192505" y="267368"/>
                </a:moveTo>
                <a:cubicBezTo>
                  <a:pt x="96252" y="431799"/>
                  <a:pt x="0" y="596231"/>
                  <a:pt x="192505" y="588210"/>
                </a:cubicBezTo>
                <a:cubicBezTo>
                  <a:pt x="385010" y="580189"/>
                  <a:pt x="1056105" y="262021"/>
                  <a:pt x="1347536" y="219242"/>
                </a:cubicBezTo>
                <a:cubicBezTo>
                  <a:pt x="1638967" y="176463"/>
                  <a:pt x="1786020" y="355600"/>
                  <a:pt x="1941094" y="331537"/>
                </a:cubicBezTo>
                <a:cubicBezTo>
                  <a:pt x="2096168" y="307474"/>
                  <a:pt x="2187074" y="128337"/>
                  <a:pt x="2277979" y="74863"/>
                </a:cubicBezTo>
                <a:cubicBezTo>
                  <a:pt x="2368884" y="21389"/>
                  <a:pt x="2408989" y="0"/>
                  <a:pt x="2486526" y="10695"/>
                </a:cubicBezTo>
                <a:cubicBezTo>
                  <a:pt x="2564063" y="21390"/>
                  <a:pt x="2653631" y="80210"/>
                  <a:pt x="2743200" y="139031"/>
                </a:cubicBezTo>
              </a:path>
            </a:pathLst>
          </a:cu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44046" name="Group 1"/>
          <p:cNvGrpSpPr>
            <a:grpSpLocks/>
          </p:cNvGrpSpPr>
          <p:nvPr/>
        </p:nvGrpSpPr>
        <p:grpSpPr bwMode="auto">
          <a:xfrm rot="14552883">
            <a:off x="463911" y="4224818"/>
            <a:ext cx="828676" cy="639717"/>
            <a:chOff x="5350844" y="2209918"/>
            <a:chExt cx="1677585" cy="1295041"/>
          </a:xfrm>
        </p:grpSpPr>
        <p:sp>
          <p:nvSpPr>
            <p:cNvPr id="4" name="Rectangle 3"/>
            <p:cNvSpPr/>
            <p:nvPr/>
          </p:nvSpPr>
          <p:spPr>
            <a:xfrm>
              <a:off x="5350844" y="2209918"/>
              <a:ext cx="1677585" cy="83557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5875335" y="2752946"/>
              <a:ext cx="838795" cy="7520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1" name="Picture 10" descr="A computer sitting on top of a table&#10;&#10;Description automatically generated">
            <a:extLst>
              <a:ext uri="{FF2B5EF4-FFF2-40B4-BE49-F238E27FC236}">
                <a16:creationId xmlns:a16="http://schemas.microsoft.com/office/drawing/2014/main" id="{81C23B27-6E86-4B33-AB5D-F6D9DAFB4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5529" y="3207202"/>
            <a:ext cx="1898895" cy="1738963"/>
          </a:xfrm>
          <a:prstGeom prst="rect">
            <a:avLst/>
          </a:prstGeom>
        </p:spPr>
      </p:pic>
      <p:sp>
        <p:nvSpPr>
          <p:cNvPr id="21" name="TextBox 20">
            <a:extLst>
              <a:ext uri="{FF2B5EF4-FFF2-40B4-BE49-F238E27FC236}">
                <a16:creationId xmlns:a16="http://schemas.microsoft.com/office/drawing/2014/main" id="{E6F8496F-F8EF-4554-AD6B-2914817EBAAE}"/>
              </a:ext>
            </a:extLst>
          </p:cNvPr>
          <p:cNvSpPr txBox="1"/>
          <p:nvPr/>
        </p:nvSpPr>
        <p:spPr>
          <a:xfrm>
            <a:off x="304800" y="304800"/>
            <a:ext cx="6629400" cy="415498"/>
          </a:xfrm>
          <a:prstGeom prst="rect">
            <a:avLst/>
          </a:prstGeom>
          <a:noFill/>
        </p:spPr>
        <p:txBody>
          <a:bodyPr wrap="square" rtlCol="0">
            <a:spAutoFit/>
          </a:bodyPr>
          <a:lstStyle/>
          <a:p>
            <a:r>
              <a:rPr lang="en-US" sz="2100" b="1" dirty="0">
                <a:solidFill>
                  <a:schemeClr val="bg1"/>
                </a:solidFill>
              </a:rPr>
              <a:t>Fusion 2.4 DCS – </a:t>
            </a:r>
            <a:r>
              <a:rPr lang="en-US" sz="2100" dirty="0">
                <a:solidFill>
                  <a:schemeClr val="bg1"/>
                </a:solidFill>
              </a:rPr>
              <a:t>Communication</a:t>
            </a:r>
            <a:endParaRPr lang="en-US" sz="2100" b="1" dirty="0">
              <a:solidFill>
                <a:schemeClr val="bg1"/>
              </a:solidFill>
            </a:endParaRPr>
          </a:p>
        </p:txBody>
      </p:sp>
    </p:spTree>
    <p:extLst>
      <p:ext uri="{BB962C8B-B14F-4D97-AF65-F5344CB8AC3E}">
        <p14:creationId xmlns:p14="http://schemas.microsoft.com/office/powerpoint/2010/main" val="7482249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3200" b="1" dirty="0">
              <a:solidFill>
                <a:schemeClr val="bg1"/>
              </a:solidFill>
            </a:endParaRPr>
          </a:p>
        </p:txBody>
      </p:sp>
      <p:pic>
        <p:nvPicPr>
          <p:cNvPr id="45060" name="Picture 11" descr="http://www.mainestreamwireless.com/wp-content/uploads/2012/08/wireless-signal.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935" y="4442314"/>
            <a:ext cx="381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25"/>
          <p:cNvSpPr>
            <a:spLocks noChangeArrowheads="1"/>
          </p:cNvSpPr>
          <p:nvPr/>
        </p:nvSpPr>
        <p:spPr bwMode="auto">
          <a:xfrm>
            <a:off x="304800" y="1161781"/>
            <a:ext cx="7679412" cy="9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sz="1400" b="1" dirty="0"/>
              <a:t>DCS communication routes from one component to another</a:t>
            </a:r>
          </a:p>
          <a:p>
            <a:pPr marL="557213" lvl="1" indent="-214313" defTabSz="685800">
              <a:spcBef>
                <a:spcPts val="200"/>
              </a:spcBef>
              <a:buSzPct val="90000"/>
              <a:buFont typeface="Wingdings" pitchFamily="2" charset="2"/>
              <a:buChar char="§"/>
            </a:pPr>
            <a:r>
              <a:rPr lang="en-US" sz="1200" dirty="0">
                <a:latin typeface="Arial" pitchFamily="34" charset="0"/>
              </a:rPr>
              <a:t>The need to communicate over long distances has been solved</a:t>
            </a:r>
          </a:p>
          <a:p>
            <a:r>
              <a:rPr lang="en-US" sz="1400" b="1" dirty="0"/>
              <a:t> </a:t>
            </a:r>
          </a:p>
        </p:txBody>
      </p:sp>
      <p:grpSp>
        <p:nvGrpSpPr>
          <p:cNvPr id="45064" name="Group 26"/>
          <p:cNvGrpSpPr>
            <a:grpSpLocks/>
          </p:cNvGrpSpPr>
          <p:nvPr/>
        </p:nvGrpSpPr>
        <p:grpSpPr bwMode="auto">
          <a:xfrm rot="4282598">
            <a:off x="4006782" y="4573561"/>
            <a:ext cx="1412875" cy="2122488"/>
            <a:chOff x="903376" y="2286000"/>
            <a:chExt cx="2830424" cy="4259148"/>
          </a:xfrm>
        </p:grpSpPr>
        <p:pic>
          <p:nvPicPr>
            <p:cNvPr id="4507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6834">
              <a:off x="298714" y="3607543"/>
              <a:ext cx="3542267" cy="233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78720" y="2281075"/>
              <a:ext cx="2744558" cy="137299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45065" name="Picture 11" descr="http://www.mainestreamwireless.com/wp-content/uploads/2012/08/wireless-signal.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728" y="3141661"/>
            <a:ext cx="381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050438" y="2241861"/>
            <a:ext cx="1325563" cy="134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69154" y="3724664"/>
            <a:ext cx="1325562" cy="13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Box 8"/>
          <p:cNvSpPr txBox="1">
            <a:spLocks noChangeArrowheads="1"/>
          </p:cNvSpPr>
          <p:nvPr/>
        </p:nvSpPr>
        <p:spPr bwMode="auto">
          <a:xfrm>
            <a:off x="6370603" y="3535250"/>
            <a:ext cx="1236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dirty="0"/>
              <a:t>300 feet</a:t>
            </a:r>
          </a:p>
        </p:txBody>
      </p:sp>
      <p:pic>
        <p:nvPicPr>
          <p:cNvPr id="45070" name="Picture 11" descr="http://www.mainestreamwireless.com/wp-content/uploads/2012/08/wireless-signal.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393" y="5738328"/>
            <a:ext cx="381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1" descr="http://www.mainestreamwireless.com/wp-content/uploads/2012/08/wireless-signal.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063" y="3212393"/>
            <a:ext cx="381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3773" y="2241861"/>
            <a:ext cx="1325563" cy="134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3" name="TextBox 24"/>
          <p:cNvSpPr txBox="1">
            <a:spLocks noChangeArrowheads="1"/>
          </p:cNvSpPr>
          <p:nvPr/>
        </p:nvSpPr>
        <p:spPr bwMode="auto">
          <a:xfrm>
            <a:off x="227376" y="3622898"/>
            <a:ext cx="18459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Master Keypad</a:t>
            </a:r>
          </a:p>
        </p:txBody>
      </p:sp>
      <p:sp>
        <p:nvSpPr>
          <p:cNvPr id="45074" name="TextBox 22"/>
          <p:cNvSpPr txBox="1">
            <a:spLocks noChangeArrowheads="1"/>
          </p:cNvSpPr>
          <p:nvPr/>
        </p:nvSpPr>
        <p:spPr bwMode="auto">
          <a:xfrm>
            <a:off x="2835932" y="3349529"/>
            <a:ext cx="11264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dirty="0"/>
              <a:t>300 feet</a:t>
            </a:r>
          </a:p>
        </p:txBody>
      </p:sp>
      <p:sp>
        <p:nvSpPr>
          <p:cNvPr id="45075" name="TextBox 25"/>
          <p:cNvSpPr txBox="1">
            <a:spLocks noChangeArrowheads="1"/>
          </p:cNvSpPr>
          <p:nvPr/>
        </p:nvSpPr>
        <p:spPr bwMode="auto">
          <a:xfrm>
            <a:off x="7239000" y="5142355"/>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Dispense Keypad</a:t>
            </a:r>
          </a:p>
        </p:txBody>
      </p:sp>
      <p:sp>
        <p:nvSpPr>
          <p:cNvPr id="45076" name="TextBox 26"/>
          <p:cNvSpPr txBox="1">
            <a:spLocks noChangeArrowheads="1"/>
          </p:cNvSpPr>
          <p:nvPr/>
        </p:nvSpPr>
        <p:spPr bwMode="auto">
          <a:xfrm>
            <a:off x="3842939" y="3630485"/>
            <a:ext cx="1681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Dispense Keypad</a:t>
            </a:r>
          </a:p>
        </p:txBody>
      </p:sp>
      <p:sp>
        <p:nvSpPr>
          <p:cNvPr id="45077" name="TextBox 9"/>
          <p:cNvSpPr txBox="1">
            <a:spLocks noChangeArrowheads="1"/>
          </p:cNvSpPr>
          <p:nvPr/>
        </p:nvSpPr>
        <p:spPr bwMode="auto">
          <a:xfrm>
            <a:off x="5888865" y="5057464"/>
            <a:ext cx="13501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dirty="0"/>
              <a:t>300 feet</a:t>
            </a:r>
          </a:p>
        </p:txBody>
      </p:sp>
      <p:cxnSp>
        <p:nvCxnSpPr>
          <p:cNvPr id="3" name="Straight Arrow Connector 2"/>
          <p:cNvCxnSpPr/>
          <p:nvPr/>
        </p:nvCxnSpPr>
        <p:spPr>
          <a:xfrm>
            <a:off x="2438400" y="3237804"/>
            <a:ext cx="1623218" cy="24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04728" y="3551236"/>
            <a:ext cx="1565207" cy="759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39184" y="5060154"/>
            <a:ext cx="1630752" cy="678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B9ACB7E-87F1-4E1E-9C58-311AD252A991}"/>
              </a:ext>
            </a:extLst>
          </p:cNvPr>
          <p:cNvSpPr txBox="1"/>
          <p:nvPr/>
        </p:nvSpPr>
        <p:spPr>
          <a:xfrm>
            <a:off x="304800" y="304800"/>
            <a:ext cx="8153400" cy="738664"/>
          </a:xfrm>
          <a:prstGeom prst="rect">
            <a:avLst/>
          </a:prstGeom>
          <a:noFill/>
        </p:spPr>
        <p:txBody>
          <a:bodyPr wrap="square" rtlCol="0">
            <a:noAutofit/>
          </a:bodyPr>
          <a:lstStyle/>
          <a:p>
            <a:r>
              <a:rPr lang="en-US" sz="2100" b="1" dirty="0">
                <a:solidFill>
                  <a:schemeClr val="bg1"/>
                </a:solidFill>
              </a:rPr>
              <a:t>Fusion 2.4 DCS – </a:t>
            </a:r>
            <a:r>
              <a:rPr lang="en-US" sz="2100" dirty="0">
                <a:solidFill>
                  <a:schemeClr val="bg1"/>
                </a:solidFill>
              </a:rPr>
              <a:t>Repeating Network Enhances Communication</a:t>
            </a:r>
            <a:endParaRPr lang="en-US" sz="2100" b="1" dirty="0">
              <a:solidFill>
                <a:schemeClr val="bg1"/>
              </a:solidFill>
            </a:endParaRPr>
          </a:p>
        </p:txBody>
      </p:sp>
      <p:sp>
        <p:nvSpPr>
          <p:cNvPr id="4" name="Rectangle 3"/>
          <p:cNvSpPr/>
          <p:nvPr/>
        </p:nvSpPr>
        <p:spPr>
          <a:xfrm>
            <a:off x="304801" y="4350261"/>
            <a:ext cx="3793212" cy="1923604"/>
          </a:xfrm>
          <a:prstGeom prst="rect">
            <a:avLst/>
          </a:prstGeom>
        </p:spPr>
        <p:txBody>
          <a:bodyPr wrap="square">
            <a:spAutoFit/>
          </a:bodyPr>
          <a:lstStyle/>
          <a:p>
            <a:pPr marL="0" lvl="1" indent="-6350">
              <a:spcBef>
                <a:spcPct val="20000"/>
              </a:spcBef>
              <a:buClr>
                <a:srgbClr val="B31B34"/>
              </a:buClr>
              <a:buSzPct val="90000"/>
            </a:pPr>
            <a:r>
              <a:rPr lang="en-US" sz="1400" b="1" dirty="0"/>
              <a:t>A dispense keypad that cannot connect directly to the master keypad will route through a keypad that can:</a:t>
            </a:r>
          </a:p>
          <a:p>
            <a:pPr marL="571500" lvl="1" indent="-228600" defTabSz="685800">
              <a:spcBef>
                <a:spcPts val="200"/>
              </a:spcBef>
              <a:buSzPct val="90000"/>
              <a:buFont typeface="+mj-lt"/>
              <a:buAutoNum type="arabicPeriod"/>
            </a:pPr>
            <a:r>
              <a:rPr lang="en-US" sz="1200" dirty="0">
                <a:latin typeface="Arial" pitchFamily="34" charset="0"/>
              </a:rPr>
              <a:t>Automatic channel selection – minimizes detected interference</a:t>
            </a:r>
          </a:p>
          <a:p>
            <a:pPr marL="571500" lvl="1" indent="-228600" defTabSz="685800">
              <a:spcBef>
                <a:spcPts val="200"/>
              </a:spcBef>
              <a:buSzPct val="90000"/>
              <a:buFont typeface="+mj-lt"/>
              <a:buAutoNum type="arabicPeriod"/>
            </a:pPr>
            <a:r>
              <a:rPr lang="en-US" sz="1200" dirty="0"/>
              <a:t>Automatic gain control  adjusts signal strength </a:t>
            </a:r>
            <a:endParaRPr lang="en-US" sz="1200" dirty="0">
              <a:latin typeface="Arial" pitchFamily="34" charset="0"/>
            </a:endParaRPr>
          </a:p>
          <a:p>
            <a:pPr marL="571500" lvl="1" indent="-228600" defTabSz="685800">
              <a:spcBef>
                <a:spcPts val="200"/>
              </a:spcBef>
              <a:buSzPct val="90000"/>
              <a:buFont typeface="+mj-lt"/>
              <a:buAutoNum type="arabicPeriod"/>
            </a:pPr>
            <a:r>
              <a:rPr lang="en-US" sz="1200" dirty="0">
                <a:latin typeface="Arial" pitchFamily="34" charset="0"/>
              </a:rPr>
              <a:t>Auto retry communications protocol – resends multiple times if necessary</a:t>
            </a:r>
          </a:p>
        </p:txBody>
      </p:sp>
    </p:spTree>
    <p:extLst>
      <p:ext uri="{BB962C8B-B14F-4D97-AF65-F5344CB8AC3E}">
        <p14:creationId xmlns:p14="http://schemas.microsoft.com/office/powerpoint/2010/main" val="368700990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638800"/>
            <a:ext cx="6172200" cy="523220"/>
          </a:xfrm>
          <a:prstGeom prst="rect">
            <a:avLst/>
          </a:prstGeom>
          <a:noFill/>
        </p:spPr>
        <p:txBody>
          <a:bodyPr wrap="square" rtlCol="0">
            <a:spAutoFit/>
          </a:bodyPr>
          <a:lstStyle/>
          <a:p>
            <a:r>
              <a:rPr lang="en-US" sz="1400" b="1" dirty="0"/>
              <a:t>Medium to Large Shop – Multiple Dispense Keypads</a:t>
            </a:r>
          </a:p>
          <a:p>
            <a:r>
              <a:rPr lang="en-US" sz="1400" b="1" dirty="0"/>
              <a:t>Up to – 16 Fluids &amp; 250 Dispense Points  </a:t>
            </a:r>
          </a:p>
        </p:txBody>
      </p:sp>
      <p:pic>
        <p:nvPicPr>
          <p:cNvPr id="5" name="Picture 4">
            <a:extLst>
              <a:ext uri="{FF2B5EF4-FFF2-40B4-BE49-F238E27FC236}">
                <a16:creationId xmlns:a16="http://schemas.microsoft.com/office/drawing/2014/main" id="{064AA496-67C1-4CEA-B251-191AA62B5214}"/>
              </a:ext>
            </a:extLst>
          </p:cNvPr>
          <p:cNvPicPr>
            <a:picLocks noChangeAspect="1"/>
          </p:cNvPicPr>
          <p:nvPr/>
        </p:nvPicPr>
        <p:blipFill>
          <a:blip r:embed="rId2"/>
          <a:stretch>
            <a:fillRect/>
          </a:stretch>
        </p:blipFill>
        <p:spPr>
          <a:xfrm>
            <a:off x="381000" y="1066800"/>
            <a:ext cx="8393307" cy="4184237"/>
          </a:xfrm>
          <a:prstGeom prst="rect">
            <a:avLst/>
          </a:prstGeom>
        </p:spPr>
      </p:pic>
      <p:sp>
        <p:nvSpPr>
          <p:cNvPr id="6" name="TextBox 5">
            <a:extLst>
              <a:ext uri="{FF2B5EF4-FFF2-40B4-BE49-F238E27FC236}">
                <a16:creationId xmlns:a16="http://schemas.microsoft.com/office/drawing/2014/main" id="{EB5940B4-A547-48AC-BFC9-ED819D0916A4}"/>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Fusion 2.4 CCS – </a:t>
            </a:r>
            <a:r>
              <a:rPr lang="en-US" sz="2100" dirty="0">
                <a:solidFill>
                  <a:schemeClr val="bg1"/>
                </a:solidFill>
              </a:rPr>
              <a:t>System Layout</a:t>
            </a:r>
            <a:endParaRPr lang="en-US" sz="2100" b="1" dirty="0">
              <a:solidFill>
                <a:schemeClr val="bg1"/>
              </a:solidFill>
            </a:endParaRPr>
          </a:p>
        </p:txBody>
      </p:sp>
      <p:sp>
        <p:nvSpPr>
          <p:cNvPr id="2" name="Rectangle 1">
            <a:extLst>
              <a:ext uri="{FF2B5EF4-FFF2-40B4-BE49-F238E27FC236}">
                <a16:creationId xmlns:a16="http://schemas.microsoft.com/office/drawing/2014/main" id="{90C88917-A983-4A98-BCA0-C645CD58DAF3}"/>
              </a:ext>
            </a:extLst>
          </p:cNvPr>
          <p:cNvSpPr/>
          <p:nvPr/>
        </p:nvSpPr>
        <p:spPr>
          <a:xfrm>
            <a:off x="381000" y="4114800"/>
            <a:ext cx="1143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0C697F-E9A2-487B-B79F-847D662C36D8}"/>
              </a:ext>
            </a:extLst>
          </p:cNvPr>
          <p:cNvPicPr>
            <a:picLocks noChangeAspect="1"/>
          </p:cNvPicPr>
          <p:nvPr/>
        </p:nvPicPr>
        <p:blipFill rotWithShape="1">
          <a:blip r:embed="rId2"/>
          <a:srcRect t="71024" r="48251"/>
          <a:stretch/>
        </p:blipFill>
        <p:spPr>
          <a:xfrm>
            <a:off x="889591" y="4273963"/>
            <a:ext cx="4343400" cy="1212437"/>
          </a:xfrm>
          <a:prstGeom prst="rect">
            <a:avLst/>
          </a:prstGeom>
        </p:spPr>
      </p:pic>
      <p:sp>
        <p:nvSpPr>
          <p:cNvPr id="8" name="Rectangle 7">
            <a:extLst>
              <a:ext uri="{FF2B5EF4-FFF2-40B4-BE49-F238E27FC236}">
                <a16:creationId xmlns:a16="http://schemas.microsoft.com/office/drawing/2014/main" id="{E13836BC-6638-4C9B-B50A-4471233A7F81}"/>
              </a:ext>
            </a:extLst>
          </p:cNvPr>
          <p:cNvSpPr/>
          <p:nvPr/>
        </p:nvSpPr>
        <p:spPr>
          <a:xfrm>
            <a:off x="2184991" y="3886200"/>
            <a:ext cx="1015409"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261A6B-4E61-4BEF-96E2-8692D784D666}"/>
              </a:ext>
            </a:extLst>
          </p:cNvPr>
          <p:cNvSpPr/>
          <p:nvPr/>
        </p:nvSpPr>
        <p:spPr>
          <a:xfrm>
            <a:off x="3073696" y="3989307"/>
            <a:ext cx="1143000" cy="27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74865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fusion DBs\WO repor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1991047"/>
            <a:ext cx="6981424" cy="441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1"/>
          <p:cNvSpPr>
            <a:spLocks noChangeArrowheads="1"/>
          </p:cNvSpPr>
          <p:nvPr/>
        </p:nvSpPr>
        <p:spPr bwMode="auto">
          <a:xfrm>
            <a:off x="304801" y="1162373"/>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400" b="1" dirty="0"/>
              <a:t>All dispenses are saved in a database </a:t>
            </a:r>
          </a:p>
          <a:p>
            <a:pPr marL="557213" lvl="1" indent="-214313" defTabSz="685800">
              <a:spcBef>
                <a:spcPts val="200"/>
              </a:spcBef>
              <a:buSzPct val="90000"/>
              <a:buFont typeface="Wingdings" pitchFamily="2" charset="2"/>
              <a:buChar char="§"/>
            </a:pPr>
            <a:r>
              <a:rPr lang="en-US" sz="1200" dirty="0">
                <a:latin typeface="Arial" pitchFamily="34" charset="0"/>
              </a:rPr>
              <a:t>Easily check dispenses against work orders before closing Management Reports are available with DCS </a:t>
            </a:r>
          </a:p>
          <a:p>
            <a:r>
              <a:rPr lang="en-US" sz="1400" b="1" dirty="0"/>
              <a:t>  </a:t>
            </a:r>
          </a:p>
        </p:txBody>
      </p:sp>
      <p:sp>
        <p:nvSpPr>
          <p:cNvPr id="6" name="TextBox 5">
            <a:extLst>
              <a:ext uri="{FF2B5EF4-FFF2-40B4-BE49-F238E27FC236}">
                <a16:creationId xmlns:a16="http://schemas.microsoft.com/office/drawing/2014/main" id="{047771D4-0C5D-401B-9805-1AE0843E1E74}"/>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Fusion DCS – </a:t>
            </a:r>
            <a:r>
              <a:rPr lang="en-US" sz="2100" dirty="0">
                <a:solidFill>
                  <a:schemeClr val="bg1"/>
                </a:solidFill>
              </a:rPr>
              <a:t>Database</a:t>
            </a:r>
            <a:endParaRPr lang="en-US" sz="2100" b="1" dirty="0">
              <a:solidFill>
                <a:schemeClr val="bg1"/>
              </a:solidFill>
            </a:endParaRPr>
          </a:p>
        </p:txBody>
      </p:sp>
    </p:spTree>
    <p:extLst>
      <p:ext uri="{BB962C8B-B14F-4D97-AF65-F5344CB8AC3E}">
        <p14:creationId xmlns:p14="http://schemas.microsoft.com/office/powerpoint/2010/main" val="159597353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Fusion Screens\Version 3.x\Fluid Deliv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1908396"/>
            <a:ext cx="6266343" cy="395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5"/>
          <p:cNvSpPr txBox="1">
            <a:spLocks noChangeArrowheads="1"/>
          </p:cNvSpPr>
          <p:nvPr/>
        </p:nvSpPr>
        <p:spPr bwMode="auto">
          <a:xfrm>
            <a:off x="304800" y="1159396"/>
            <a:ext cx="77724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latin typeface="+mn-lt"/>
                <a:ea typeface="+mn-ea"/>
                <a:cs typeface="+mn-cs"/>
              </a:rPr>
              <a:t>Tank levels can be checked easily via this screen </a:t>
            </a:r>
          </a:p>
        </p:txBody>
      </p:sp>
      <p:sp>
        <p:nvSpPr>
          <p:cNvPr id="5" name="TextBox 4">
            <a:extLst>
              <a:ext uri="{FF2B5EF4-FFF2-40B4-BE49-F238E27FC236}">
                <a16:creationId xmlns:a16="http://schemas.microsoft.com/office/drawing/2014/main" id="{2D275376-17EA-4071-919C-0AC2D33CDA58}"/>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Fusion DCS – </a:t>
            </a:r>
            <a:r>
              <a:rPr lang="en-US" sz="2100" dirty="0">
                <a:solidFill>
                  <a:schemeClr val="bg1"/>
                </a:solidFill>
              </a:rPr>
              <a:t>Monitor &amp; Adjust Tank Levels</a:t>
            </a:r>
            <a:endParaRPr lang="en-US" sz="2100" b="1" dirty="0">
              <a:solidFill>
                <a:schemeClr val="bg1"/>
              </a:solidFill>
            </a:endParaRPr>
          </a:p>
        </p:txBody>
      </p:sp>
    </p:spTree>
    <p:extLst>
      <p:ext uri="{BB962C8B-B14F-4D97-AF65-F5344CB8AC3E}">
        <p14:creationId xmlns:p14="http://schemas.microsoft.com/office/powerpoint/2010/main" val="350426779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14"/>
          <p:cNvSpPr>
            <a:spLocks noChangeArrowheads="1"/>
          </p:cNvSpPr>
          <p:nvPr/>
        </p:nvSpPr>
        <p:spPr bwMode="auto">
          <a:xfrm>
            <a:off x="189048" y="1153631"/>
            <a:ext cx="8397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400" b="1" dirty="0"/>
              <a:t>No Limit on The Number of Fluids or Keypads &amp; up to 255 Dispense Points  </a:t>
            </a:r>
          </a:p>
        </p:txBody>
      </p:sp>
      <p:pic>
        <p:nvPicPr>
          <p:cNvPr id="6" name="Picture 2" descr="\\Wv2k003\marketing\Graphics &amp; Marketing 2011\Graphic Support\Product ID graphics\2011 Synergy\Synergy Product ID\Literature images\Synergy Family-no shad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 y="1551693"/>
            <a:ext cx="2889504" cy="2470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3536" y="1551693"/>
            <a:ext cx="4785288" cy="2383014"/>
          </a:xfrm>
          <a:prstGeom prst="rect">
            <a:avLst/>
          </a:prstGeom>
          <a:noFill/>
        </p:spPr>
        <p:txBody>
          <a:bodyPr wrap="square" rtlCol="0">
            <a:noAutofit/>
          </a:bodyPr>
          <a:lstStyle/>
          <a:p>
            <a:r>
              <a:rPr lang="en-US" sz="1400" b="1" dirty="0"/>
              <a:t>Synergy Defined: </a:t>
            </a:r>
          </a:p>
          <a:p>
            <a:pPr marL="557213" lvl="1" indent="-214313" defTabSz="685800">
              <a:spcBef>
                <a:spcPts val="200"/>
              </a:spcBef>
              <a:buSzPct val="90000"/>
              <a:buFont typeface="Wingdings" pitchFamily="2" charset="2"/>
              <a:buChar char="§"/>
            </a:pPr>
            <a:r>
              <a:rPr lang="en-US" sz="1200" dirty="0">
                <a:latin typeface="Arial" pitchFamily="34" charset="0"/>
              </a:rPr>
              <a:t>Working Together</a:t>
            </a:r>
          </a:p>
          <a:p>
            <a:pPr marL="557213" lvl="1" indent="-214313" defTabSz="685800">
              <a:spcBef>
                <a:spcPts val="200"/>
              </a:spcBef>
              <a:buSzPct val="90000"/>
              <a:buFont typeface="Wingdings" pitchFamily="2" charset="2"/>
              <a:buChar char="§"/>
            </a:pPr>
            <a:r>
              <a:rPr lang="en-US" sz="1200" dirty="0">
                <a:latin typeface="Arial" pitchFamily="34" charset="0"/>
              </a:rPr>
              <a:t>Connectivity</a:t>
            </a:r>
          </a:p>
          <a:p>
            <a:pPr marL="557213" lvl="1" indent="-214313" defTabSz="685800">
              <a:spcBef>
                <a:spcPts val="200"/>
              </a:spcBef>
              <a:buSzPct val="90000"/>
              <a:buFont typeface="Wingdings" pitchFamily="2" charset="2"/>
              <a:buChar char="§"/>
            </a:pPr>
            <a:r>
              <a:rPr lang="en-US" sz="1200" dirty="0">
                <a:latin typeface="Arial" pitchFamily="34" charset="0"/>
              </a:rPr>
              <a:t>Joint Action </a:t>
            </a:r>
          </a:p>
          <a:p>
            <a:pPr marL="557213" lvl="1" indent="-214313" defTabSz="685800">
              <a:spcBef>
                <a:spcPts val="200"/>
              </a:spcBef>
              <a:buSzPct val="90000"/>
              <a:buFont typeface="Wingdings" pitchFamily="2" charset="2"/>
              <a:buChar char="§"/>
            </a:pPr>
            <a:r>
              <a:rPr lang="en-US" sz="1200" dirty="0">
                <a:latin typeface="Arial" pitchFamily="34" charset="0"/>
              </a:rPr>
              <a:t>Enhanced</a:t>
            </a:r>
          </a:p>
          <a:p>
            <a:pPr marL="557213" lvl="1" indent="-214313" defTabSz="685800">
              <a:spcBef>
                <a:spcPts val="200"/>
              </a:spcBef>
              <a:buSzPct val="90000"/>
              <a:buFont typeface="Wingdings" pitchFamily="2" charset="2"/>
              <a:buChar char="§"/>
            </a:pPr>
            <a:r>
              <a:rPr lang="en-US" sz="1200" dirty="0">
                <a:latin typeface="Arial" pitchFamily="34" charset="0"/>
              </a:rPr>
              <a:t>Interaction</a:t>
            </a:r>
          </a:p>
          <a:p>
            <a:pPr marL="557213" lvl="1" indent="-214313" defTabSz="685800">
              <a:spcBef>
                <a:spcPts val="200"/>
              </a:spcBef>
              <a:buSzPct val="90000"/>
              <a:buFont typeface="Wingdings" pitchFamily="2" charset="2"/>
              <a:buChar char="§"/>
            </a:pPr>
            <a:r>
              <a:rPr lang="en-US" sz="1200" dirty="0">
                <a:latin typeface="Arial" pitchFamily="34" charset="0"/>
              </a:rPr>
              <a:t>Harmony</a:t>
            </a:r>
          </a:p>
          <a:p>
            <a:pPr marL="557213" lvl="1" indent="-214313" defTabSz="685800">
              <a:spcBef>
                <a:spcPts val="200"/>
              </a:spcBef>
              <a:buSzPct val="90000"/>
              <a:buFont typeface="Wingdings" pitchFamily="2" charset="2"/>
              <a:buChar char="§"/>
            </a:pPr>
            <a:r>
              <a:rPr lang="en-US" sz="1200" dirty="0">
                <a:latin typeface="Arial" pitchFamily="34" charset="0"/>
              </a:rPr>
              <a:t>Teamwork </a:t>
            </a:r>
          </a:p>
          <a:p>
            <a:endParaRPr lang="en-US" dirty="0"/>
          </a:p>
          <a:p>
            <a:r>
              <a:rPr lang="en-US" sz="1400" b="1" dirty="0"/>
              <a:t>This system is all that and more! </a:t>
            </a:r>
          </a:p>
          <a:p>
            <a:endParaRPr lang="en-US" dirty="0"/>
          </a:p>
        </p:txBody>
      </p:sp>
      <p:sp>
        <p:nvSpPr>
          <p:cNvPr id="7" name="TextBox 6">
            <a:extLst>
              <a:ext uri="{FF2B5EF4-FFF2-40B4-BE49-F238E27FC236}">
                <a16:creationId xmlns:a16="http://schemas.microsoft.com/office/drawing/2014/main" id="{5EBA7184-0EC7-45F1-B517-DDA646177621}"/>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Synergy – </a:t>
            </a:r>
            <a:r>
              <a:rPr lang="en-US" sz="2100" dirty="0">
                <a:solidFill>
                  <a:schemeClr val="bg1"/>
                </a:solidFill>
              </a:rPr>
              <a:t>Network Connectivity &amp; More</a:t>
            </a:r>
            <a:endParaRPr lang="en-US" sz="2100" b="1" dirty="0">
              <a:solidFill>
                <a:schemeClr val="bg1"/>
              </a:solidFill>
            </a:endParaRPr>
          </a:p>
        </p:txBody>
      </p:sp>
      <p:sp>
        <p:nvSpPr>
          <p:cNvPr id="3" name="Rectangle 2"/>
          <p:cNvSpPr/>
          <p:nvPr/>
        </p:nvSpPr>
        <p:spPr>
          <a:xfrm>
            <a:off x="1710000" y="4186901"/>
            <a:ext cx="5763696" cy="2200602"/>
          </a:xfrm>
          <a:prstGeom prst="rect">
            <a:avLst/>
          </a:prstGeom>
        </p:spPr>
        <p:txBody>
          <a:bodyPr wrap="square">
            <a:spAutoFit/>
          </a:bodyPr>
          <a:lstStyle/>
          <a:p>
            <a:r>
              <a:rPr lang="en-US" sz="1400" b="1" dirty="0"/>
              <a:t>Synergy” the fix for Today’s Challenges </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Multiple Dispense Points</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Simultaneous Dispensing</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Multiple Fluids – Oil, ATF, Grease, DEF, Diesel Fuel, Windshield Wash Solvent &amp; Coolant </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Fluid Security </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Inventory Reconciliation</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Tank Monitoring – both Fresh and Used fluids </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Remote Dispensing</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Link PC’s via Network</a:t>
            </a:r>
          </a:p>
          <a:p>
            <a:pPr marL="557213" lvl="1" indent="-214313" defTabSz="685800">
              <a:lnSpc>
                <a:spcPct val="90000"/>
              </a:lnSpc>
              <a:spcBef>
                <a:spcPts val="200"/>
              </a:spcBef>
              <a:buSzPct val="90000"/>
              <a:buFont typeface="Wingdings" pitchFamily="2" charset="2"/>
              <a:buChar char="§"/>
            </a:pPr>
            <a:r>
              <a:rPr lang="en-US" sz="1200" dirty="0">
                <a:latin typeface="Arial" pitchFamily="34" charset="0"/>
              </a:rPr>
              <a:t>Low Level Email Alert </a:t>
            </a:r>
          </a:p>
        </p:txBody>
      </p:sp>
    </p:spTree>
    <p:extLst>
      <p:ext uri="{BB962C8B-B14F-4D97-AF65-F5344CB8AC3E}">
        <p14:creationId xmlns:p14="http://schemas.microsoft.com/office/powerpoint/2010/main" val="2126051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ipe(down)">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39000" y="3505200"/>
            <a:ext cx="381000" cy="1524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4" name="Straight Connector 23"/>
          <p:cNvCxnSpPr>
            <a:stCxn id="22" idx="1"/>
          </p:cNvCxnSpPr>
          <p:nvPr/>
        </p:nvCxnSpPr>
        <p:spPr>
          <a:xfrm>
            <a:off x="7239000" y="3581400"/>
            <a:ext cx="0" cy="0"/>
          </a:xfrm>
          <a:prstGeom prst="line">
            <a:avLst/>
          </a:pr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39000" y="3505200"/>
            <a:ext cx="457200" cy="1524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28" name="Rectangle 18"/>
          <p:cNvSpPr>
            <a:spLocks noChangeArrowheads="1"/>
          </p:cNvSpPr>
          <p:nvPr/>
        </p:nvSpPr>
        <p:spPr bwMode="auto">
          <a:xfrm>
            <a:off x="3291840" y="1332903"/>
            <a:ext cx="5504687" cy="6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400" b="1" dirty="0"/>
              <a:t>Dispense commands can be entered via 3 methods</a:t>
            </a:r>
          </a:p>
        </p:txBody>
      </p:sp>
      <p:sp>
        <p:nvSpPr>
          <p:cNvPr id="60429" name="Rectangle 19"/>
          <p:cNvSpPr>
            <a:spLocks noChangeArrowheads="1"/>
          </p:cNvSpPr>
          <p:nvPr/>
        </p:nvSpPr>
        <p:spPr bwMode="auto">
          <a:xfrm>
            <a:off x="3916422" y="3455660"/>
            <a:ext cx="3347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685800">
              <a:spcBef>
                <a:spcPts val="200"/>
              </a:spcBef>
              <a:buSzPct val="90000"/>
            </a:pPr>
            <a:r>
              <a:rPr lang="en-US" sz="1400" b="1" dirty="0"/>
              <a:t>Note: </a:t>
            </a:r>
            <a:br>
              <a:rPr lang="en-US" sz="1400" b="1" dirty="0"/>
            </a:br>
            <a:r>
              <a:rPr lang="en-US" sz="1400" dirty="0"/>
              <a:t>Dispenses at Keypads &amp; Technician PC’s show on the Main PC in the Parts Department </a:t>
            </a:r>
          </a:p>
        </p:txBody>
      </p:sp>
      <p:sp>
        <p:nvSpPr>
          <p:cNvPr id="14" name="TextBox 13">
            <a:extLst>
              <a:ext uri="{FF2B5EF4-FFF2-40B4-BE49-F238E27FC236}">
                <a16:creationId xmlns:a16="http://schemas.microsoft.com/office/drawing/2014/main" id="{A68828A3-B4CF-47ED-BB05-6973EAD6CE93}"/>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Synergy – </a:t>
            </a:r>
            <a:r>
              <a:rPr lang="en-US" sz="2100" dirty="0">
                <a:solidFill>
                  <a:schemeClr val="bg1"/>
                </a:solidFill>
              </a:rPr>
              <a:t>Dispense Access Options</a:t>
            </a:r>
            <a:endParaRPr lang="en-US" sz="2100" b="1" dirty="0">
              <a:solidFill>
                <a:schemeClr val="bg1"/>
              </a:solidFill>
            </a:endParaRPr>
          </a:p>
        </p:txBody>
      </p:sp>
      <p:sp>
        <p:nvSpPr>
          <p:cNvPr id="2" name="TextBox 1"/>
          <p:cNvSpPr txBox="1"/>
          <p:nvPr/>
        </p:nvSpPr>
        <p:spPr>
          <a:xfrm>
            <a:off x="3495799" y="1831356"/>
            <a:ext cx="4697224" cy="307777"/>
          </a:xfrm>
          <a:prstGeom prst="rect">
            <a:avLst/>
          </a:prstGeom>
          <a:noFill/>
        </p:spPr>
        <p:txBody>
          <a:bodyPr wrap="square" rtlCol="0">
            <a:spAutoFit/>
          </a:bodyPr>
          <a:lstStyle/>
          <a:p>
            <a:pPr marL="557213" lvl="1" indent="-214313" defTabSz="685800">
              <a:spcBef>
                <a:spcPts val="200"/>
              </a:spcBef>
              <a:buSzPct val="90000"/>
              <a:buFont typeface="Wingdings" pitchFamily="2" charset="2"/>
              <a:buChar char="§"/>
            </a:pPr>
            <a:r>
              <a:rPr lang="en-US" sz="1400" dirty="0">
                <a:latin typeface="Arial" pitchFamily="34" charset="0"/>
              </a:rPr>
              <a:t>remote keypads throughout the service bays</a:t>
            </a:r>
          </a:p>
        </p:txBody>
      </p:sp>
      <p:sp>
        <p:nvSpPr>
          <p:cNvPr id="3" name="TextBox 2"/>
          <p:cNvSpPr txBox="1"/>
          <p:nvPr/>
        </p:nvSpPr>
        <p:spPr>
          <a:xfrm>
            <a:off x="3495798" y="2297066"/>
            <a:ext cx="3772489" cy="307777"/>
          </a:xfrm>
          <a:prstGeom prst="rect">
            <a:avLst/>
          </a:prstGeom>
          <a:noFill/>
        </p:spPr>
        <p:txBody>
          <a:bodyPr wrap="square" rtlCol="0">
            <a:spAutoFit/>
          </a:bodyPr>
          <a:lstStyle/>
          <a:p>
            <a:pPr marL="557213" lvl="1" indent="-214313" defTabSz="685800">
              <a:spcBef>
                <a:spcPts val="200"/>
              </a:spcBef>
              <a:buSzPct val="90000"/>
              <a:buFont typeface="Wingdings" pitchFamily="2" charset="2"/>
              <a:buChar char="§"/>
            </a:pPr>
            <a:r>
              <a:rPr lang="en-US" sz="1400" dirty="0">
                <a:latin typeface="Arial" pitchFamily="34" charset="0"/>
              </a:rPr>
              <a:t>PC in the parts department</a:t>
            </a:r>
          </a:p>
        </p:txBody>
      </p:sp>
      <p:sp>
        <p:nvSpPr>
          <p:cNvPr id="6" name="Rectangle 5"/>
          <p:cNvSpPr/>
          <p:nvPr/>
        </p:nvSpPr>
        <p:spPr>
          <a:xfrm>
            <a:off x="3495798" y="2762777"/>
            <a:ext cx="3772489" cy="307777"/>
          </a:xfrm>
          <a:prstGeom prst="rect">
            <a:avLst/>
          </a:prstGeom>
        </p:spPr>
        <p:txBody>
          <a:bodyPr wrap="square">
            <a:spAutoFit/>
          </a:bodyPr>
          <a:lstStyle/>
          <a:p>
            <a:pPr marL="557213" lvl="1" indent="-214313" defTabSz="685800">
              <a:spcBef>
                <a:spcPts val="200"/>
              </a:spcBef>
              <a:buSzPct val="90000"/>
              <a:buFont typeface="Wingdings" pitchFamily="2" charset="2"/>
              <a:buChar char="§"/>
            </a:pPr>
            <a:r>
              <a:rPr lang="en-US" sz="1400" dirty="0">
                <a:latin typeface="Arial" pitchFamily="34" charset="0"/>
              </a:rPr>
              <a:t>the Technician’s PC in the service bay</a:t>
            </a:r>
          </a:p>
        </p:txBody>
      </p:sp>
      <p:grpSp>
        <p:nvGrpSpPr>
          <p:cNvPr id="8" name="Group 7">
            <a:extLst>
              <a:ext uri="{FF2B5EF4-FFF2-40B4-BE49-F238E27FC236}">
                <a16:creationId xmlns:a16="http://schemas.microsoft.com/office/drawing/2014/main" id="{4CA7166F-21E3-4294-B54A-1288E92F313C}"/>
              </a:ext>
            </a:extLst>
          </p:cNvPr>
          <p:cNvGrpSpPr/>
          <p:nvPr/>
        </p:nvGrpSpPr>
        <p:grpSpPr>
          <a:xfrm>
            <a:off x="1664207" y="1356446"/>
            <a:ext cx="952977" cy="1248397"/>
            <a:chOff x="1664207" y="1356446"/>
            <a:chExt cx="952977" cy="1248397"/>
          </a:xfrm>
        </p:grpSpPr>
        <p:pic>
          <p:nvPicPr>
            <p:cNvPr id="4" name="Picture 3">
              <a:extLst>
                <a:ext uri="{FF2B5EF4-FFF2-40B4-BE49-F238E27FC236}">
                  <a16:creationId xmlns:a16="http://schemas.microsoft.com/office/drawing/2014/main" id="{8E95634D-C48B-4F3B-B959-706DA4A70D0E}"/>
                </a:ext>
              </a:extLst>
            </p:cNvPr>
            <p:cNvPicPr>
              <a:picLocks noChangeAspect="1"/>
            </p:cNvPicPr>
            <p:nvPr/>
          </p:nvPicPr>
          <p:blipFill>
            <a:blip r:embed="rId2"/>
            <a:stretch>
              <a:fillRect/>
            </a:stretch>
          </p:blipFill>
          <p:spPr>
            <a:xfrm>
              <a:off x="1789882" y="1356446"/>
              <a:ext cx="654614" cy="1038195"/>
            </a:xfrm>
            <a:prstGeom prst="rect">
              <a:avLst/>
            </a:prstGeom>
          </p:spPr>
        </p:pic>
        <p:sp>
          <p:nvSpPr>
            <p:cNvPr id="15" name="TextBox 24">
              <a:extLst>
                <a:ext uri="{FF2B5EF4-FFF2-40B4-BE49-F238E27FC236}">
                  <a16:creationId xmlns:a16="http://schemas.microsoft.com/office/drawing/2014/main" id="{DC791A95-7316-432B-9953-981396CD097C}"/>
                </a:ext>
              </a:extLst>
            </p:cNvPr>
            <p:cNvSpPr txBox="1">
              <a:spLocks noChangeArrowheads="1"/>
            </p:cNvSpPr>
            <p:nvPr/>
          </p:nvSpPr>
          <p:spPr bwMode="auto">
            <a:xfrm>
              <a:off x="1664207" y="2327844"/>
              <a:ext cx="95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Keypad</a:t>
              </a:r>
            </a:p>
          </p:txBody>
        </p:sp>
      </p:grpSp>
      <p:grpSp>
        <p:nvGrpSpPr>
          <p:cNvPr id="7" name="Group 6">
            <a:extLst>
              <a:ext uri="{FF2B5EF4-FFF2-40B4-BE49-F238E27FC236}">
                <a16:creationId xmlns:a16="http://schemas.microsoft.com/office/drawing/2014/main" id="{77536D12-4DFE-40CD-B354-C068056B3793}"/>
              </a:ext>
            </a:extLst>
          </p:cNvPr>
          <p:cNvGrpSpPr/>
          <p:nvPr/>
        </p:nvGrpSpPr>
        <p:grpSpPr>
          <a:xfrm>
            <a:off x="781289" y="2762783"/>
            <a:ext cx="1835895" cy="1342250"/>
            <a:chOff x="633984" y="2762783"/>
            <a:chExt cx="1835895" cy="1342250"/>
          </a:xfrm>
        </p:grpSpPr>
        <p:pic>
          <p:nvPicPr>
            <p:cNvPr id="21" name="Picture 20" descr="A computer sitting on top of a table&#10;&#10;Description automatically generated">
              <a:extLst>
                <a:ext uri="{FF2B5EF4-FFF2-40B4-BE49-F238E27FC236}">
                  <a16:creationId xmlns:a16="http://schemas.microsoft.com/office/drawing/2014/main" id="{E1C501F2-A6E0-41FB-BD9D-138A31A67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93" y="2762783"/>
              <a:ext cx="1338003" cy="1204941"/>
            </a:xfrm>
            <a:prstGeom prst="rect">
              <a:avLst/>
            </a:prstGeom>
          </p:spPr>
        </p:pic>
        <p:sp>
          <p:nvSpPr>
            <p:cNvPr id="16" name="TextBox 24">
              <a:extLst>
                <a:ext uri="{FF2B5EF4-FFF2-40B4-BE49-F238E27FC236}">
                  <a16:creationId xmlns:a16="http://schemas.microsoft.com/office/drawing/2014/main" id="{9A3611E8-BC67-484B-BD50-141309B2D966}"/>
                </a:ext>
              </a:extLst>
            </p:cNvPr>
            <p:cNvSpPr txBox="1">
              <a:spLocks noChangeArrowheads="1"/>
            </p:cNvSpPr>
            <p:nvPr/>
          </p:nvSpPr>
          <p:spPr bwMode="auto">
            <a:xfrm>
              <a:off x="633984" y="3828034"/>
              <a:ext cx="18358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Parts department</a:t>
              </a:r>
            </a:p>
          </p:txBody>
        </p:sp>
      </p:grpSp>
      <p:grpSp>
        <p:nvGrpSpPr>
          <p:cNvPr id="5" name="Group 4">
            <a:extLst>
              <a:ext uri="{FF2B5EF4-FFF2-40B4-BE49-F238E27FC236}">
                <a16:creationId xmlns:a16="http://schemas.microsoft.com/office/drawing/2014/main" id="{43615919-ECCB-477F-A023-5B5C3390AC67}"/>
              </a:ext>
            </a:extLst>
          </p:cNvPr>
          <p:cNvGrpSpPr/>
          <p:nvPr/>
        </p:nvGrpSpPr>
        <p:grpSpPr>
          <a:xfrm>
            <a:off x="712184" y="4335866"/>
            <a:ext cx="1995645" cy="1814967"/>
            <a:chOff x="671162" y="4335866"/>
            <a:chExt cx="1995645" cy="1814967"/>
          </a:xfrm>
        </p:grpSpPr>
        <p:pic>
          <p:nvPicPr>
            <p:cNvPr id="60423" name="Picture 6" descr="http://www.techshopmag.com/Content/Site308/SmartProducts/79520ShureLOjpg_000000359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62" y="4335866"/>
              <a:ext cx="1905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4">
              <a:extLst>
                <a:ext uri="{FF2B5EF4-FFF2-40B4-BE49-F238E27FC236}">
                  <a16:creationId xmlns:a16="http://schemas.microsoft.com/office/drawing/2014/main" id="{7657CBC4-BF32-4B61-BAFA-C196E041B8A1}"/>
                </a:ext>
              </a:extLst>
            </p:cNvPr>
            <p:cNvSpPr txBox="1">
              <a:spLocks noChangeArrowheads="1"/>
            </p:cNvSpPr>
            <p:nvPr/>
          </p:nvSpPr>
          <p:spPr bwMode="auto">
            <a:xfrm>
              <a:off x="830912" y="5873834"/>
              <a:ext cx="18358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dirty="0"/>
                <a:t>Service Bay</a:t>
              </a:r>
            </a:p>
          </p:txBody>
        </p:sp>
      </p:grpSp>
    </p:spTree>
    <p:extLst>
      <p:ext uri="{BB962C8B-B14F-4D97-AF65-F5344CB8AC3E}">
        <p14:creationId xmlns:p14="http://schemas.microsoft.com/office/powerpoint/2010/main" val="2415745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0429"/>
                                        </p:tgtEl>
                                        <p:attrNameLst>
                                          <p:attrName>style.visibility</p:attrName>
                                        </p:attrNameLst>
                                      </p:cBhvr>
                                      <p:to>
                                        <p:strVal val="visible"/>
                                      </p:to>
                                    </p:set>
                                    <p:animEffect transition="in" filter="wipe(down)">
                                      <p:cBhvr>
                                        <p:cTn id="26"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p:bldP spid="60429" grpId="0"/>
      <p:bldP spid="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44450" y="2952750"/>
            <a:ext cx="117951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bwMode="auto">
          <a:xfrm>
            <a:off x="1447800" y="5176838"/>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0662" name="Picture 8" descr="http://t0.gstatic.com/images?q=tbn:ANd9GcSuoB_HWhqXwmZ53HKaorke9umKAA3SAMx0g-F5vOzT4HjAn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1269" y="2339705"/>
            <a:ext cx="1006612" cy="10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61304" y="1863474"/>
            <a:ext cx="1028816" cy="154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descr="http://bobsoilburnerservice.com/library/oil_tan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069" y="1928132"/>
            <a:ext cx="1243462" cy="144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Rectangle 10"/>
          <p:cNvSpPr>
            <a:spLocks noChangeArrowheads="1"/>
          </p:cNvSpPr>
          <p:nvPr/>
        </p:nvSpPr>
        <p:spPr bwMode="auto">
          <a:xfrm>
            <a:off x="874643" y="1012349"/>
            <a:ext cx="7354956" cy="9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400" dirty="0"/>
              <a:t>The </a:t>
            </a:r>
            <a:r>
              <a:rPr lang="en-US" sz="1400" b="1" dirty="0"/>
              <a:t>Balcrank Synergy FIC system </a:t>
            </a:r>
            <a:r>
              <a:rPr lang="en-US" sz="1400" dirty="0"/>
              <a:t>is not only capable of controlling lubricants and anti-freeze like other systems, but  will also control the dispensing of greases and DEF fluids in fleet applications </a:t>
            </a:r>
          </a:p>
          <a:p>
            <a:endParaRPr lang="en-US" sz="1400" dirty="0"/>
          </a:p>
        </p:txBody>
      </p:sp>
      <p:sp>
        <p:nvSpPr>
          <p:cNvPr id="70667" name="TextBox 12"/>
          <p:cNvSpPr txBox="1">
            <a:spLocks noChangeArrowheads="1"/>
          </p:cNvSpPr>
          <p:nvPr/>
        </p:nvSpPr>
        <p:spPr bwMode="auto">
          <a:xfrm>
            <a:off x="5161304" y="3433284"/>
            <a:ext cx="1028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Grease</a:t>
            </a:r>
          </a:p>
        </p:txBody>
      </p:sp>
      <p:sp>
        <p:nvSpPr>
          <p:cNvPr id="70668" name="TextBox 13"/>
          <p:cNvSpPr txBox="1">
            <a:spLocks noChangeArrowheads="1"/>
          </p:cNvSpPr>
          <p:nvPr/>
        </p:nvSpPr>
        <p:spPr bwMode="auto">
          <a:xfrm>
            <a:off x="7200784" y="3433284"/>
            <a:ext cx="1028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DEF</a:t>
            </a:r>
          </a:p>
        </p:txBody>
      </p:sp>
      <p:sp>
        <p:nvSpPr>
          <p:cNvPr id="70669" name="TextBox 14"/>
          <p:cNvSpPr txBox="1">
            <a:spLocks noChangeArrowheads="1"/>
          </p:cNvSpPr>
          <p:nvPr/>
        </p:nvSpPr>
        <p:spPr bwMode="auto">
          <a:xfrm>
            <a:off x="3072501" y="3433284"/>
            <a:ext cx="1078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Anti-freeze</a:t>
            </a:r>
          </a:p>
        </p:txBody>
      </p:sp>
      <p:grpSp>
        <p:nvGrpSpPr>
          <p:cNvPr id="7" name="Group 6">
            <a:extLst>
              <a:ext uri="{FF2B5EF4-FFF2-40B4-BE49-F238E27FC236}">
                <a16:creationId xmlns:a16="http://schemas.microsoft.com/office/drawing/2014/main" id="{AD90087E-7E9B-4F05-921B-60961EB39ECD}"/>
              </a:ext>
            </a:extLst>
          </p:cNvPr>
          <p:cNvGrpSpPr/>
          <p:nvPr/>
        </p:nvGrpSpPr>
        <p:grpSpPr>
          <a:xfrm>
            <a:off x="6971799" y="1351673"/>
            <a:ext cx="1660097" cy="2073461"/>
            <a:chOff x="209107" y="3772357"/>
            <a:chExt cx="1429193" cy="1882021"/>
          </a:xfrm>
        </p:grpSpPr>
        <p:pic>
          <p:nvPicPr>
            <p:cNvPr id="3" name="Picture 2">
              <a:extLst>
                <a:ext uri="{FF2B5EF4-FFF2-40B4-BE49-F238E27FC236}">
                  <a16:creationId xmlns:a16="http://schemas.microsoft.com/office/drawing/2014/main" id="{19D7F6B4-F4DF-4C2B-A3A7-B67B235745CA}"/>
                </a:ext>
              </a:extLst>
            </p:cNvPr>
            <p:cNvPicPr>
              <a:picLocks noChangeAspect="1"/>
            </p:cNvPicPr>
            <p:nvPr/>
          </p:nvPicPr>
          <p:blipFill>
            <a:blip r:embed="rId5"/>
            <a:stretch>
              <a:fillRect/>
            </a:stretch>
          </p:blipFill>
          <p:spPr>
            <a:xfrm>
              <a:off x="209107" y="4110038"/>
              <a:ext cx="1361886" cy="1544340"/>
            </a:xfrm>
            <a:prstGeom prst="rect">
              <a:avLst/>
            </a:prstGeom>
          </p:spPr>
        </p:pic>
        <p:sp>
          <p:nvSpPr>
            <p:cNvPr id="4" name="Rectangle 3">
              <a:extLst>
                <a:ext uri="{FF2B5EF4-FFF2-40B4-BE49-F238E27FC236}">
                  <a16:creationId xmlns:a16="http://schemas.microsoft.com/office/drawing/2014/main" id="{F9D68BB7-9052-4730-BC1B-1D19C30FC4A1}"/>
                </a:ext>
              </a:extLst>
            </p:cNvPr>
            <p:cNvSpPr/>
            <p:nvPr/>
          </p:nvSpPr>
          <p:spPr>
            <a:xfrm>
              <a:off x="1333500" y="3772357"/>
              <a:ext cx="304800" cy="67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08FDDCF-5AA7-4515-AC0F-DFC8471BF55B}"/>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Fluid Management – </a:t>
            </a:r>
            <a:r>
              <a:rPr lang="en-US" sz="2100" dirty="0">
                <a:solidFill>
                  <a:schemeClr val="bg1"/>
                </a:solidFill>
              </a:rPr>
              <a:t>Controls Range of Fluids</a:t>
            </a:r>
            <a:endParaRPr lang="en-US" sz="2100" b="1" dirty="0">
              <a:solidFill>
                <a:schemeClr val="bg1"/>
              </a:solidFill>
            </a:endParaRPr>
          </a:p>
        </p:txBody>
      </p:sp>
      <p:sp>
        <p:nvSpPr>
          <p:cNvPr id="70666" name="TextBox 11"/>
          <p:cNvSpPr txBox="1">
            <a:spLocks noChangeArrowheads="1"/>
          </p:cNvSpPr>
          <p:nvPr/>
        </p:nvSpPr>
        <p:spPr bwMode="auto">
          <a:xfrm>
            <a:off x="874644" y="3433284"/>
            <a:ext cx="11871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dirty="0"/>
              <a:t>Lubricants</a:t>
            </a:r>
          </a:p>
        </p:txBody>
      </p:sp>
      <p:pic>
        <p:nvPicPr>
          <p:cNvPr id="16" name="Picture 15">
            <a:extLst>
              <a:ext uri="{FF2B5EF4-FFF2-40B4-BE49-F238E27FC236}">
                <a16:creationId xmlns:a16="http://schemas.microsoft.com/office/drawing/2014/main" id="{48E6F7D0-4F94-412E-8565-8CEB4EA46C6D}"/>
              </a:ext>
            </a:extLst>
          </p:cNvPr>
          <p:cNvPicPr>
            <a:picLocks noChangeAspect="1"/>
          </p:cNvPicPr>
          <p:nvPr/>
        </p:nvPicPr>
        <p:blipFill>
          <a:blip r:embed="rId6"/>
          <a:stretch>
            <a:fillRect/>
          </a:stretch>
        </p:blipFill>
        <p:spPr>
          <a:xfrm>
            <a:off x="549567" y="4466683"/>
            <a:ext cx="2167130" cy="1920865"/>
          </a:xfrm>
          <a:prstGeom prst="rect">
            <a:avLst/>
          </a:prstGeom>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4748" y="4728663"/>
            <a:ext cx="813917" cy="16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E:\Synergy Startup Screens\Neighborhood 3 modul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2689" y="4620923"/>
            <a:ext cx="2802281" cy="14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9"/>
          <p:cNvGrpSpPr>
            <a:grpSpLocks/>
          </p:cNvGrpSpPr>
          <p:nvPr/>
        </p:nvGrpSpPr>
        <p:grpSpPr bwMode="auto">
          <a:xfrm>
            <a:off x="7103551" y="4625009"/>
            <a:ext cx="1550120" cy="1467972"/>
            <a:chOff x="4953000" y="2209800"/>
            <a:chExt cx="3014526" cy="2667000"/>
          </a:xfrm>
        </p:grpSpPr>
        <p:pic>
          <p:nvPicPr>
            <p:cNvPr id="21" name="Picture 2" descr="Tank Icon with figures 8bc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2209800"/>
              <a:ext cx="263352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173103" y="2286530"/>
              <a:ext cx="1143349" cy="9128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4953000" y="2744258"/>
              <a:ext cx="1143349" cy="190500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7162947" y="2818342"/>
              <a:ext cx="762233" cy="2058458"/>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Rectangle 1"/>
          <p:cNvSpPr/>
          <p:nvPr/>
        </p:nvSpPr>
        <p:spPr>
          <a:xfrm>
            <a:off x="874643" y="3891530"/>
            <a:ext cx="7580243" cy="523220"/>
          </a:xfrm>
          <a:prstGeom prst="rect">
            <a:avLst/>
          </a:prstGeom>
        </p:spPr>
        <p:txBody>
          <a:bodyPr wrap="square">
            <a:spAutoFit/>
          </a:bodyPr>
          <a:lstStyle/>
          <a:p>
            <a:r>
              <a:rPr lang="en-US" sz="1400" b="1" dirty="0"/>
              <a:t>Analog Probes provide up to the minute tank level data, making it possible to check tank levels quickly and accurately </a:t>
            </a:r>
          </a:p>
        </p:txBody>
      </p:sp>
      <p:cxnSp>
        <p:nvCxnSpPr>
          <p:cNvPr id="8" name="Straight Arrow Connector 7"/>
          <p:cNvCxnSpPr/>
          <p:nvPr/>
        </p:nvCxnSpPr>
        <p:spPr>
          <a:xfrm>
            <a:off x="6188765" y="4959963"/>
            <a:ext cx="1304668" cy="393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548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fade">
                                      <p:cBhvr>
                                        <p:cTn id="7" dur="500"/>
                                        <p:tgtEl>
                                          <p:spTgt spid="70665"/>
                                        </p:tgtEl>
                                      </p:cBhvr>
                                    </p:animEffect>
                                  </p:childTnLst>
                                </p:cTn>
                              </p:par>
                              <p:par>
                                <p:cTn id="8" presetID="10" presetClass="entr" presetSubtype="0" fill="hold" nodeType="withEffect">
                                  <p:stCondLst>
                                    <p:cond delay="0"/>
                                  </p:stCondLst>
                                  <p:childTnLst>
                                    <p:set>
                                      <p:cBhvr>
                                        <p:cTn id="9" dur="1" fill="hold">
                                          <p:stCondLst>
                                            <p:cond delay="0"/>
                                          </p:stCondLst>
                                        </p:cTn>
                                        <p:tgtEl>
                                          <p:spTgt spid="70664"/>
                                        </p:tgtEl>
                                        <p:attrNameLst>
                                          <p:attrName>style.visibility</p:attrName>
                                        </p:attrNameLst>
                                      </p:cBhvr>
                                      <p:to>
                                        <p:strVal val="visible"/>
                                      </p:to>
                                    </p:set>
                                    <p:animEffect transition="in" filter="fade">
                                      <p:cBhvr>
                                        <p:cTn id="10" dur="500"/>
                                        <p:tgtEl>
                                          <p:spTgt spid="706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666"/>
                                        </p:tgtEl>
                                        <p:attrNameLst>
                                          <p:attrName>style.visibility</p:attrName>
                                        </p:attrNameLst>
                                      </p:cBhvr>
                                      <p:to>
                                        <p:strVal val="visible"/>
                                      </p:to>
                                    </p:set>
                                    <p:animEffect transition="in" filter="fade">
                                      <p:cBhvr>
                                        <p:cTn id="13" dur="500"/>
                                        <p:tgtEl>
                                          <p:spTgt spid="70666"/>
                                        </p:tgtEl>
                                      </p:cBhvr>
                                    </p:animEffect>
                                  </p:childTnLst>
                                </p:cTn>
                              </p:par>
                              <p:par>
                                <p:cTn id="14" presetID="10" presetClass="entr" presetSubtype="0" fill="hold" nodeType="withEffect">
                                  <p:stCondLst>
                                    <p:cond delay="0"/>
                                  </p:stCondLst>
                                  <p:childTnLst>
                                    <p:set>
                                      <p:cBhvr>
                                        <p:cTn id="15" dur="1" fill="hold">
                                          <p:stCondLst>
                                            <p:cond delay="0"/>
                                          </p:stCondLst>
                                        </p:cTn>
                                        <p:tgtEl>
                                          <p:spTgt spid="70662"/>
                                        </p:tgtEl>
                                        <p:attrNameLst>
                                          <p:attrName>style.visibility</p:attrName>
                                        </p:attrNameLst>
                                      </p:cBhvr>
                                      <p:to>
                                        <p:strVal val="visible"/>
                                      </p:to>
                                    </p:set>
                                    <p:animEffect transition="in" filter="fade">
                                      <p:cBhvr>
                                        <p:cTn id="16" dur="500"/>
                                        <p:tgtEl>
                                          <p:spTgt spid="706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0669"/>
                                        </p:tgtEl>
                                        <p:attrNameLst>
                                          <p:attrName>style.visibility</p:attrName>
                                        </p:attrNameLst>
                                      </p:cBhvr>
                                      <p:to>
                                        <p:strVal val="visible"/>
                                      </p:to>
                                    </p:set>
                                    <p:animEffect transition="in" filter="fade">
                                      <p:cBhvr>
                                        <p:cTn id="19" dur="500"/>
                                        <p:tgtEl>
                                          <p:spTgt spid="70669"/>
                                        </p:tgtEl>
                                      </p:cBhvr>
                                    </p:animEffect>
                                  </p:childTnLst>
                                </p:cTn>
                              </p:par>
                              <p:par>
                                <p:cTn id="20" presetID="2" presetClass="entr" presetSubtype="4" fill="hold" nodeType="withEffect">
                                  <p:stCondLst>
                                    <p:cond delay="0"/>
                                  </p:stCondLst>
                                  <p:childTnLst>
                                    <p:set>
                                      <p:cBhvr>
                                        <p:cTn id="21" dur="1" fill="hold">
                                          <p:stCondLst>
                                            <p:cond delay="0"/>
                                          </p:stCondLst>
                                        </p:cTn>
                                        <p:tgtEl>
                                          <p:spTgt spid="70663"/>
                                        </p:tgtEl>
                                        <p:attrNameLst>
                                          <p:attrName>style.visibility</p:attrName>
                                        </p:attrNameLst>
                                      </p:cBhvr>
                                      <p:to>
                                        <p:strVal val="visible"/>
                                      </p:to>
                                    </p:set>
                                    <p:anim calcmode="lin" valueType="num">
                                      <p:cBhvr additive="base">
                                        <p:cTn id="22" dur="500" fill="hold"/>
                                        <p:tgtEl>
                                          <p:spTgt spid="70663"/>
                                        </p:tgtEl>
                                        <p:attrNameLst>
                                          <p:attrName>ppt_x</p:attrName>
                                        </p:attrNameLst>
                                      </p:cBhvr>
                                      <p:tavLst>
                                        <p:tav tm="0">
                                          <p:val>
                                            <p:strVal val="#ppt_x"/>
                                          </p:val>
                                        </p:tav>
                                        <p:tav tm="100000">
                                          <p:val>
                                            <p:strVal val="#ppt_x"/>
                                          </p:val>
                                        </p:tav>
                                      </p:tavLst>
                                    </p:anim>
                                    <p:anim calcmode="lin" valueType="num">
                                      <p:cBhvr additive="base">
                                        <p:cTn id="23" dur="500" fill="hold"/>
                                        <p:tgtEl>
                                          <p:spTgt spid="7066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0667"/>
                                        </p:tgtEl>
                                        <p:attrNameLst>
                                          <p:attrName>style.visibility</p:attrName>
                                        </p:attrNameLst>
                                      </p:cBhvr>
                                      <p:to>
                                        <p:strVal val="visible"/>
                                      </p:to>
                                    </p:set>
                                    <p:anim calcmode="lin" valueType="num">
                                      <p:cBhvr additive="base">
                                        <p:cTn id="26" dur="500" fill="hold"/>
                                        <p:tgtEl>
                                          <p:spTgt spid="70667"/>
                                        </p:tgtEl>
                                        <p:attrNameLst>
                                          <p:attrName>ppt_x</p:attrName>
                                        </p:attrNameLst>
                                      </p:cBhvr>
                                      <p:tavLst>
                                        <p:tav tm="0">
                                          <p:val>
                                            <p:strVal val="#ppt_x"/>
                                          </p:val>
                                        </p:tav>
                                        <p:tav tm="100000">
                                          <p:val>
                                            <p:strVal val="#ppt_x"/>
                                          </p:val>
                                        </p:tav>
                                      </p:tavLst>
                                    </p:anim>
                                    <p:anim calcmode="lin" valueType="num">
                                      <p:cBhvr additive="base">
                                        <p:cTn id="27" dur="500" fill="hold"/>
                                        <p:tgtEl>
                                          <p:spTgt spid="7066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0668"/>
                                        </p:tgtEl>
                                        <p:attrNameLst>
                                          <p:attrName>style.visibility</p:attrName>
                                        </p:attrNameLst>
                                      </p:cBhvr>
                                      <p:to>
                                        <p:strVal val="visible"/>
                                      </p:to>
                                    </p:set>
                                    <p:anim calcmode="lin" valueType="num">
                                      <p:cBhvr additive="base">
                                        <p:cTn id="34" dur="500" fill="hold"/>
                                        <p:tgtEl>
                                          <p:spTgt spid="70668"/>
                                        </p:tgtEl>
                                        <p:attrNameLst>
                                          <p:attrName>ppt_x</p:attrName>
                                        </p:attrNameLst>
                                      </p:cBhvr>
                                      <p:tavLst>
                                        <p:tav tm="0">
                                          <p:val>
                                            <p:strVal val="#ppt_x"/>
                                          </p:val>
                                        </p:tav>
                                        <p:tav tm="100000">
                                          <p:val>
                                            <p:strVal val="#ppt_x"/>
                                          </p:val>
                                        </p:tav>
                                      </p:tavLst>
                                    </p:anim>
                                    <p:anim calcmode="lin" valueType="num">
                                      <p:cBhvr additive="base">
                                        <p:cTn id="35" dur="500" fill="hold"/>
                                        <p:tgtEl>
                                          <p:spTgt spid="7066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6" presetClass="entr" presetSubtype="2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par>
                                <p:cTn id="53" presetID="2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7" grpId="0"/>
      <p:bldP spid="70668" grpId="0"/>
      <p:bldP spid="70669" grpId="0"/>
      <p:bldP spid="7066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1208" y="5404884"/>
            <a:ext cx="6592824" cy="648444"/>
          </a:xfrm>
        </p:spPr>
        <p:txBody>
          <a:bodyPr>
            <a:normAutofit/>
          </a:bodyPr>
          <a:lstStyle/>
          <a:p>
            <a:pPr marL="0" indent="0">
              <a:buNone/>
            </a:pPr>
            <a:r>
              <a:rPr lang="en-US" sz="1400" b="1" dirty="0"/>
              <a:t>Small, Medium &amp; Large Shops</a:t>
            </a:r>
          </a:p>
          <a:p>
            <a:pPr marL="0" indent="0">
              <a:buNone/>
            </a:pPr>
            <a:r>
              <a:rPr lang="en-US" sz="1400" b="1" dirty="0"/>
              <a:t>Unlimited Fluids / 255 Dispense Points </a:t>
            </a:r>
          </a:p>
        </p:txBody>
      </p:sp>
      <p:pic>
        <p:nvPicPr>
          <p:cNvPr id="5" name="Picture 4">
            <a:extLst>
              <a:ext uri="{FF2B5EF4-FFF2-40B4-BE49-F238E27FC236}">
                <a16:creationId xmlns:a16="http://schemas.microsoft.com/office/drawing/2014/main" id="{D8F5AE09-1C0A-4F78-8277-7FE8E258A105}"/>
              </a:ext>
            </a:extLst>
          </p:cNvPr>
          <p:cNvPicPr>
            <a:picLocks noChangeAspect="1"/>
          </p:cNvPicPr>
          <p:nvPr/>
        </p:nvPicPr>
        <p:blipFill rotWithShape="1">
          <a:blip r:embed="rId2"/>
          <a:srcRect b="3009"/>
          <a:stretch/>
        </p:blipFill>
        <p:spPr>
          <a:xfrm>
            <a:off x="340242" y="995917"/>
            <a:ext cx="8463516" cy="4185684"/>
          </a:xfrm>
          <a:prstGeom prst="rect">
            <a:avLst/>
          </a:prstGeom>
        </p:spPr>
      </p:pic>
      <p:sp>
        <p:nvSpPr>
          <p:cNvPr id="6" name="TextBox 5">
            <a:extLst>
              <a:ext uri="{FF2B5EF4-FFF2-40B4-BE49-F238E27FC236}">
                <a16:creationId xmlns:a16="http://schemas.microsoft.com/office/drawing/2014/main" id="{8DC84009-73FA-4BCD-93F1-4B5B5A41053E}"/>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Synergy – </a:t>
            </a:r>
            <a:r>
              <a:rPr lang="en-US" sz="2100" dirty="0">
                <a:solidFill>
                  <a:schemeClr val="bg1"/>
                </a:solidFill>
              </a:rPr>
              <a:t>System Layout</a:t>
            </a:r>
            <a:endParaRPr lang="en-US" sz="2100" b="1" dirty="0">
              <a:solidFill>
                <a:schemeClr val="bg1"/>
              </a:solidFill>
            </a:endParaRPr>
          </a:p>
        </p:txBody>
      </p:sp>
    </p:spTree>
    <p:extLst>
      <p:ext uri="{BB962C8B-B14F-4D97-AF65-F5344CB8AC3E}">
        <p14:creationId xmlns:p14="http://schemas.microsoft.com/office/powerpoint/2010/main" val="54152077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57529" y="1381929"/>
            <a:ext cx="4041913" cy="4676616"/>
          </a:xfrm>
        </p:spPr>
        <p:txBody>
          <a:bodyPr>
            <a:normAutofit/>
          </a:bodyPr>
          <a:lstStyle/>
          <a:p>
            <a:pPr>
              <a:buClrTx/>
            </a:pPr>
            <a:r>
              <a:rPr lang="en-US" sz="1400" b="1" dirty="0"/>
              <a:t>Custom layouts to your specific need </a:t>
            </a:r>
          </a:p>
          <a:p>
            <a:pPr>
              <a:buClrTx/>
            </a:pPr>
            <a:endParaRPr lang="en-US" sz="1400" b="1" dirty="0"/>
          </a:p>
          <a:p>
            <a:pPr>
              <a:buClrTx/>
            </a:pPr>
            <a:r>
              <a:rPr lang="en-US" sz="1400" b="1" dirty="0"/>
              <a:t>Monitor fluid levels at a glance </a:t>
            </a:r>
          </a:p>
          <a:p>
            <a:pPr>
              <a:buClrTx/>
            </a:pPr>
            <a:endParaRPr lang="en-US" sz="1400" b="1" dirty="0"/>
          </a:p>
          <a:p>
            <a:pPr>
              <a:buClrTx/>
            </a:pPr>
            <a:r>
              <a:rPr lang="en-US" sz="1400" b="1" dirty="0"/>
              <a:t>Dispense product quickly</a:t>
            </a:r>
          </a:p>
          <a:p>
            <a:pPr>
              <a:buClrTx/>
            </a:pPr>
            <a:endParaRPr lang="en-US" sz="1400" b="1" dirty="0"/>
          </a:p>
          <a:p>
            <a:pPr>
              <a:buClrTx/>
            </a:pPr>
            <a:r>
              <a:rPr lang="en-US" sz="1400" b="1" dirty="0"/>
              <a:t>Visually monitor complete system on one screen </a:t>
            </a:r>
          </a:p>
          <a:p>
            <a:pPr marL="0" indent="0">
              <a:buNone/>
            </a:pPr>
            <a:endParaRPr lang="en-US" sz="1600" dirty="0"/>
          </a:p>
        </p:txBody>
      </p:sp>
      <p:pic>
        <p:nvPicPr>
          <p:cNvPr id="4" name="Picture 3"/>
          <p:cNvPicPr>
            <a:picLocks noChangeAspect="1"/>
          </p:cNvPicPr>
          <p:nvPr/>
        </p:nvPicPr>
        <p:blipFill>
          <a:blip r:embed="rId2"/>
          <a:stretch>
            <a:fillRect/>
          </a:stretch>
        </p:blipFill>
        <p:spPr>
          <a:xfrm>
            <a:off x="310116" y="1381929"/>
            <a:ext cx="4405990" cy="3852680"/>
          </a:xfrm>
          <a:prstGeom prst="rect">
            <a:avLst/>
          </a:prstGeom>
        </p:spPr>
      </p:pic>
      <p:sp>
        <p:nvSpPr>
          <p:cNvPr id="5" name="TextBox 4">
            <a:extLst>
              <a:ext uri="{FF2B5EF4-FFF2-40B4-BE49-F238E27FC236}">
                <a16:creationId xmlns:a16="http://schemas.microsoft.com/office/drawing/2014/main" id="{9804B32A-F166-40E7-A622-8D63FA63E830}"/>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Synergy – </a:t>
            </a:r>
            <a:r>
              <a:rPr lang="en-US" sz="2100" dirty="0">
                <a:solidFill>
                  <a:schemeClr val="bg1"/>
                </a:solidFill>
              </a:rPr>
              <a:t>Quick View &amp; Control</a:t>
            </a:r>
            <a:endParaRPr lang="en-US" sz="2100" b="1" dirty="0">
              <a:solidFill>
                <a:schemeClr val="bg1"/>
              </a:solidFill>
            </a:endParaRPr>
          </a:p>
        </p:txBody>
      </p:sp>
    </p:spTree>
    <p:extLst>
      <p:ext uri="{BB962C8B-B14F-4D97-AF65-F5344CB8AC3E}">
        <p14:creationId xmlns:p14="http://schemas.microsoft.com/office/powerpoint/2010/main" val="9252860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304800" y="304800"/>
            <a:ext cx="9144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Fluid Management </a:t>
            </a:r>
            <a:r>
              <a:rPr lang="en-US" sz="2000" b="1" dirty="0">
                <a:solidFill>
                  <a:schemeClr val="bg1"/>
                </a:solidFill>
              </a:rPr>
              <a:t>–</a:t>
            </a:r>
            <a:r>
              <a:rPr lang="en-US" sz="2100" b="1" dirty="0">
                <a:solidFill>
                  <a:schemeClr val="bg1"/>
                </a:solidFill>
              </a:rPr>
              <a:t> </a:t>
            </a:r>
            <a:r>
              <a:rPr lang="en-US" sz="2100" dirty="0">
                <a:solidFill>
                  <a:schemeClr val="bg1"/>
                </a:solidFill>
              </a:rPr>
              <a:t>Why Manage Lubricant Inventory</a:t>
            </a:r>
          </a:p>
        </p:txBody>
      </p:sp>
      <p:sp>
        <p:nvSpPr>
          <p:cNvPr id="10243" name="Rectangle 3"/>
          <p:cNvSpPr>
            <a:spLocks noChangeArrowheads="1"/>
          </p:cNvSpPr>
          <p:nvPr/>
        </p:nvSpPr>
        <p:spPr bwMode="auto">
          <a:xfrm>
            <a:off x="4114800" y="1189495"/>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dirty="0"/>
              <a:t>In the current world of lubrication products, synthetic lubricants continue to be introduced at ever higher costs than traditional products. This means that the dollar investment in bulk lubricant inventories is climbing in value every year.</a:t>
            </a:r>
          </a:p>
        </p:txBody>
      </p:sp>
      <p:sp>
        <p:nvSpPr>
          <p:cNvPr id="10244" name="Rectangle 4"/>
          <p:cNvSpPr>
            <a:spLocks noChangeArrowheads="1"/>
          </p:cNvSpPr>
          <p:nvPr/>
        </p:nvSpPr>
        <p:spPr bwMode="auto">
          <a:xfrm>
            <a:off x="4114800" y="2484895"/>
            <a:ext cx="3962400" cy="98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dirty="0"/>
              <a:t>Service and repair costs and the parts associated with those repairs have been managed by DMS systems for several years, but bulk lubricant inventories are not always controlled and managed in the same manner.</a:t>
            </a:r>
          </a:p>
        </p:txBody>
      </p:sp>
      <p:sp>
        <p:nvSpPr>
          <p:cNvPr id="10245" name="Rectangle 5"/>
          <p:cNvSpPr>
            <a:spLocks noChangeArrowheads="1"/>
          </p:cNvSpPr>
          <p:nvPr/>
        </p:nvSpPr>
        <p:spPr bwMode="auto">
          <a:xfrm>
            <a:off x="4114800" y="3627895"/>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dirty="0"/>
              <a:t>Without an efficient and accurate way to control and manage a lubricant inventory, the potential for inventory shrinkage or loss is present.</a:t>
            </a:r>
          </a:p>
          <a:p>
            <a:r>
              <a:rPr lang="en-US" sz="1200" dirty="0"/>
              <a:t>  </a:t>
            </a:r>
          </a:p>
        </p:txBody>
      </p:sp>
      <p:pic>
        <p:nvPicPr>
          <p:cNvPr id="5" name="Picture 4" descr="A picture containing indoor, window, kitchen, white&#10;&#10;Description automatically generated">
            <a:extLst>
              <a:ext uri="{FF2B5EF4-FFF2-40B4-BE49-F238E27FC236}">
                <a16:creationId xmlns:a16="http://schemas.microsoft.com/office/drawing/2014/main" id="{4654310F-CEB6-4CE8-90BA-9687F5BD6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89495"/>
            <a:ext cx="2770322" cy="3693762"/>
          </a:xfrm>
          <a:prstGeom prst="rect">
            <a:avLst/>
          </a:prstGeom>
        </p:spPr>
      </p:pic>
      <p:sp>
        <p:nvSpPr>
          <p:cNvPr id="2" name="Rectangle 1"/>
          <p:cNvSpPr/>
          <p:nvPr/>
        </p:nvSpPr>
        <p:spPr>
          <a:xfrm>
            <a:off x="990600" y="5267459"/>
            <a:ext cx="5036713" cy="671979"/>
          </a:xfrm>
          <a:prstGeom prst="rect">
            <a:avLst/>
          </a:prstGeom>
        </p:spPr>
        <p:txBody>
          <a:bodyPr wrap="square">
            <a:spAutoFit/>
          </a:bodyPr>
          <a:lstStyle/>
          <a:p>
            <a:r>
              <a:rPr lang="en-US" sz="1200" b="1" dirty="0"/>
              <a:t>Reducing lost labor hours can also be a benefit</a:t>
            </a:r>
          </a:p>
          <a:p>
            <a:pPr marL="557213" lvl="1" indent="-214313" defTabSz="685800">
              <a:spcBef>
                <a:spcPts val="200"/>
              </a:spcBef>
              <a:buSzPct val="90000"/>
              <a:buFont typeface="Wingdings" pitchFamily="2" charset="2"/>
              <a:buChar char="§"/>
            </a:pPr>
            <a:r>
              <a:rPr lang="en-US" sz="1200" dirty="0">
                <a:latin typeface="Arial" pitchFamily="34" charset="0"/>
              </a:rPr>
              <a:t>The right FIC system can help keep techs where they are most productive by eliminating trips to the parts department</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027313" y="4348597"/>
            <a:ext cx="2431470" cy="182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283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3638" y="1158340"/>
            <a:ext cx="6949008" cy="1066801"/>
          </a:xfrm>
        </p:spPr>
        <p:txBody>
          <a:bodyPr>
            <a:normAutofit/>
          </a:bodyPr>
          <a:lstStyle/>
          <a:p>
            <a:pPr marL="0" indent="0">
              <a:buNone/>
            </a:pPr>
            <a:r>
              <a:rPr lang="en-US" sz="1400" b="1" dirty="0">
                <a:latin typeface="+mn-lt"/>
              </a:rPr>
              <a:t>Various Reports: </a:t>
            </a:r>
          </a:p>
          <a:p>
            <a:pPr marL="514350" lvl="1" indent="-171450" defTabSz="685800">
              <a:spcBef>
                <a:spcPts val="200"/>
              </a:spcBef>
              <a:buClrTx/>
            </a:pPr>
            <a:r>
              <a:rPr lang="en-US" sz="1400" b="0" dirty="0"/>
              <a:t>Fluid Usage, by Work Order, by Dispensing Technician, by Fluid &amp; More </a:t>
            </a:r>
          </a:p>
          <a:p>
            <a:pPr marL="342900" lvl="1" indent="0" defTabSz="685800">
              <a:spcBef>
                <a:spcPts val="200"/>
              </a:spcBef>
              <a:buClrTx/>
              <a:buNone/>
            </a:pPr>
            <a:r>
              <a:rPr lang="en-US" sz="1400" b="0" dirty="0"/>
              <a:t>(Examples of two Reports below)</a:t>
            </a:r>
          </a:p>
        </p:txBody>
      </p:sp>
      <p:pic>
        <p:nvPicPr>
          <p:cNvPr id="4" name="Picture 3"/>
          <p:cNvPicPr>
            <a:picLocks noChangeAspect="1"/>
          </p:cNvPicPr>
          <p:nvPr/>
        </p:nvPicPr>
        <p:blipFill>
          <a:blip r:embed="rId2"/>
          <a:stretch>
            <a:fillRect/>
          </a:stretch>
        </p:blipFill>
        <p:spPr>
          <a:xfrm>
            <a:off x="829056" y="2477146"/>
            <a:ext cx="7296172" cy="1485254"/>
          </a:xfrm>
          <a:prstGeom prst="rect">
            <a:avLst/>
          </a:prstGeom>
        </p:spPr>
      </p:pic>
      <p:pic>
        <p:nvPicPr>
          <p:cNvPr id="5" name="Picture 4"/>
          <p:cNvPicPr>
            <a:picLocks noChangeAspect="1"/>
          </p:cNvPicPr>
          <p:nvPr/>
        </p:nvPicPr>
        <p:blipFill>
          <a:blip r:embed="rId3"/>
          <a:stretch>
            <a:fillRect/>
          </a:stretch>
        </p:blipFill>
        <p:spPr>
          <a:xfrm>
            <a:off x="579190" y="4187395"/>
            <a:ext cx="6502571" cy="1660527"/>
          </a:xfrm>
          <a:prstGeom prst="rect">
            <a:avLst/>
          </a:prstGeom>
        </p:spPr>
      </p:pic>
      <p:sp>
        <p:nvSpPr>
          <p:cNvPr id="6" name="TextBox 5">
            <a:extLst>
              <a:ext uri="{FF2B5EF4-FFF2-40B4-BE49-F238E27FC236}">
                <a16:creationId xmlns:a16="http://schemas.microsoft.com/office/drawing/2014/main" id="{EC80D74F-D456-45C3-A96A-6D90C0DF5EA7}"/>
              </a:ext>
            </a:extLst>
          </p:cNvPr>
          <p:cNvSpPr txBox="1"/>
          <p:nvPr/>
        </p:nvSpPr>
        <p:spPr>
          <a:xfrm>
            <a:off x="426790" y="2477146"/>
            <a:ext cx="277287" cy="369332"/>
          </a:xfrm>
          <a:prstGeom prst="rect">
            <a:avLst/>
          </a:prstGeom>
          <a:noFill/>
        </p:spPr>
        <p:txBody>
          <a:bodyPr wrap="square" rtlCol="0">
            <a:spAutoFit/>
          </a:bodyPr>
          <a:lstStyle/>
          <a:p>
            <a:r>
              <a:rPr lang="en-US" b="1" dirty="0">
                <a:solidFill>
                  <a:srgbClr val="C00000"/>
                </a:solidFill>
              </a:rPr>
              <a:t>1</a:t>
            </a:r>
          </a:p>
        </p:txBody>
      </p:sp>
      <p:sp>
        <p:nvSpPr>
          <p:cNvPr id="7" name="TextBox 6">
            <a:extLst>
              <a:ext uri="{FF2B5EF4-FFF2-40B4-BE49-F238E27FC236}">
                <a16:creationId xmlns:a16="http://schemas.microsoft.com/office/drawing/2014/main" id="{4A02E8D8-BFA8-41D9-977B-B0690055B845}"/>
              </a:ext>
            </a:extLst>
          </p:cNvPr>
          <p:cNvSpPr txBox="1"/>
          <p:nvPr/>
        </p:nvSpPr>
        <p:spPr>
          <a:xfrm>
            <a:off x="496905" y="4187395"/>
            <a:ext cx="277287" cy="369332"/>
          </a:xfrm>
          <a:prstGeom prst="rect">
            <a:avLst/>
          </a:prstGeom>
          <a:noFill/>
        </p:spPr>
        <p:txBody>
          <a:bodyPr wrap="square" rtlCol="0">
            <a:spAutoFit/>
          </a:bodyPr>
          <a:lstStyle/>
          <a:p>
            <a:r>
              <a:rPr lang="en-US" b="1" dirty="0">
                <a:solidFill>
                  <a:srgbClr val="C00000"/>
                </a:solidFill>
              </a:rPr>
              <a:t>2</a:t>
            </a:r>
          </a:p>
        </p:txBody>
      </p:sp>
      <p:sp>
        <p:nvSpPr>
          <p:cNvPr id="8" name="TextBox 7">
            <a:extLst>
              <a:ext uri="{FF2B5EF4-FFF2-40B4-BE49-F238E27FC236}">
                <a16:creationId xmlns:a16="http://schemas.microsoft.com/office/drawing/2014/main" id="{FFC7B990-C4AE-489A-9B2F-59CC03C220CD}"/>
              </a:ext>
            </a:extLst>
          </p:cNvPr>
          <p:cNvSpPr txBox="1"/>
          <p:nvPr/>
        </p:nvSpPr>
        <p:spPr>
          <a:xfrm>
            <a:off x="304800" y="304800"/>
            <a:ext cx="8001000" cy="413373"/>
          </a:xfrm>
          <a:prstGeom prst="rect">
            <a:avLst/>
          </a:prstGeom>
          <a:noFill/>
        </p:spPr>
        <p:txBody>
          <a:bodyPr wrap="square" rtlCol="0">
            <a:noAutofit/>
          </a:bodyPr>
          <a:lstStyle/>
          <a:p>
            <a:r>
              <a:rPr lang="en-US" sz="2100" b="1" dirty="0">
                <a:solidFill>
                  <a:schemeClr val="bg1"/>
                </a:solidFill>
              </a:rPr>
              <a:t>Synergy – </a:t>
            </a:r>
            <a:r>
              <a:rPr lang="en-US" sz="2100" dirty="0">
                <a:solidFill>
                  <a:schemeClr val="bg1"/>
                </a:solidFill>
              </a:rPr>
              <a:t>Management Reports</a:t>
            </a:r>
            <a:endParaRPr lang="en-US" sz="2100" b="1" dirty="0">
              <a:solidFill>
                <a:schemeClr val="bg1"/>
              </a:solidFill>
            </a:endParaRPr>
          </a:p>
        </p:txBody>
      </p:sp>
    </p:spTree>
    <p:extLst>
      <p:ext uri="{BB962C8B-B14F-4D97-AF65-F5344CB8AC3E}">
        <p14:creationId xmlns:p14="http://schemas.microsoft.com/office/powerpoint/2010/main" val="144863868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04800" y="304800"/>
            <a:ext cx="9144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Fluid Management </a:t>
            </a:r>
            <a:r>
              <a:rPr lang="en-US" sz="2000" b="1" dirty="0">
                <a:solidFill>
                  <a:schemeClr val="bg1"/>
                </a:solidFill>
              </a:rPr>
              <a:t>–</a:t>
            </a:r>
            <a:r>
              <a:rPr lang="en-US" sz="2100" b="1" dirty="0">
                <a:solidFill>
                  <a:schemeClr val="bg1"/>
                </a:solidFill>
              </a:rPr>
              <a:t> </a:t>
            </a:r>
            <a:r>
              <a:rPr lang="en-US" sz="2100" dirty="0">
                <a:solidFill>
                  <a:schemeClr val="bg1"/>
                </a:solidFill>
              </a:rPr>
              <a:t>Inventory Losses</a:t>
            </a:r>
          </a:p>
        </p:txBody>
      </p:sp>
      <p:sp>
        <p:nvSpPr>
          <p:cNvPr id="11267" name="Rectangle 4"/>
          <p:cNvSpPr>
            <a:spLocks noChangeArrowheads="1"/>
          </p:cNvSpPr>
          <p:nvPr/>
        </p:nvSpPr>
        <p:spPr bwMode="auto">
          <a:xfrm>
            <a:off x="304800" y="1162374"/>
            <a:ext cx="8747502" cy="44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defTabSz="685800">
              <a:spcBef>
                <a:spcPct val="20000"/>
              </a:spcBef>
              <a:buClr>
                <a:srgbClr val="B31B34"/>
              </a:buClr>
              <a:buSzPct val="90000"/>
            </a:pPr>
            <a:r>
              <a:rPr lang="en-US" b="1" dirty="0">
                <a:latin typeface="Arial" pitchFamily="34" charset="0"/>
              </a:rPr>
              <a:t>There Are Multiple Ways This Can Occur </a:t>
            </a:r>
          </a:p>
          <a:p>
            <a:pPr marL="342900" lvl="1" defTabSz="685800">
              <a:spcBef>
                <a:spcPts val="200"/>
              </a:spcBef>
              <a:buSzPct val="90000"/>
            </a:pPr>
            <a:endParaRPr lang="en-US" sz="1200" dirty="0">
              <a:latin typeface="Arial" pitchFamily="34" charset="0"/>
            </a:endParaRPr>
          </a:p>
        </p:txBody>
      </p:sp>
      <p:sp>
        <p:nvSpPr>
          <p:cNvPr id="5" name="TextBox 7"/>
          <p:cNvSpPr txBox="1">
            <a:spLocks noChangeArrowheads="1"/>
          </p:cNvSpPr>
          <p:nvPr/>
        </p:nvSpPr>
        <p:spPr bwMode="auto">
          <a:xfrm>
            <a:off x="304800" y="5677437"/>
            <a:ext cx="8446008" cy="49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t>Improving security in each of these areas can provide substantial benefits </a:t>
            </a:r>
          </a:p>
        </p:txBody>
      </p:sp>
      <p:grpSp>
        <p:nvGrpSpPr>
          <p:cNvPr id="6" name="Group 5">
            <a:extLst>
              <a:ext uri="{FF2B5EF4-FFF2-40B4-BE49-F238E27FC236}">
                <a16:creationId xmlns:a16="http://schemas.microsoft.com/office/drawing/2014/main" id="{E7093896-FA94-4A18-9D21-B64511570247}"/>
              </a:ext>
            </a:extLst>
          </p:cNvPr>
          <p:cNvGrpSpPr/>
          <p:nvPr/>
        </p:nvGrpSpPr>
        <p:grpSpPr>
          <a:xfrm>
            <a:off x="990600" y="1640318"/>
            <a:ext cx="7316272" cy="1028679"/>
            <a:chOff x="990600" y="1868918"/>
            <a:chExt cx="7316272" cy="1028679"/>
          </a:xfrm>
        </p:grpSpPr>
        <p:pic>
          <p:nvPicPr>
            <p:cNvPr id="11273" name="Picture 6" descr="http://www.armsdealership.com/images/reynoldsscrn_lr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68918"/>
              <a:ext cx="2347607" cy="102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99302" y="2152425"/>
              <a:ext cx="4207570" cy="461665"/>
            </a:xfrm>
            <a:prstGeom prst="rect">
              <a:avLst/>
            </a:prstGeom>
            <a:noFill/>
          </p:spPr>
          <p:txBody>
            <a:bodyPr wrap="square" rtlCol="0">
              <a:spAutoFit/>
            </a:bodyPr>
            <a:lstStyle/>
            <a:p>
              <a:r>
                <a:rPr lang="en-US" sz="2400" dirty="0"/>
                <a:t>Unbilled Dispenses</a:t>
              </a:r>
            </a:p>
          </p:txBody>
        </p:sp>
      </p:grpSp>
      <p:grpSp>
        <p:nvGrpSpPr>
          <p:cNvPr id="7" name="Group 6">
            <a:extLst>
              <a:ext uri="{FF2B5EF4-FFF2-40B4-BE49-F238E27FC236}">
                <a16:creationId xmlns:a16="http://schemas.microsoft.com/office/drawing/2014/main" id="{4195D16F-50F5-4202-8F72-F2F4FF736AD8}"/>
              </a:ext>
            </a:extLst>
          </p:cNvPr>
          <p:cNvGrpSpPr/>
          <p:nvPr/>
        </p:nvGrpSpPr>
        <p:grpSpPr>
          <a:xfrm>
            <a:off x="924717" y="2910530"/>
            <a:ext cx="6467756" cy="1028679"/>
            <a:chOff x="924717" y="3591994"/>
            <a:chExt cx="6467756" cy="1028679"/>
          </a:xfrm>
        </p:grpSpPr>
        <p:pic>
          <p:nvPicPr>
            <p:cNvPr id="11276" name="Picture 2" descr="http://www.defequipment.com/img/def_delivery_truck.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717" y="3591994"/>
              <a:ext cx="2472801" cy="102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99302" y="3875501"/>
              <a:ext cx="3293171" cy="461665"/>
            </a:xfrm>
            <a:prstGeom prst="rect">
              <a:avLst/>
            </a:prstGeom>
            <a:noFill/>
          </p:spPr>
          <p:txBody>
            <a:bodyPr wrap="square" rtlCol="0">
              <a:spAutoFit/>
            </a:bodyPr>
            <a:lstStyle/>
            <a:p>
              <a:r>
                <a:rPr lang="en-US" sz="2400" dirty="0"/>
                <a:t>Delivery Errors</a:t>
              </a:r>
            </a:p>
          </p:txBody>
        </p:sp>
      </p:grpSp>
      <p:grpSp>
        <p:nvGrpSpPr>
          <p:cNvPr id="8" name="Group 7">
            <a:extLst>
              <a:ext uri="{FF2B5EF4-FFF2-40B4-BE49-F238E27FC236}">
                <a16:creationId xmlns:a16="http://schemas.microsoft.com/office/drawing/2014/main" id="{105FC442-948F-42D4-A7D5-FE6211D1252E}"/>
              </a:ext>
            </a:extLst>
          </p:cNvPr>
          <p:cNvGrpSpPr/>
          <p:nvPr/>
        </p:nvGrpSpPr>
        <p:grpSpPr>
          <a:xfrm>
            <a:off x="1155192" y="4041756"/>
            <a:ext cx="6962774" cy="1203960"/>
            <a:chOff x="1219200" y="5083704"/>
            <a:chExt cx="6962774" cy="1203960"/>
          </a:xfrm>
        </p:grpSpPr>
        <p:pic>
          <p:nvPicPr>
            <p:cNvPr id="11274" name="Picture 4" descr="http://t0.gstatic.com/images?q=tbn:ANd9GcQkaxRppuPnMZJtc0NGN7sf6gySVhq9QViVLZ7HoZfXWVitf7QJw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083704"/>
              <a:ext cx="1761744"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99301" y="5454852"/>
              <a:ext cx="4082673" cy="461665"/>
            </a:xfrm>
            <a:prstGeom prst="rect">
              <a:avLst/>
            </a:prstGeom>
            <a:noFill/>
          </p:spPr>
          <p:txBody>
            <a:bodyPr wrap="square" rtlCol="0">
              <a:spAutoFit/>
            </a:bodyPr>
            <a:lstStyle/>
            <a:p>
              <a:r>
                <a:rPr lang="en-US" sz="2400" dirty="0"/>
                <a:t>Unauthorized Dispenses</a:t>
              </a:r>
            </a:p>
          </p:txBody>
        </p:sp>
      </p:grpSp>
    </p:spTree>
    <p:extLst>
      <p:ext uri="{BB962C8B-B14F-4D97-AF65-F5344CB8AC3E}">
        <p14:creationId xmlns:p14="http://schemas.microsoft.com/office/powerpoint/2010/main" val="3465219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04800" y="304800"/>
            <a:ext cx="8915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Fluid Management </a:t>
            </a:r>
            <a:r>
              <a:rPr lang="en-US" sz="2000" b="1" dirty="0">
                <a:solidFill>
                  <a:schemeClr val="bg1"/>
                </a:solidFill>
              </a:rPr>
              <a:t>–</a:t>
            </a:r>
            <a:r>
              <a:rPr lang="en-US" sz="2100" b="1" dirty="0">
                <a:solidFill>
                  <a:schemeClr val="bg1"/>
                </a:solidFill>
              </a:rPr>
              <a:t> </a:t>
            </a:r>
            <a:r>
              <a:rPr lang="en-US" sz="2100" dirty="0">
                <a:solidFill>
                  <a:schemeClr val="bg1"/>
                </a:solidFill>
              </a:rPr>
              <a:t>Choosing the Right System</a:t>
            </a:r>
          </a:p>
        </p:txBody>
      </p:sp>
      <p:grpSp>
        <p:nvGrpSpPr>
          <p:cNvPr id="7" name="Group 6">
            <a:extLst>
              <a:ext uri="{FF2B5EF4-FFF2-40B4-BE49-F238E27FC236}">
                <a16:creationId xmlns:a16="http://schemas.microsoft.com/office/drawing/2014/main" id="{BE378EA5-18A9-46D3-AAE2-C3F3F60044C0}"/>
              </a:ext>
            </a:extLst>
          </p:cNvPr>
          <p:cNvGrpSpPr/>
          <p:nvPr/>
        </p:nvGrpSpPr>
        <p:grpSpPr>
          <a:xfrm>
            <a:off x="688548" y="1202199"/>
            <a:ext cx="7847230" cy="2871441"/>
            <a:chOff x="688548" y="1202199"/>
            <a:chExt cx="7847230" cy="2871441"/>
          </a:xfrm>
        </p:grpSpPr>
        <p:grpSp>
          <p:nvGrpSpPr>
            <p:cNvPr id="5" name="Group 4">
              <a:extLst>
                <a:ext uri="{FF2B5EF4-FFF2-40B4-BE49-F238E27FC236}">
                  <a16:creationId xmlns:a16="http://schemas.microsoft.com/office/drawing/2014/main" id="{264BADAD-122B-4142-BBB1-262769FBD63D}"/>
                </a:ext>
              </a:extLst>
            </p:cNvPr>
            <p:cNvGrpSpPr/>
            <p:nvPr/>
          </p:nvGrpSpPr>
          <p:grpSpPr>
            <a:xfrm>
              <a:off x="2944626" y="1596993"/>
              <a:ext cx="5591152" cy="1676400"/>
              <a:chOff x="2944626" y="1430776"/>
              <a:chExt cx="5591152" cy="1676400"/>
            </a:xfrm>
          </p:grpSpPr>
          <p:sp>
            <p:nvSpPr>
              <p:cNvPr id="15367" name="TextBox 10"/>
              <p:cNvSpPr txBox="1">
                <a:spLocks noChangeArrowheads="1"/>
              </p:cNvSpPr>
              <p:nvPr/>
            </p:nvSpPr>
            <p:spPr bwMode="auto">
              <a:xfrm>
                <a:off x="2944626" y="2228045"/>
                <a:ext cx="3946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2400" dirty="0"/>
                  <a:t>Wireless &amp; PC Interface</a:t>
                </a:r>
              </a:p>
            </p:txBody>
          </p:sp>
          <p:pic>
            <p:nvPicPr>
              <p:cNvPr id="27651" name="Picture 3" descr="\\Wv2k003\marketing\Graphics &amp; Marketing 2011\Website\IMAGES FIC\Fusion 2-4 groupin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83286" y="1430776"/>
                <a:ext cx="1652492" cy="1676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1252FDD-CF33-4D44-80F3-B70314818944}"/>
                </a:ext>
              </a:extLst>
            </p:cNvPr>
            <p:cNvGrpSpPr/>
            <p:nvPr/>
          </p:nvGrpSpPr>
          <p:grpSpPr>
            <a:xfrm>
              <a:off x="688548" y="2712719"/>
              <a:ext cx="5994941" cy="1360921"/>
              <a:chOff x="688548" y="2895599"/>
              <a:chExt cx="5994941" cy="1360921"/>
            </a:xfrm>
          </p:grpSpPr>
          <p:sp>
            <p:nvSpPr>
              <p:cNvPr id="15366" name="TextBox 9"/>
              <p:cNvSpPr txBox="1">
                <a:spLocks noChangeArrowheads="1"/>
              </p:cNvSpPr>
              <p:nvPr/>
            </p:nvSpPr>
            <p:spPr bwMode="auto">
              <a:xfrm>
                <a:off x="2308924" y="3369874"/>
                <a:ext cx="4374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t>Network &amp; Keypad Dispense</a:t>
                </a:r>
              </a:p>
            </p:txBody>
          </p:sp>
          <p:pic>
            <p:nvPicPr>
              <p:cNvPr id="11" name="Picture 2" descr="\\Wv2k003\marketing\Graphics &amp; Marketing 2011\Graphic Support\Product ID graphics\2011 Synergy\Synergy Product ID\Literature images\Synergy Family-no shadow.jpg">
                <a:extLst>
                  <a:ext uri="{FF2B5EF4-FFF2-40B4-BE49-F238E27FC236}">
                    <a16:creationId xmlns:a16="http://schemas.microsoft.com/office/drawing/2014/main" id="{2C176EB9-562F-4945-AA36-7A3E254C2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548" y="2895599"/>
                <a:ext cx="1591662" cy="1360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6D95A66E-613E-485A-906F-84CB8F2EA71A}"/>
                </a:ext>
              </a:extLst>
            </p:cNvPr>
            <p:cNvGrpSpPr/>
            <p:nvPr/>
          </p:nvGrpSpPr>
          <p:grpSpPr>
            <a:xfrm>
              <a:off x="688548" y="1202199"/>
              <a:ext cx="5099604" cy="1211499"/>
              <a:chOff x="688548" y="1202199"/>
              <a:chExt cx="5099604" cy="1211499"/>
            </a:xfrm>
          </p:grpSpPr>
          <p:sp>
            <p:nvSpPr>
              <p:cNvPr id="15365" name="TextBox 7"/>
              <p:cNvSpPr txBox="1">
                <a:spLocks noChangeArrowheads="1"/>
              </p:cNvSpPr>
              <p:nvPr/>
            </p:nvSpPr>
            <p:spPr bwMode="auto">
              <a:xfrm>
                <a:off x="2308924" y="1577116"/>
                <a:ext cx="3479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t>One Product Control </a:t>
                </a:r>
              </a:p>
            </p:txBody>
          </p:sp>
          <p:pic>
            <p:nvPicPr>
              <p:cNvPr id="2" name="Picture 1">
                <a:extLst>
                  <a:ext uri="{FF2B5EF4-FFF2-40B4-BE49-F238E27FC236}">
                    <a16:creationId xmlns:a16="http://schemas.microsoft.com/office/drawing/2014/main" id="{3FD649CA-2DF1-4FD0-9337-C698509EAF22}"/>
                  </a:ext>
                </a:extLst>
              </p:cNvPr>
              <p:cNvPicPr>
                <a:picLocks noChangeAspect="1"/>
              </p:cNvPicPr>
              <p:nvPr/>
            </p:nvPicPr>
            <p:blipFill>
              <a:blip r:embed="rId5"/>
              <a:stretch>
                <a:fillRect/>
              </a:stretch>
            </p:blipFill>
            <p:spPr>
              <a:xfrm>
                <a:off x="688548" y="1202199"/>
                <a:ext cx="1544864" cy="1211499"/>
              </a:xfrm>
              <a:prstGeom prst="rect">
                <a:avLst/>
              </a:prstGeom>
            </p:spPr>
          </p:pic>
        </p:grpSp>
      </p:grpSp>
      <p:sp>
        <p:nvSpPr>
          <p:cNvPr id="3" name="Rectangle 2"/>
          <p:cNvSpPr/>
          <p:nvPr/>
        </p:nvSpPr>
        <p:spPr>
          <a:xfrm>
            <a:off x="2507601" y="4181912"/>
            <a:ext cx="4209124" cy="1990288"/>
          </a:xfrm>
          <a:prstGeom prst="rect">
            <a:avLst/>
          </a:prstGeom>
        </p:spPr>
        <p:txBody>
          <a:bodyPr wrap="square">
            <a:spAutoFit/>
          </a:bodyPr>
          <a:lstStyle/>
          <a:p>
            <a:r>
              <a:rPr lang="en-US" sz="1400" b="1" dirty="0"/>
              <a:t>Answering the Following Questions Will Help:</a:t>
            </a:r>
          </a:p>
          <a:p>
            <a:pPr marL="557213" lvl="1" indent="-214313" defTabSz="685800">
              <a:spcBef>
                <a:spcPts val="200"/>
              </a:spcBef>
              <a:buSzPct val="90000"/>
              <a:buFont typeface="Wingdings" pitchFamily="2" charset="2"/>
              <a:buChar char="§"/>
            </a:pPr>
            <a:r>
              <a:rPr lang="en-US" sz="1200" dirty="0">
                <a:latin typeface="Arial" pitchFamily="34" charset="0"/>
              </a:rPr>
              <a:t>How many fluids need to be controlled? </a:t>
            </a:r>
          </a:p>
          <a:p>
            <a:pPr marL="557213" lvl="1" indent="-214313" defTabSz="685800">
              <a:spcBef>
                <a:spcPts val="200"/>
              </a:spcBef>
              <a:buSzPct val="90000"/>
              <a:buFont typeface="Wingdings" pitchFamily="2" charset="2"/>
              <a:buChar char="§"/>
            </a:pPr>
            <a:r>
              <a:rPr lang="en-US" sz="1200" dirty="0">
                <a:latin typeface="Arial" pitchFamily="34" charset="0"/>
              </a:rPr>
              <a:t>How many dispense points will there be per fluid?</a:t>
            </a:r>
          </a:p>
          <a:p>
            <a:pPr marL="557213" lvl="1" indent="-214313" defTabSz="685800">
              <a:spcBef>
                <a:spcPts val="200"/>
              </a:spcBef>
              <a:buSzPct val="90000"/>
              <a:buFont typeface="Wingdings" pitchFamily="2" charset="2"/>
              <a:buChar char="§"/>
            </a:pPr>
            <a:r>
              <a:rPr lang="en-US" sz="1200" dirty="0">
                <a:latin typeface="Arial" pitchFamily="34" charset="0"/>
              </a:rPr>
              <a:t>Which types of fluids will be dispensed?</a:t>
            </a:r>
          </a:p>
          <a:p>
            <a:pPr marL="557213" lvl="1" indent="-214313" defTabSz="685800">
              <a:spcBef>
                <a:spcPts val="200"/>
              </a:spcBef>
              <a:buSzPct val="90000"/>
              <a:buFont typeface="Wingdings" pitchFamily="2" charset="2"/>
              <a:buChar char="§"/>
            </a:pPr>
            <a:r>
              <a:rPr lang="en-US" sz="1200" dirty="0">
                <a:latin typeface="Arial" pitchFamily="34" charset="0"/>
              </a:rPr>
              <a:t>How large is the facility?  </a:t>
            </a:r>
          </a:p>
          <a:p>
            <a:pPr marL="557213" lvl="1" indent="-214313" defTabSz="685800">
              <a:spcBef>
                <a:spcPts val="200"/>
              </a:spcBef>
              <a:buSzPct val="90000"/>
              <a:buFont typeface="Wingdings" pitchFamily="2" charset="2"/>
              <a:buChar char="§"/>
            </a:pPr>
            <a:r>
              <a:rPr lang="en-US" sz="1200" dirty="0">
                <a:latin typeface="Arial" pitchFamily="34" charset="0"/>
              </a:rPr>
              <a:t>Where is the tank room?</a:t>
            </a:r>
          </a:p>
          <a:p>
            <a:pPr marL="557213" lvl="1" indent="-214313" defTabSz="685800">
              <a:spcBef>
                <a:spcPts val="200"/>
              </a:spcBef>
              <a:buSzPct val="90000"/>
              <a:buFont typeface="Wingdings" pitchFamily="2" charset="2"/>
              <a:buChar char="§"/>
            </a:pPr>
            <a:r>
              <a:rPr lang="en-US" sz="1200" dirty="0">
                <a:latin typeface="Arial" pitchFamily="34" charset="0"/>
              </a:rPr>
              <a:t>Where is the parts room?</a:t>
            </a:r>
          </a:p>
          <a:p>
            <a:pPr marL="557213" lvl="1" indent="-214313" defTabSz="685800">
              <a:spcBef>
                <a:spcPts val="200"/>
              </a:spcBef>
              <a:buSzPct val="90000"/>
              <a:buFont typeface="Wingdings" pitchFamily="2" charset="2"/>
              <a:buChar char="§"/>
            </a:pPr>
            <a:r>
              <a:rPr lang="en-US" sz="1200" dirty="0">
                <a:latin typeface="Arial" pitchFamily="34" charset="0"/>
              </a:rPr>
              <a:t>Will there be simultaneous dispensing?</a:t>
            </a:r>
          </a:p>
          <a:p>
            <a:pPr marL="557213" lvl="1" indent="-214313" defTabSz="685800">
              <a:spcBef>
                <a:spcPts val="200"/>
              </a:spcBef>
              <a:buSzPct val="90000"/>
              <a:buFont typeface="Wingdings" pitchFamily="2" charset="2"/>
              <a:buChar char="§"/>
            </a:pPr>
            <a:r>
              <a:rPr lang="en-US" sz="1200" dirty="0">
                <a:latin typeface="Arial" pitchFamily="34" charset="0"/>
              </a:rPr>
              <a:t>What dispense flow rate do you need?  </a:t>
            </a:r>
          </a:p>
        </p:txBody>
      </p:sp>
    </p:spTree>
    <p:extLst>
      <p:ext uri="{BB962C8B-B14F-4D97-AF65-F5344CB8AC3E}">
        <p14:creationId xmlns:p14="http://schemas.microsoft.com/office/powerpoint/2010/main" val="2823805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304800" y="266096"/>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Director Jr. </a:t>
            </a:r>
            <a:r>
              <a:rPr lang="en-US" sz="2400" b="1" dirty="0">
                <a:solidFill>
                  <a:schemeClr val="bg1"/>
                </a:solidFill>
              </a:rPr>
              <a:t>–</a:t>
            </a:r>
            <a:r>
              <a:rPr lang="en-US" sz="2100" b="1" dirty="0">
                <a:solidFill>
                  <a:schemeClr val="bg1"/>
                </a:solidFill>
              </a:rPr>
              <a:t> </a:t>
            </a:r>
            <a:r>
              <a:rPr lang="en-US" sz="2100" dirty="0">
                <a:solidFill>
                  <a:schemeClr val="bg1"/>
                </a:solidFill>
              </a:rPr>
              <a:t>Dispense Console</a:t>
            </a:r>
          </a:p>
        </p:txBody>
      </p:sp>
      <p:sp>
        <p:nvSpPr>
          <p:cNvPr id="14339" name="Rectangle 10"/>
          <p:cNvSpPr>
            <a:spLocks noChangeArrowheads="1"/>
          </p:cNvSpPr>
          <p:nvPr/>
        </p:nvSpPr>
        <p:spPr bwMode="auto">
          <a:xfrm>
            <a:off x="304800" y="1134886"/>
            <a:ext cx="7939761" cy="6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400" b="1" dirty="0"/>
              <a:t>Dispense Console is generally located in the Parts Department</a:t>
            </a:r>
          </a:p>
        </p:txBody>
      </p:sp>
      <p:sp>
        <p:nvSpPr>
          <p:cNvPr id="14340" name="TextBox 5"/>
          <p:cNvSpPr txBox="1">
            <a:spLocks noChangeArrowheads="1"/>
          </p:cNvSpPr>
          <p:nvPr/>
        </p:nvSpPr>
        <p:spPr bwMode="auto">
          <a:xfrm>
            <a:off x="990600" y="4669480"/>
            <a:ext cx="708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latin typeface="+mn-lt"/>
                <a:ea typeface="+mn-ea"/>
                <a:cs typeface="+mn-cs"/>
              </a:rPr>
              <a:t>Metered or Non-Metered control handles can be used at each reel </a:t>
            </a:r>
          </a:p>
        </p:txBody>
      </p:sp>
      <p:sp>
        <p:nvSpPr>
          <p:cNvPr id="20486" name="Rectangle 3"/>
          <p:cNvSpPr>
            <a:spLocks noChangeArrowheads="1"/>
          </p:cNvSpPr>
          <p:nvPr/>
        </p:nvSpPr>
        <p:spPr bwMode="auto">
          <a:xfrm>
            <a:off x="4091661" y="1929563"/>
            <a:ext cx="4290339" cy="224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t>Director Jr.</a:t>
            </a:r>
          </a:p>
          <a:p>
            <a:pPr marL="557213" lvl="1" indent="-214313" defTabSz="685800">
              <a:spcBef>
                <a:spcPts val="200"/>
              </a:spcBef>
              <a:buSzPct val="90000"/>
              <a:buFont typeface="Wingdings" pitchFamily="2" charset="2"/>
              <a:buChar char="§"/>
            </a:pPr>
            <a:r>
              <a:rPr lang="en-US" sz="1200" dirty="0">
                <a:latin typeface="Arial" pitchFamily="34" charset="0"/>
              </a:rPr>
              <a:t>Capacity: 1 fluid to 10 stations</a:t>
            </a:r>
          </a:p>
          <a:p>
            <a:pPr marL="557213" lvl="1" indent="-214313" defTabSz="685800">
              <a:spcBef>
                <a:spcPts val="200"/>
              </a:spcBef>
              <a:buSzPct val="90000"/>
              <a:buFont typeface="Wingdings" pitchFamily="2" charset="2"/>
              <a:buChar char="§"/>
            </a:pPr>
            <a:r>
              <a:rPr lang="en-US" sz="1200" dirty="0">
                <a:latin typeface="Arial" pitchFamily="34" charset="0"/>
              </a:rPr>
              <a:t>Large LED information display</a:t>
            </a:r>
          </a:p>
          <a:p>
            <a:pPr marL="557213" lvl="1" indent="-214313" defTabSz="685800">
              <a:spcBef>
                <a:spcPts val="200"/>
              </a:spcBef>
              <a:buSzPct val="90000"/>
              <a:buFont typeface="Wingdings" pitchFamily="2" charset="2"/>
              <a:buChar char="§"/>
            </a:pPr>
            <a:r>
              <a:rPr lang="en-US" sz="1200" dirty="0">
                <a:latin typeface="Arial" pitchFamily="34" charset="0"/>
              </a:rPr>
              <a:t>Totalizing feature for fluid inventory record-keeping</a:t>
            </a:r>
          </a:p>
          <a:p>
            <a:pPr marL="557213" lvl="1" indent="-214313" defTabSz="685800">
              <a:spcBef>
                <a:spcPts val="200"/>
              </a:spcBef>
              <a:buSzPct val="90000"/>
              <a:buFont typeface="Wingdings" pitchFamily="2" charset="2"/>
              <a:buChar char="§"/>
            </a:pPr>
            <a:r>
              <a:rPr lang="en-US" sz="1200" dirty="0">
                <a:latin typeface="Arial" pitchFamily="34" charset="0"/>
              </a:rPr>
              <a:t>Console Input power 110-volt DC – Output 24 V DC</a:t>
            </a:r>
          </a:p>
          <a:p>
            <a:pPr marL="557213" lvl="1" indent="-214313" defTabSz="685800">
              <a:spcBef>
                <a:spcPts val="200"/>
              </a:spcBef>
              <a:buSzPct val="90000"/>
              <a:buFont typeface="Wingdings" pitchFamily="2" charset="2"/>
              <a:buChar char="§"/>
            </a:pPr>
            <a:r>
              <a:rPr lang="en-US" sz="1200" dirty="0">
                <a:latin typeface="Arial" pitchFamily="34" charset="0"/>
              </a:rPr>
              <a:t>Solenoids activated  by 24-volt DC</a:t>
            </a:r>
          </a:p>
          <a:p>
            <a:pPr marL="557213" lvl="1" indent="-214313" defTabSz="685800">
              <a:spcBef>
                <a:spcPts val="200"/>
              </a:spcBef>
              <a:buSzPct val="90000"/>
              <a:buFont typeface="Wingdings" pitchFamily="2" charset="2"/>
              <a:buChar char="§"/>
            </a:pPr>
            <a:r>
              <a:rPr lang="en-US" sz="1200" dirty="0">
                <a:latin typeface="Arial" pitchFamily="34" charset="0"/>
              </a:rPr>
              <a:t>Fluid measurement: pints, quarts, gallons, or liters</a:t>
            </a:r>
          </a:p>
          <a:p>
            <a:pPr marL="557213" lvl="1" indent="-214313" defTabSz="685800">
              <a:spcBef>
                <a:spcPts val="200"/>
              </a:spcBef>
              <a:buSzPct val="90000"/>
              <a:buFont typeface="Wingdings" pitchFamily="2" charset="2"/>
              <a:buChar char="§"/>
            </a:pPr>
            <a:r>
              <a:rPr lang="en-US" sz="1200" dirty="0">
                <a:latin typeface="Arial" pitchFamily="34" charset="0"/>
              </a:rPr>
              <a:t>Service fluids: motor oils, synthetics, ATF, gear oil and anti-freeze</a:t>
            </a:r>
          </a:p>
          <a:p>
            <a:pPr marL="285750" indent="-285750">
              <a:buClr>
                <a:schemeClr val="accent1"/>
              </a:buClr>
              <a:buFont typeface="Wingdings" charset="2"/>
              <a:buChar char="§"/>
            </a:pPr>
            <a:endParaRPr lang="en-US" dirty="0"/>
          </a:p>
        </p:txBody>
      </p:sp>
      <p:pic>
        <p:nvPicPr>
          <p:cNvPr id="3" name="Picture 2">
            <a:extLst>
              <a:ext uri="{FF2B5EF4-FFF2-40B4-BE49-F238E27FC236}">
                <a16:creationId xmlns:a16="http://schemas.microsoft.com/office/drawing/2014/main" id="{B8FAA9FB-6538-49C1-81EE-91B52500373E}"/>
              </a:ext>
            </a:extLst>
          </p:cNvPr>
          <p:cNvPicPr>
            <a:picLocks noChangeAspect="1"/>
          </p:cNvPicPr>
          <p:nvPr/>
        </p:nvPicPr>
        <p:blipFill>
          <a:blip r:embed="rId2"/>
          <a:stretch>
            <a:fillRect/>
          </a:stretch>
        </p:blipFill>
        <p:spPr>
          <a:xfrm>
            <a:off x="838200" y="1929563"/>
            <a:ext cx="2591416" cy="2032216"/>
          </a:xfrm>
          <a:prstGeom prst="rect">
            <a:avLst/>
          </a:prstGeom>
        </p:spPr>
      </p:pic>
    </p:spTree>
    <p:extLst>
      <p:ext uri="{BB962C8B-B14F-4D97-AF65-F5344CB8AC3E}">
        <p14:creationId xmlns:p14="http://schemas.microsoft.com/office/powerpoint/2010/main" val="4194533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EFECB-6BEB-4005-9255-CC7E84F282DA}"/>
              </a:ext>
            </a:extLst>
          </p:cNvPr>
          <p:cNvPicPr>
            <a:picLocks noChangeAspect="1"/>
          </p:cNvPicPr>
          <p:nvPr/>
        </p:nvPicPr>
        <p:blipFill>
          <a:blip r:embed="rId2"/>
          <a:stretch>
            <a:fillRect/>
          </a:stretch>
        </p:blipFill>
        <p:spPr>
          <a:xfrm>
            <a:off x="1295400" y="1371600"/>
            <a:ext cx="7203015" cy="4438028"/>
          </a:xfrm>
          <a:prstGeom prst="rect">
            <a:avLst/>
          </a:prstGeom>
        </p:spPr>
      </p:pic>
      <p:sp>
        <p:nvSpPr>
          <p:cNvPr id="13318" name="Rectangle 5"/>
          <p:cNvSpPr>
            <a:spLocks noChangeArrowheads="1"/>
          </p:cNvSpPr>
          <p:nvPr/>
        </p:nvSpPr>
        <p:spPr bwMode="auto">
          <a:xfrm>
            <a:off x="914400" y="3475692"/>
            <a:ext cx="457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t>Component List:</a:t>
            </a:r>
          </a:p>
          <a:p>
            <a:endParaRPr lang="en-US" sz="1600" dirty="0"/>
          </a:p>
          <a:p>
            <a:r>
              <a:rPr lang="en-US" sz="1200" dirty="0"/>
              <a:t>1 - Console</a:t>
            </a:r>
          </a:p>
          <a:p>
            <a:r>
              <a:rPr lang="en-US" sz="1200" dirty="0"/>
              <a:t>2 - Fluid Solenoid</a:t>
            </a:r>
          </a:p>
          <a:p>
            <a:r>
              <a:rPr lang="en-US" sz="1200" dirty="0"/>
              <a:t>1 -  Air Solenoid</a:t>
            </a:r>
          </a:p>
          <a:p>
            <a:r>
              <a:rPr lang="en-US" sz="1200" dirty="0"/>
              <a:t>1 – Y Strainer</a:t>
            </a:r>
          </a:p>
          <a:p>
            <a:r>
              <a:rPr lang="nb-NO" sz="1200" dirty="0"/>
              <a:t>1 -  Pulse Meter</a:t>
            </a:r>
          </a:p>
          <a:p>
            <a:r>
              <a:rPr lang="nb-NO" sz="1200" dirty="0"/>
              <a:t>2 -  Metered / Non-metered control handle</a:t>
            </a:r>
          </a:p>
        </p:txBody>
      </p:sp>
      <p:sp>
        <p:nvSpPr>
          <p:cNvPr id="19463" name="TextBox 6"/>
          <p:cNvSpPr txBox="1">
            <a:spLocks noChangeArrowheads="1"/>
          </p:cNvSpPr>
          <p:nvPr/>
        </p:nvSpPr>
        <p:spPr bwMode="auto">
          <a:xfrm>
            <a:off x="914400" y="526798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Each of the components is connected </a:t>
            </a:r>
          </a:p>
          <a:p>
            <a:pPr eaLnBrk="1" hangingPunct="1"/>
            <a:r>
              <a:rPr lang="en-US" sz="1400" b="1" dirty="0"/>
              <a:t>to the console by wire </a:t>
            </a:r>
          </a:p>
        </p:txBody>
      </p:sp>
      <p:sp>
        <p:nvSpPr>
          <p:cNvPr id="10" name="TextBox 2">
            <a:extLst>
              <a:ext uri="{FF2B5EF4-FFF2-40B4-BE49-F238E27FC236}">
                <a16:creationId xmlns:a16="http://schemas.microsoft.com/office/drawing/2014/main" id="{5A4BF7DE-B82C-4494-A05F-0D5C1B2F17E1}"/>
              </a:ext>
            </a:extLst>
          </p:cNvPr>
          <p:cNvSpPr txBox="1">
            <a:spLocks noChangeArrowheads="1"/>
          </p:cNvSpPr>
          <p:nvPr/>
        </p:nvSpPr>
        <p:spPr bwMode="auto">
          <a:xfrm>
            <a:off x="304800" y="266096"/>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Director Jr.</a:t>
            </a:r>
            <a:r>
              <a:rPr lang="en-US" sz="2400" dirty="0"/>
              <a:t> </a:t>
            </a:r>
            <a:r>
              <a:rPr lang="en-US" sz="2400" b="1" dirty="0">
                <a:solidFill>
                  <a:schemeClr val="bg1"/>
                </a:solidFill>
              </a:rPr>
              <a:t>–</a:t>
            </a:r>
            <a:r>
              <a:rPr lang="en-US" sz="2100" b="1" dirty="0">
                <a:solidFill>
                  <a:schemeClr val="bg1"/>
                </a:solidFill>
              </a:rPr>
              <a:t> </a:t>
            </a:r>
            <a:r>
              <a:rPr lang="en-US" sz="2100" dirty="0">
                <a:solidFill>
                  <a:schemeClr val="bg1"/>
                </a:solidFill>
              </a:rPr>
              <a:t>System Layout </a:t>
            </a:r>
          </a:p>
        </p:txBody>
      </p:sp>
    </p:spTree>
    <p:extLst>
      <p:ext uri="{BB962C8B-B14F-4D97-AF65-F5344CB8AC3E}">
        <p14:creationId xmlns:p14="http://schemas.microsoft.com/office/powerpoint/2010/main" val="145956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2"/>
          <p:cNvSpPr txBox="1">
            <a:spLocks noChangeArrowheads="1"/>
          </p:cNvSpPr>
          <p:nvPr/>
        </p:nvSpPr>
        <p:spPr bwMode="auto">
          <a:xfrm>
            <a:off x="304800" y="304800"/>
            <a:ext cx="8991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Director Jr. </a:t>
            </a:r>
            <a:r>
              <a:rPr lang="en-US" sz="2000" b="1" dirty="0">
                <a:solidFill>
                  <a:schemeClr val="bg1"/>
                </a:solidFill>
              </a:rPr>
              <a:t>–</a:t>
            </a:r>
            <a:r>
              <a:rPr lang="en-US" sz="2100" b="1" dirty="0">
                <a:solidFill>
                  <a:schemeClr val="bg1"/>
                </a:solidFill>
              </a:rPr>
              <a:t> </a:t>
            </a:r>
            <a:r>
              <a:rPr lang="en-US" sz="2100" dirty="0">
                <a:solidFill>
                  <a:schemeClr val="bg1"/>
                </a:solidFill>
              </a:rPr>
              <a:t>Pump Related Components</a:t>
            </a:r>
          </a:p>
        </p:txBody>
      </p:sp>
      <p:grpSp>
        <p:nvGrpSpPr>
          <p:cNvPr id="5" name="Group 4">
            <a:extLst>
              <a:ext uri="{FF2B5EF4-FFF2-40B4-BE49-F238E27FC236}">
                <a16:creationId xmlns:a16="http://schemas.microsoft.com/office/drawing/2014/main" id="{C943DECC-0B49-4C56-8938-100EFBD69045}"/>
              </a:ext>
            </a:extLst>
          </p:cNvPr>
          <p:cNvGrpSpPr/>
          <p:nvPr/>
        </p:nvGrpSpPr>
        <p:grpSpPr>
          <a:xfrm>
            <a:off x="749808" y="1801368"/>
            <a:ext cx="7553326" cy="3733800"/>
            <a:chOff x="667512" y="2057400"/>
            <a:chExt cx="7553326" cy="3733800"/>
          </a:xfrm>
        </p:grpSpPr>
        <p:pic>
          <p:nvPicPr>
            <p:cNvPr id="3584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12" y="3161788"/>
              <a:ext cx="1157207" cy="156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C5168CAB-CB84-433A-8171-95C81AA5D6AE}"/>
                </a:ext>
              </a:extLst>
            </p:cNvPr>
            <p:cNvGrpSpPr/>
            <p:nvPr/>
          </p:nvGrpSpPr>
          <p:grpSpPr>
            <a:xfrm>
              <a:off x="1972438" y="2057400"/>
              <a:ext cx="6248400" cy="3733800"/>
              <a:chOff x="1985963" y="1895475"/>
              <a:chExt cx="6696075" cy="3933825"/>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63" y="1895475"/>
                <a:ext cx="66960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82176" y="4143367"/>
                <a:ext cx="457200" cy="213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3120-114.jpg"/>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8000" l="10000" r="90000">
                            <a14:foregroundMark x1="44500" y1="68667" x2="44500" y2="68667"/>
                            <a14:foregroundMark x1="49000" y1="68000" x2="49000" y2="68000"/>
                            <a14:foregroundMark x1="54500" y1="68000" x2="54500" y2="68000"/>
                            <a14:foregroundMark x1="58000" y1="68000" x2="58000" y2="68000"/>
                            <a14:foregroundMark x1="61000" y1="68667" x2="61000" y2="68667"/>
                          </a14:backgroundRemoval>
                        </a14:imgEffect>
                      </a14:imgLayer>
                    </a14:imgProps>
                  </a:ext>
                  <a:ext uri="{28A0092B-C50C-407E-A947-70E740481C1C}">
                    <a14:useLocalDpi xmlns:a14="http://schemas.microsoft.com/office/drawing/2010/main" val="0"/>
                  </a:ext>
                </a:extLst>
              </a:blip>
              <a:stretch>
                <a:fillRect/>
              </a:stretch>
            </p:blipFill>
            <p:spPr>
              <a:xfrm rot="16200000">
                <a:off x="4163356" y="4195305"/>
                <a:ext cx="685799" cy="478110"/>
              </a:xfrm>
              <a:prstGeom prst="rect">
                <a:avLst/>
              </a:prstGeom>
            </p:spPr>
          </p:pic>
          <p:sp>
            <p:nvSpPr>
              <p:cNvPr id="3" name="TextBox 2"/>
              <p:cNvSpPr txBox="1"/>
              <p:nvPr/>
            </p:nvSpPr>
            <p:spPr>
              <a:xfrm>
                <a:off x="2590800" y="2590799"/>
                <a:ext cx="1589759" cy="430886"/>
              </a:xfrm>
              <a:prstGeom prst="rect">
                <a:avLst/>
              </a:prstGeom>
              <a:solidFill>
                <a:schemeClr val="bg1"/>
              </a:solidFill>
            </p:spPr>
            <p:txBody>
              <a:bodyPr wrap="square" rtlCol="0">
                <a:noAutofit/>
              </a:bodyPr>
              <a:lstStyle/>
              <a:p>
                <a:r>
                  <a:rPr lang="en-US" sz="1100" dirty="0">
                    <a:latin typeface="Arial Narrow" panose="020B0606020202030204" pitchFamily="34" charset="0"/>
                  </a:rPr>
                  <a:t>Model 3120-114</a:t>
                </a:r>
              </a:p>
              <a:p>
                <a:r>
                  <a:rPr lang="en-US" sz="1100" dirty="0">
                    <a:latin typeface="Arial Narrow" panose="020B0606020202030204" pitchFamily="34" charset="0"/>
                  </a:rPr>
                  <a:t>Electronic Impulse Meter</a:t>
                </a:r>
              </a:p>
            </p:txBody>
          </p:sp>
        </p:grpSp>
      </p:grpSp>
      <p:sp>
        <p:nvSpPr>
          <p:cNvPr id="35846" name="TextBox 7"/>
          <p:cNvSpPr txBox="1">
            <a:spLocks noChangeArrowheads="1"/>
          </p:cNvSpPr>
          <p:nvPr/>
        </p:nvSpPr>
        <p:spPr bwMode="auto">
          <a:xfrm>
            <a:off x="304801" y="1155550"/>
            <a:ext cx="7067226" cy="99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latin typeface="+mn-lt"/>
              </a:rPr>
              <a:t>Don’t overlook a pressure relief valve in the system</a:t>
            </a:r>
          </a:p>
        </p:txBody>
      </p:sp>
    </p:spTree>
    <p:extLst>
      <p:ext uri="{BB962C8B-B14F-4D97-AF65-F5344CB8AC3E}">
        <p14:creationId xmlns:p14="http://schemas.microsoft.com/office/powerpoint/2010/main" val="73437437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1"/>
          <p:cNvSpPr txBox="1">
            <a:spLocks noChangeArrowheads="1"/>
          </p:cNvSpPr>
          <p:nvPr/>
        </p:nvSpPr>
        <p:spPr bwMode="auto">
          <a:xfrm>
            <a:off x="304800" y="304800"/>
            <a:ext cx="8991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100" b="1" dirty="0">
                <a:solidFill>
                  <a:schemeClr val="bg1"/>
                </a:solidFill>
              </a:rPr>
              <a:t>Fusion </a:t>
            </a:r>
            <a:r>
              <a:rPr lang="en-US" sz="2000" b="1" dirty="0">
                <a:solidFill>
                  <a:schemeClr val="bg1"/>
                </a:solidFill>
              </a:rPr>
              <a:t>–</a:t>
            </a:r>
            <a:r>
              <a:rPr lang="en-US" sz="2100" b="1" dirty="0">
                <a:solidFill>
                  <a:schemeClr val="bg1"/>
                </a:solidFill>
              </a:rPr>
              <a:t> </a:t>
            </a:r>
            <a:r>
              <a:rPr lang="en-US" sz="2100" dirty="0">
                <a:solidFill>
                  <a:schemeClr val="bg1"/>
                </a:solidFill>
              </a:rPr>
              <a:t>Two Wireless Systems</a:t>
            </a:r>
          </a:p>
        </p:txBody>
      </p:sp>
      <p:sp>
        <p:nvSpPr>
          <p:cNvPr id="4" name="Rectangle 4"/>
          <p:cNvSpPr>
            <a:spLocks noChangeArrowheads="1"/>
          </p:cNvSpPr>
          <p:nvPr/>
        </p:nvSpPr>
        <p:spPr bwMode="auto">
          <a:xfrm>
            <a:off x="4105940" y="1837840"/>
            <a:ext cx="4648200" cy="22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buClr>
                <a:srgbClr val="C00000"/>
              </a:buClr>
            </a:pPr>
            <a:r>
              <a:rPr lang="en-US" sz="1400" b="1" dirty="0"/>
              <a:t>Fusion 2.4</a:t>
            </a:r>
          </a:p>
          <a:p>
            <a:pPr marL="557213" lvl="1" indent="-214313" defTabSz="685800">
              <a:spcBef>
                <a:spcPts val="200"/>
              </a:spcBef>
              <a:buSzPct val="90000"/>
              <a:buFont typeface="Wingdings" pitchFamily="2" charset="2"/>
              <a:buChar char="§"/>
            </a:pPr>
            <a:r>
              <a:rPr lang="en-US" sz="1200" dirty="0">
                <a:latin typeface="Arial" pitchFamily="34" charset="0"/>
              </a:rPr>
              <a:t>DCS 16 Fluids to 250 Dispense Points</a:t>
            </a:r>
          </a:p>
          <a:p>
            <a:pPr marL="557213" lvl="1" indent="-214313" defTabSz="685800">
              <a:spcBef>
                <a:spcPts val="200"/>
              </a:spcBef>
              <a:buSzPct val="90000"/>
              <a:buFont typeface="Wingdings" pitchFamily="2" charset="2"/>
              <a:buChar char="§"/>
            </a:pPr>
            <a:r>
              <a:rPr lang="en-US" sz="1200" dirty="0">
                <a:latin typeface="Arial" pitchFamily="34" charset="0"/>
              </a:rPr>
              <a:t>CCS 8 Fluids to 30 Dispense Points (No PC, No Reports)</a:t>
            </a:r>
          </a:p>
        </p:txBody>
      </p:sp>
      <p:sp>
        <p:nvSpPr>
          <p:cNvPr id="2" name="TextBox 1"/>
          <p:cNvSpPr txBox="1"/>
          <p:nvPr/>
        </p:nvSpPr>
        <p:spPr>
          <a:xfrm>
            <a:off x="4105940" y="1162220"/>
            <a:ext cx="4809460" cy="523220"/>
          </a:xfrm>
          <a:prstGeom prst="rect">
            <a:avLst/>
          </a:prstGeom>
          <a:noFill/>
        </p:spPr>
        <p:txBody>
          <a:bodyPr wrap="square" rtlCol="0">
            <a:noAutofit/>
          </a:bodyPr>
          <a:lstStyle/>
          <a:p>
            <a:r>
              <a:rPr lang="en-US" sz="1400" b="1" dirty="0"/>
              <a:t>Fusion CCS &amp; DCS Multiple Fluid Capable </a:t>
            </a:r>
          </a:p>
          <a:p>
            <a:r>
              <a:rPr lang="en-US" sz="1400" b="1" dirty="0"/>
              <a:t>Wireless Systems</a:t>
            </a:r>
          </a:p>
        </p:txBody>
      </p:sp>
      <p:pic>
        <p:nvPicPr>
          <p:cNvPr id="7" name="Picture 3" descr="\\Wv2k003\marketing\Graphics &amp; Marketing 2011\Website\IMAGES FIC\Fusion 2-4 grouping.jpg">
            <a:extLst>
              <a:ext uri="{FF2B5EF4-FFF2-40B4-BE49-F238E27FC236}">
                <a16:creationId xmlns:a16="http://schemas.microsoft.com/office/drawing/2014/main" id="{C02D21AF-BBFD-44F0-9E68-578F81F61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63665"/>
            <a:ext cx="2745373" cy="27850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5940" y="3104937"/>
            <a:ext cx="3737294" cy="1102866"/>
          </a:xfrm>
          <a:prstGeom prst="rect">
            <a:avLst/>
          </a:prstGeom>
        </p:spPr>
        <p:txBody>
          <a:bodyPr wrap="square">
            <a:spAutoFit/>
          </a:bodyPr>
          <a:lstStyle/>
          <a:p>
            <a:r>
              <a:rPr lang="en-US" sz="1400" b="1" dirty="0"/>
              <a:t>Control Handles Communicate with Dispense Keypads</a:t>
            </a:r>
          </a:p>
          <a:p>
            <a:pPr marL="557213" lvl="1" indent="-214313" defTabSz="685800">
              <a:spcBef>
                <a:spcPts val="200"/>
              </a:spcBef>
              <a:buSzPct val="90000"/>
              <a:buFont typeface="Wingdings" pitchFamily="2" charset="2"/>
              <a:buChar char="§"/>
            </a:pPr>
            <a:r>
              <a:rPr lang="en-US" sz="1200" dirty="0">
                <a:latin typeface="Arial" pitchFamily="34" charset="0"/>
              </a:rPr>
              <a:t>Dispense Information is entered into the Keypad when dispense is complete a “Ticket with Dispense Info” is printed </a:t>
            </a:r>
          </a:p>
        </p:txBody>
      </p:sp>
      <p:grpSp>
        <p:nvGrpSpPr>
          <p:cNvPr id="8" name="Group 7">
            <a:extLst>
              <a:ext uri="{FF2B5EF4-FFF2-40B4-BE49-F238E27FC236}">
                <a16:creationId xmlns:a16="http://schemas.microsoft.com/office/drawing/2014/main" id="{E141A3E5-6BD4-479C-B420-E769990378AE}"/>
              </a:ext>
            </a:extLst>
          </p:cNvPr>
          <p:cNvGrpSpPr/>
          <p:nvPr/>
        </p:nvGrpSpPr>
        <p:grpSpPr>
          <a:xfrm>
            <a:off x="2150771" y="4392125"/>
            <a:ext cx="5112913" cy="2176100"/>
            <a:chOff x="1181447" y="2904972"/>
            <a:chExt cx="6781106" cy="3495828"/>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34447" y="2941704"/>
              <a:ext cx="1828106" cy="213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www.mainestreamwireless.com/wp-content/uploads/2012/08/wireless-signal.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447" y="3763667"/>
              <a:ext cx="455119" cy="5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H="1">
              <a:off x="2906206" y="4601867"/>
              <a:ext cx="3075841"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A4A6EF4-8335-404D-BC62-EECBF3D929E4}"/>
                </a:ext>
              </a:extLst>
            </p:cNvPr>
            <p:cNvGrpSpPr/>
            <p:nvPr/>
          </p:nvGrpSpPr>
          <p:grpSpPr>
            <a:xfrm>
              <a:off x="1181447" y="2904972"/>
              <a:ext cx="1485553" cy="3495828"/>
              <a:chOff x="1219200" y="2016241"/>
              <a:chExt cx="1485553" cy="3495828"/>
            </a:xfrm>
          </p:grpSpPr>
          <p:pic>
            <p:nvPicPr>
              <p:cNvPr id="13" name="Picture 12">
                <a:extLst>
                  <a:ext uri="{FF2B5EF4-FFF2-40B4-BE49-F238E27FC236}">
                    <a16:creationId xmlns:a16="http://schemas.microsoft.com/office/drawing/2014/main" id="{1BFA0812-72E1-468E-9285-3C69CAA3DEDD}"/>
                  </a:ext>
                </a:extLst>
              </p:cNvPr>
              <p:cNvPicPr>
                <a:picLocks noChangeAspect="1"/>
              </p:cNvPicPr>
              <p:nvPr/>
            </p:nvPicPr>
            <p:blipFill rotWithShape="1">
              <a:blip r:embed="rId6"/>
              <a:srcRect l="-2433" r="2968"/>
              <a:stretch/>
            </p:blipFill>
            <p:spPr>
              <a:xfrm>
                <a:off x="1219200" y="2016241"/>
                <a:ext cx="1485553" cy="3435117"/>
              </a:xfrm>
              <a:prstGeom prst="rect">
                <a:avLst/>
              </a:prstGeom>
            </p:spPr>
          </p:pic>
          <p:sp>
            <p:nvSpPr>
              <p:cNvPr id="14" name="Rectangle 13">
                <a:extLst>
                  <a:ext uri="{FF2B5EF4-FFF2-40B4-BE49-F238E27FC236}">
                    <a16:creationId xmlns:a16="http://schemas.microsoft.com/office/drawing/2014/main" id="{03D9E350-89C2-4781-A0BA-FC90301C981D}"/>
                  </a:ext>
                </a:extLst>
              </p:cNvPr>
              <p:cNvSpPr/>
              <p:nvPr/>
            </p:nvSpPr>
            <p:spPr>
              <a:xfrm>
                <a:off x="1965964" y="5208013"/>
                <a:ext cx="228600" cy="3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9A237E-9389-4536-88FF-6DCB7F3CCC52}"/>
                  </a:ext>
                </a:extLst>
              </p:cNvPr>
              <p:cNvSpPr/>
              <p:nvPr/>
            </p:nvSpPr>
            <p:spPr>
              <a:xfrm>
                <a:off x="1965964" y="4918753"/>
                <a:ext cx="228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4109A0-0C38-4A3C-BD8F-BBB160E39307}"/>
                  </a:ext>
                </a:extLst>
              </p:cNvPr>
              <p:cNvSpPr/>
              <p:nvPr/>
            </p:nvSpPr>
            <p:spPr>
              <a:xfrm>
                <a:off x="1981200" y="5017473"/>
                <a:ext cx="152400" cy="6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5A7E026-A086-4BDC-8735-95E5F9CD0DCB}"/>
                  </a:ext>
                </a:extLst>
              </p:cNvPr>
              <p:cNvSpPr/>
              <p:nvPr/>
            </p:nvSpPr>
            <p:spPr>
              <a:xfrm>
                <a:off x="1996436" y="4924428"/>
                <a:ext cx="228600" cy="6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75505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3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410200"/>
            <a:ext cx="5410200" cy="523220"/>
          </a:xfrm>
          <a:prstGeom prst="rect">
            <a:avLst/>
          </a:prstGeom>
          <a:noFill/>
        </p:spPr>
        <p:txBody>
          <a:bodyPr wrap="square" rtlCol="0">
            <a:spAutoFit/>
          </a:bodyPr>
          <a:lstStyle/>
          <a:p>
            <a:r>
              <a:rPr lang="en-US" sz="1400" b="1" dirty="0"/>
              <a:t>Small to Medium Shop – One Dispense Keypad  </a:t>
            </a:r>
          </a:p>
          <a:p>
            <a:r>
              <a:rPr lang="en-US" sz="1400" b="1" dirty="0"/>
              <a:t>Up to - 8 Fluids / 30 Dispense Points </a:t>
            </a:r>
          </a:p>
        </p:txBody>
      </p:sp>
      <p:pic>
        <p:nvPicPr>
          <p:cNvPr id="5" name="Picture 4">
            <a:extLst>
              <a:ext uri="{FF2B5EF4-FFF2-40B4-BE49-F238E27FC236}">
                <a16:creationId xmlns:a16="http://schemas.microsoft.com/office/drawing/2014/main" id="{4554C32B-96E7-4326-99A6-874626DFBBE4}"/>
              </a:ext>
            </a:extLst>
          </p:cNvPr>
          <p:cNvPicPr>
            <a:picLocks noChangeAspect="1"/>
          </p:cNvPicPr>
          <p:nvPr/>
        </p:nvPicPr>
        <p:blipFill>
          <a:blip r:embed="rId2"/>
          <a:stretch>
            <a:fillRect/>
          </a:stretch>
        </p:blipFill>
        <p:spPr>
          <a:xfrm>
            <a:off x="394290" y="1233772"/>
            <a:ext cx="8355419" cy="4024028"/>
          </a:xfrm>
          <a:prstGeom prst="rect">
            <a:avLst/>
          </a:prstGeom>
        </p:spPr>
      </p:pic>
      <p:sp>
        <p:nvSpPr>
          <p:cNvPr id="7" name="TextBox 6">
            <a:extLst>
              <a:ext uri="{FF2B5EF4-FFF2-40B4-BE49-F238E27FC236}">
                <a16:creationId xmlns:a16="http://schemas.microsoft.com/office/drawing/2014/main" id="{A1D81B12-87D5-4A95-85A6-90FA90EF0A50}"/>
              </a:ext>
            </a:extLst>
          </p:cNvPr>
          <p:cNvSpPr txBox="1"/>
          <p:nvPr/>
        </p:nvSpPr>
        <p:spPr>
          <a:xfrm>
            <a:off x="304800" y="304800"/>
            <a:ext cx="6629400" cy="415498"/>
          </a:xfrm>
          <a:prstGeom prst="rect">
            <a:avLst/>
          </a:prstGeom>
          <a:noFill/>
        </p:spPr>
        <p:txBody>
          <a:bodyPr wrap="square" rtlCol="0">
            <a:spAutoFit/>
          </a:bodyPr>
          <a:lstStyle/>
          <a:p>
            <a:r>
              <a:rPr lang="en-US" sz="2100" b="1" dirty="0">
                <a:solidFill>
                  <a:schemeClr val="bg1"/>
                </a:solidFill>
              </a:rPr>
              <a:t>Fusion 2.4 CCS – </a:t>
            </a:r>
            <a:r>
              <a:rPr lang="en-US" sz="2100" dirty="0">
                <a:solidFill>
                  <a:schemeClr val="bg1"/>
                </a:solidFill>
              </a:rPr>
              <a:t>System Layout</a:t>
            </a:r>
            <a:r>
              <a:rPr lang="en-US" sz="2100" b="1" dirty="0">
                <a:solidFill>
                  <a:schemeClr val="bg1"/>
                </a:solidFill>
              </a:rPr>
              <a:t> </a:t>
            </a:r>
          </a:p>
        </p:txBody>
      </p:sp>
      <p:sp>
        <p:nvSpPr>
          <p:cNvPr id="2" name="Rectangle 1">
            <a:extLst>
              <a:ext uri="{FF2B5EF4-FFF2-40B4-BE49-F238E27FC236}">
                <a16:creationId xmlns:a16="http://schemas.microsoft.com/office/drawing/2014/main" id="{F8119776-610E-431F-ABD4-23E641972619}"/>
              </a:ext>
            </a:extLst>
          </p:cNvPr>
          <p:cNvSpPr/>
          <p:nvPr/>
        </p:nvSpPr>
        <p:spPr>
          <a:xfrm>
            <a:off x="533400" y="38862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1DBB249-F53A-459D-87CB-A0E63DC59889}"/>
              </a:ext>
            </a:extLst>
          </p:cNvPr>
          <p:cNvPicPr>
            <a:picLocks noChangeAspect="1"/>
          </p:cNvPicPr>
          <p:nvPr/>
        </p:nvPicPr>
        <p:blipFill rotWithShape="1">
          <a:blip r:embed="rId2"/>
          <a:srcRect t="65915" r="64592"/>
          <a:stretch/>
        </p:blipFill>
        <p:spPr>
          <a:xfrm>
            <a:off x="685800" y="3962400"/>
            <a:ext cx="2958510" cy="1371600"/>
          </a:xfrm>
          <a:prstGeom prst="rect">
            <a:avLst/>
          </a:prstGeom>
        </p:spPr>
      </p:pic>
      <p:sp>
        <p:nvSpPr>
          <p:cNvPr id="9" name="Rectangle 8">
            <a:extLst>
              <a:ext uri="{FF2B5EF4-FFF2-40B4-BE49-F238E27FC236}">
                <a16:creationId xmlns:a16="http://schemas.microsoft.com/office/drawing/2014/main" id="{364F15DF-316B-4CDE-AC5E-846FF02049B8}"/>
              </a:ext>
            </a:extLst>
          </p:cNvPr>
          <p:cNvSpPr/>
          <p:nvPr/>
        </p:nvSpPr>
        <p:spPr>
          <a:xfrm>
            <a:off x="3110910" y="39624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01288"/>
      </p:ext>
    </p:extLst>
  </p:cSld>
  <p:clrMapOvr>
    <a:masterClrMapping/>
  </p:clrMapOvr>
  <p:transition spd="slow">
    <p:fade/>
  </p:transition>
</p:sld>
</file>

<file path=ppt/theme/theme1.xml><?xml version="1.0" encoding="utf-8"?>
<a:theme xmlns:a="http://schemas.openxmlformats.org/drawingml/2006/main" name="BALCRANK 2013">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20B9768-4A68-40E2-AE03-168626958842}" vid="{E33AB629-70F9-4FE0-993E-A5628B3694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15176</TotalTime>
  <Words>964</Words>
  <Application>Microsoft Office PowerPoint</Application>
  <PresentationFormat>On-screen Show (4:3)</PresentationFormat>
  <Paragraphs>148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 Narrow</vt:lpstr>
      <vt:lpstr>Calibri</vt:lpstr>
      <vt:lpstr>Helvetica</vt:lpstr>
      <vt:lpstr>Wingdings</vt:lpstr>
      <vt:lpstr>BALCRANK 2013</vt:lpstr>
      <vt:lpstr>Theme1</vt:lpstr>
      <vt:lpstr>Fluid Management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Williams</dc:creator>
  <cp:lastModifiedBy>Rachel Hoeft</cp:lastModifiedBy>
  <cp:revision>317</cp:revision>
  <cp:lastPrinted>2012-02-16T14:28:27Z</cp:lastPrinted>
  <dcterms:created xsi:type="dcterms:W3CDTF">2010-12-08T20:53:23Z</dcterms:created>
  <dcterms:modified xsi:type="dcterms:W3CDTF">2020-04-28T13:34:40Z</dcterms:modified>
</cp:coreProperties>
</file>