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1"/>
  </p:sldMasterIdLst>
  <p:notesMasterIdLst>
    <p:notesMasterId r:id="rId49"/>
  </p:notesMasterIdLst>
  <p:handoutMasterIdLst>
    <p:handoutMasterId r:id="rId50"/>
  </p:handoutMasterIdLst>
  <p:sldIdLst>
    <p:sldId id="451" r:id="rId2"/>
    <p:sldId id="264" r:id="rId3"/>
    <p:sldId id="428" r:id="rId4"/>
    <p:sldId id="432" r:id="rId5"/>
    <p:sldId id="433" r:id="rId6"/>
    <p:sldId id="434" r:id="rId7"/>
    <p:sldId id="435" r:id="rId8"/>
    <p:sldId id="436" r:id="rId9"/>
    <p:sldId id="441" r:id="rId10"/>
    <p:sldId id="381" r:id="rId11"/>
    <p:sldId id="388" r:id="rId12"/>
    <p:sldId id="389" r:id="rId13"/>
    <p:sldId id="390" r:id="rId14"/>
    <p:sldId id="397" r:id="rId15"/>
    <p:sldId id="357" r:id="rId16"/>
    <p:sldId id="353" r:id="rId17"/>
    <p:sldId id="354" r:id="rId18"/>
    <p:sldId id="355" r:id="rId19"/>
    <p:sldId id="356" r:id="rId20"/>
    <p:sldId id="358" r:id="rId21"/>
    <p:sldId id="359" r:id="rId22"/>
    <p:sldId id="360" r:id="rId23"/>
    <p:sldId id="443" r:id="rId24"/>
    <p:sldId id="361" r:id="rId25"/>
    <p:sldId id="362" r:id="rId26"/>
    <p:sldId id="363" r:id="rId27"/>
    <p:sldId id="444" r:id="rId28"/>
    <p:sldId id="438" r:id="rId29"/>
    <p:sldId id="446" r:id="rId30"/>
    <p:sldId id="448" r:id="rId31"/>
    <p:sldId id="447" r:id="rId32"/>
    <p:sldId id="445" r:id="rId33"/>
    <p:sldId id="449" r:id="rId34"/>
    <p:sldId id="440" r:id="rId35"/>
    <p:sldId id="373" r:id="rId36"/>
    <p:sldId id="369" r:id="rId37"/>
    <p:sldId id="371" r:id="rId38"/>
    <p:sldId id="364" r:id="rId39"/>
    <p:sldId id="430" r:id="rId40"/>
    <p:sldId id="427" r:id="rId41"/>
    <p:sldId id="442" r:id="rId42"/>
    <p:sldId id="377" r:id="rId43"/>
    <p:sldId id="398" r:id="rId44"/>
    <p:sldId id="399" r:id="rId45"/>
    <p:sldId id="380" r:id="rId46"/>
    <p:sldId id="417" r:id="rId47"/>
    <p:sldId id="420" r:id="rId48"/>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5472">
          <p15:clr>
            <a:srgbClr val="A4A3A4"/>
          </p15:clr>
        </p15:guide>
        <p15:guide id="3" pos="624" userDrawn="1">
          <p15:clr>
            <a:srgbClr val="A4A3A4"/>
          </p15:clr>
        </p15:guide>
        <p15:guide id="5" pos="2616" userDrawn="1">
          <p15:clr>
            <a:srgbClr val="A4A3A4"/>
          </p15:clr>
        </p15:guide>
        <p15:guide id="6" orient="horz" pos="864" userDrawn="1">
          <p15:clr>
            <a:srgbClr val="A4A3A4"/>
          </p15:clr>
        </p15:guide>
        <p15:guide id="8" pos="1776" userDrawn="1">
          <p15:clr>
            <a:srgbClr val="A4A3A4"/>
          </p15:clr>
        </p15:guide>
        <p15:guide id="9" pos="144" userDrawn="1">
          <p15:clr>
            <a:srgbClr val="A4A3A4"/>
          </p15:clr>
        </p15:guide>
        <p15:guide id="10" orient="horz" pos="2472" userDrawn="1">
          <p15:clr>
            <a:srgbClr val="A4A3A4"/>
          </p15:clr>
        </p15:guide>
        <p15:guide id="11" pos="3408" userDrawn="1">
          <p15:clr>
            <a:srgbClr val="A4A3A4"/>
          </p15:clr>
        </p15:guide>
        <p15:guide id="12" pos="3768"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ald C. Smith" initials="DCS" lastIdx="4" clrIdx="0"/>
  <p:cmAuthor id="1" name="Jessica Larkin" initials="JA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F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87" autoAdjust="0"/>
    <p:restoredTop sz="95320" autoAdjust="0"/>
  </p:normalViewPr>
  <p:slideViewPr>
    <p:cSldViewPr snapToGrid="0">
      <p:cViewPr>
        <p:scale>
          <a:sx n="90" d="100"/>
          <a:sy n="90" d="100"/>
        </p:scale>
        <p:origin x="878" y="-192"/>
      </p:cViewPr>
      <p:guideLst>
        <p:guide orient="horz" pos="2304"/>
        <p:guide pos="5472"/>
        <p:guide pos="624"/>
        <p:guide pos="2616"/>
        <p:guide orient="horz" pos="864"/>
        <p:guide pos="1776"/>
        <p:guide pos="144"/>
        <p:guide orient="horz" pos="2472"/>
        <p:guide pos="3408"/>
        <p:guide pos="3768"/>
      </p:guideLst>
    </p:cSldViewPr>
  </p:slideViewPr>
  <p:outlineViewPr>
    <p:cViewPr>
      <p:scale>
        <a:sx n="33" d="100"/>
        <a:sy n="33" d="100"/>
      </p:scale>
      <p:origin x="0" y="216"/>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1" d="100"/>
          <a:sy n="61" d="100"/>
        </p:scale>
        <p:origin x="-2611" y="-77"/>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393" cy="465773"/>
          </a:xfrm>
          <a:prstGeom prst="rect">
            <a:avLst/>
          </a:prstGeom>
        </p:spPr>
        <p:txBody>
          <a:bodyPr vert="horz" lIns="91440" tIns="45720" rIns="91440" bIns="45720" rtlCol="0"/>
          <a:lstStyle>
            <a:lvl1pPr algn="l">
              <a:defRPr sz="1200"/>
            </a:lvl1pPr>
          </a:lstStyle>
          <a:p>
            <a:r>
              <a:rPr lang="en-US" dirty="0"/>
              <a:t>System Design</a:t>
            </a:r>
          </a:p>
        </p:txBody>
      </p:sp>
      <p:sp>
        <p:nvSpPr>
          <p:cNvPr id="3" name="Date Placeholder 2"/>
          <p:cNvSpPr>
            <a:spLocks noGrp="1"/>
          </p:cNvSpPr>
          <p:nvPr>
            <p:ph type="dt" sz="quarter" idx="1"/>
          </p:nvPr>
        </p:nvSpPr>
        <p:spPr>
          <a:xfrm>
            <a:off x="3938871" y="0"/>
            <a:ext cx="3014393" cy="465773"/>
          </a:xfrm>
          <a:prstGeom prst="rect">
            <a:avLst/>
          </a:prstGeom>
        </p:spPr>
        <p:txBody>
          <a:bodyPr vert="horz" lIns="91440" tIns="45720" rIns="91440" bIns="45720" rtlCol="0"/>
          <a:lstStyle>
            <a:lvl1pPr algn="r">
              <a:defRPr sz="1200"/>
            </a:lvl1pPr>
          </a:lstStyle>
          <a:p>
            <a:fld id="{10A21579-5EAC-4092-92DD-328276A2D459}" type="datetimeFigureOut">
              <a:rPr lang="en-US" smtClean="0"/>
              <a:t>5/6/2020</a:t>
            </a:fld>
            <a:endParaRPr lang="en-US" dirty="0"/>
          </a:p>
        </p:txBody>
      </p:sp>
      <p:sp>
        <p:nvSpPr>
          <p:cNvPr id="4" name="Footer Placeholder 3"/>
          <p:cNvSpPr>
            <a:spLocks noGrp="1"/>
          </p:cNvSpPr>
          <p:nvPr>
            <p:ph type="ftr" sz="quarter" idx="2"/>
          </p:nvPr>
        </p:nvSpPr>
        <p:spPr>
          <a:xfrm>
            <a:off x="1" y="8841738"/>
            <a:ext cx="3014393" cy="46577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8871" y="8841738"/>
            <a:ext cx="3014393" cy="465773"/>
          </a:xfrm>
          <a:prstGeom prst="rect">
            <a:avLst/>
          </a:prstGeom>
        </p:spPr>
        <p:txBody>
          <a:bodyPr vert="horz" lIns="91440" tIns="45720" rIns="91440" bIns="45720" rtlCol="0" anchor="b"/>
          <a:lstStyle>
            <a:lvl1pPr algn="r">
              <a:defRPr sz="1200"/>
            </a:lvl1pPr>
          </a:lstStyle>
          <a:p>
            <a:fld id="{85155859-E1D9-456B-875F-171C6006E62F}" type="slidenum">
              <a:rPr lang="en-US" smtClean="0"/>
              <a:t>‹#›</a:t>
            </a:fld>
            <a:endParaRPr lang="en-US" dirty="0"/>
          </a:p>
        </p:txBody>
      </p:sp>
    </p:spTree>
    <p:extLst>
      <p:ext uri="{BB962C8B-B14F-4D97-AF65-F5344CB8AC3E}">
        <p14:creationId xmlns:p14="http://schemas.microsoft.com/office/powerpoint/2010/main" val="319352095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3177" tIns="46589" rIns="93177" bIns="46589" rtlCol="0"/>
          <a:lstStyle>
            <a:lvl1pPr algn="l">
              <a:defRPr sz="1200"/>
            </a:lvl1pPr>
          </a:lstStyle>
          <a:p>
            <a:r>
              <a:rPr lang="en-US" dirty="0"/>
              <a:t>System Design</a:t>
            </a:r>
          </a:p>
        </p:txBody>
      </p:sp>
      <p:sp>
        <p:nvSpPr>
          <p:cNvPr id="3" name="Date Placeholder 2"/>
          <p:cNvSpPr>
            <a:spLocks noGrp="1"/>
          </p:cNvSpPr>
          <p:nvPr>
            <p:ph type="dt" idx="1"/>
          </p:nvPr>
        </p:nvSpPr>
        <p:spPr>
          <a:xfrm>
            <a:off x="3939466" y="0"/>
            <a:ext cx="3013763" cy="465455"/>
          </a:xfrm>
          <a:prstGeom prst="rect">
            <a:avLst/>
          </a:prstGeom>
        </p:spPr>
        <p:txBody>
          <a:bodyPr vert="horz" lIns="93177" tIns="46589" rIns="93177" bIns="46589" rtlCol="0"/>
          <a:lstStyle>
            <a:lvl1pPr algn="r">
              <a:defRPr sz="1200"/>
            </a:lvl1pPr>
          </a:lstStyle>
          <a:p>
            <a:fld id="{0F80F812-5881-4851-AA70-6663D01625E8}" type="datetimeFigureOut">
              <a:rPr lang="en-US" smtClean="0"/>
              <a:pPr/>
              <a:t>5/6/2020</a:t>
            </a:fld>
            <a:endParaRPr lang="en-US" dirty="0"/>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545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30"/>
            <a:ext cx="3013763" cy="465455"/>
          </a:xfrm>
          <a:prstGeom prst="rect">
            <a:avLst/>
          </a:prstGeom>
        </p:spPr>
        <p:txBody>
          <a:bodyPr vert="horz" lIns="93177" tIns="46589" rIns="93177" bIns="46589" rtlCol="0" anchor="b"/>
          <a:lstStyle>
            <a:lvl1pPr algn="r">
              <a:defRPr sz="1200"/>
            </a:lvl1pPr>
          </a:lstStyle>
          <a:p>
            <a:fld id="{B83E139F-C723-451A-8ACF-E5F454597A6B}" type="slidenum">
              <a:rPr lang="en-US" smtClean="0"/>
              <a:pPr/>
              <a:t>‹#›</a:t>
            </a:fld>
            <a:endParaRPr lang="en-US" dirty="0"/>
          </a:p>
        </p:txBody>
      </p:sp>
    </p:spTree>
    <p:extLst>
      <p:ext uri="{BB962C8B-B14F-4D97-AF65-F5344CB8AC3E}">
        <p14:creationId xmlns:p14="http://schemas.microsoft.com/office/powerpoint/2010/main" val="373083324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System Design</a:t>
            </a:r>
            <a:endParaRPr lang="en-US" dirty="0"/>
          </a:p>
        </p:txBody>
      </p:sp>
      <p:sp>
        <p:nvSpPr>
          <p:cNvPr id="5" name="Slide Number Placeholder 4"/>
          <p:cNvSpPr>
            <a:spLocks noGrp="1"/>
          </p:cNvSpPr>
          <p:nvPr>
            <p:ph type="sldNum" sz="quarter" idx="5"/>
          </p:nvPr>
        </p:nvSpPr>
        <p:spPr/>
        <p:txBody>
          <a:bodyPr/>
          <a:lstStyle/>
          <a:p>
            <a:fld id="{B83E139F-C723-451A-8ACF-E5F454597A6B}" type="slidenum">
              <a:rPr lang="en-US" smtClean="0"/>
              <a:pPr/>
              <a:t>1</a:t>
            </a:fld>
            <a:endParaRPr lang="en-US" dirty="0"/>
          </a:p>
        </p:txBody>
      </p:sp>
    </p:spTree>
    <p:extLst>
      <p:ext uri="{BB962C8B-B14F-4D97-AF65-F5344CB8AC3E}">
        <p14:creationId xmlns:p14="http://schemas.microsoft.com/office/powerpoint/2010/main" val="3775045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11</a:t>
            </a:fld>
            <a:endParaRPr lang="en-US" dirty="0"/>
          </a:p>
        </p:txBody>
      </p:sp>
    </p:spTree>
    <p:extLst>
      <p:ext uri="{BB962C8B-B14F-4D97-AF65-F5344CB8AC3E}">
        <p14:creationId xmlns:p14="http://schemas.microsoft.com/office/powerpoint/2010/main" val="130928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12</a:t>
            </a:fld>
            <a:endParaRPr lang="en-US" dirty="0"/>
          </a:p>
        </p:txBody>
      </p:sp>
    </p:spTree>
    <p:extLst>
      <p:ext uri="{BB962C8B-B14F-4D97-AF65-F5344CB8AC3E}">
        <p14:creationId xmlns:p14="http://schemas.microsoft.com/office/powerpoint/2010/main" val="2870035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13</a:t>
            </a:fld>
            <a:endParaRPr lang="en-US" dirty="0"/>
          </a:p>
        </p:txBody>
      </p:sp>
    </p:spTree>
    <p:extLst>
      <p:ext uri="{BB962C8B-B14F-4D97-AF65-F5344CB8AC3E}">
        <p14:creationId xmlns:p14="http://schemas.microsoft.com/office/powerpoint/2010/main" val="2730749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14</a:t>
            </a:fld>
            <a:endParaRPr lang="en-US" dirty="0"/>
          </a:p>
        </p:txBody>
      </p:sp>
    </p:spTree>
    <p:extLst>
      <p:ext uri="{BB962C8B-B14F-4D97-AF65-F5344CB8AC3E}">
        <p14:creationId xmlns:p14="http://schemas.microsoft.com/office/powerpoint/2010/main" val="4190344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15</a:t>
            </a:fld>
            <a:endParaRPr lang="en-US" dirty="0"/>
          </a:p>
        </p:txBody>
      </p:sp>
    </p:spTree>
    <p:extLst>
      <p:ext uri="{BB962C8B-B14F-4D97-AF65-F5344CB8AC3E}">
        <p14:creationId xmlns:p14="http://schemas.microsoft.com/office/powerpoint/2010/main" val="284448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16</a:t>
            </a:fld>
            <a:endParaRPr lang="en-US" dirty="0"/>
          </a:p>
        </p:txBody>
      </p:sp>
    </p:spTree>
    <p:extLst>
      <p:ext uri="{BB962C8B-B14F-4D97-AF65-F5344CB8AC3E}">
        <p14:creationId xmlns:p14="http://schemas.microsoft.com/office/powerpoint/2010/main" val="3851834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17</a:t>
            </a:fld>
            <a:endParaRPr lang="en-US" dirty="0"/>
          </a:p>
        </p:txBody>
      </p:sp>
    </p:spTree>
    <p:extLst>
      <p:ext uri="{BB962C8B-B14F-4D97-AF65-F5344CB8AC3E}">
        <p14:creationId xmlns:p14="http://schemas.microsoft.com/office/powerpoint/2010/main" val="1545214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18</a:t>
            </a:fld>
            <a:endParaRPr lang="en-US" dirty="0"/>
          </a:p>
        </p:txBody>
      </p:sp>
    </p:spTree>
    <p:extLst>
      <p:ext uri="{BB962C8B-B14F-4D97-AF65-F5344CB8AC3E}">
        <p14:creationId xmlns:p14="http://schemas.microsoft.com/office/powerpoint/2010/main" val="4029251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19</a:t>
            </a:fld>
            <a:endParaRPr lang="en-US" dirty="0"/>
          </a:p>
        </p:txBody>
      </p:sp>
    </p:spTree>
    <p:extLst>
      <p:ext uri="{BB962C8B-B14F-4D97-AF65-F5344CB8AC3E}">
        <p14:creationId xmlns:p14="http://schemas.microsoft.com/office/powerpoint/2010/main" val="228600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20</a:t>
            </a:fld>
            <a:endParaRPr lang="en-US" dirty="0"/>
          </a:p>
        </p:txBody>
      </p:sp>
    </p:spTree>
    <p:extLst>
      <p:ext uri="{BB962C8B-B14F-4D97-AF65-F5344CB8AC3E}">
        <p14:creationId xmlns:p14="http://schemas.microsoft.com/office/powerpoint/2010/main" val="90097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a:t>
            </a:fld>
            <a:endParaRPr lang="en-US" dirty="0"/>
          </a:p>
        </p:txBody>
      </p:sp>
    </p:spTree>
    <p:extLst>
      <p:ext uri="{BB962C8B-B14F-4D97-AF65-F5344CB8AC3E}">
        <p14:creationId xmlns:p14="http://schemas.microsoft.com/office/powerpoint/2010/main" val="3827112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21</a:t>
            </a:fld>
            <a:endParaRPr lang="en-US" dirty="0"/>
          </a:p>
        </p:txBody>
      </p:sp>
    </p:spTree>
    <p:extLst>
      <p:ext uri="{BB962C8B-B14F-4D97-AF65-F5344CB8AC3E}">
        <p14:creationId xmlns:p14="http://schemas.microsoft.com/office/powerpoint/2010/main" val="3096395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22</a:t>
            </a:fld>
            <a:endParaRPr lang="en-US" dirty="0"/>
          </a:p>
        </p:txBody>
      </p:sp>
    </p:spTree>
    <p:extLst>
      <p:ext uri="{BB962C8B-B14F-4D97-AF65-F5344CB8AC3E}">
        <p14:creationId xmlns:p14="http://schemas.microsoft.com/office/powerpoint/2010/main" val="1099797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23</a:t>
            </a:fld>
            <a:endParaRPr lang="en-US" dirty="0"/>
          </a:p>
        </p:txBody>
      </p:sp>
    </p:spTree>
    <p:extLst>
      <p:ext uri="{BB962C8B-B14F-4D97-AF65-F5344CB8AC3E}">
        <p14:creationId xmlns:p14="http://schemas.microsoft.com/office/powerpoint/2010/main" val="228600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24</a:t>
            </a:fld>
            <a:endParaRPr lang="en-US" dirty="0"/>
          </a:p>
        </p:txBody>
      </p:sp>
    </p:spTree>
    <p:extLst>
      <p:ext uri="{BB962C8B-B14F-4D97-AF65-F5344CB8AC3E}">
        <p14:creationId xmlns:p14="http://schemas.microsoft.com/office/powerpoint/2010/main" val="398200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25</a:t>
            </a:fld>
            <a:endParaRPr lang="en-US" dirty="0"/>
          </a:p>
        </p:txBody>
      </p:sp>
    </p:spTree>
    <p:extLst>
      <p:ext uri="{BB962C8B-B14F-4D97-AF65-F5344CB8AC3E}">
        <p14:creationId xmlns:p14="http://schemas.microsoft.com/office/powerpoint/2010/main" val="1186219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26</a:t>
            </a:fld>
            <a:endParaRPr lang="en-US" dirty="0"/>
          </a:p>
        </p:txBody>
      </p:sp>
    </p:spTree>
    <p:extLst>
      <p:ext uri="{BB962C8B-B14F-4D97-AF65-F5344CB8AC3E}">
        <p14:creationId xmlns:p14="http://schemas.microsoft.com/office/powerpoint/2010/main" val="1142128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28</a:t>
            </a:fld>
            <a:endParaRPr lang="en-US" dirty="0"/>
          </a:p>
        </p:txBody>
      </p:sp>
    </p:spTree>
    <p:extLst>
      <p:ext uri="{BB962C8B-B14F-4D97-AF65-F5344CB8AC3E}">
        <p14:creationId xmlns:p14="http://schemas.microsoft.com/office/powerpoint/2010/main" val="2316288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29</a:t>
            </a:fld>
            <a:endParaRPr lang="en-US" dirty="0"/>
          </a:p>
        </p:txBody>
      </p:sp>
    </p:spTree>
    <p:extLst>
      <p:ext uri="{BB962C8B-B14F-4D97-AF65-F5344CB8AC3E}">
        <p14:creationId xmlns:p14="http://schemas.microsoft.com/office/powerpoint/2010/main" val="2316288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30</a:t>
            </a:fld>
            <a:endParaRPr lang="en-US" dirty="0"/>
          </a:p>
        </p:txBody>
      </p:sp>
    </p:spTree>
    <p:extLst>
      <p:ext uri="{BB962C8B-B14F-4D97-AF65-F5344CB8AC3E}">
        <p14:creationId xmlns:p14="http://schemas.microsoft.com/office/powerpoint/2010/main" val="2316288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31</a:t>
            </a:fld>
            <a:endParaRPr lang="en-US" dirty="0"/>
          </a:p>
        </p:txBody>
      </p:sp>
    </p:spTree>
    <p:extLst>
      <p:ext uri="{BB962C8B-B14F-4D97-AF65-F5344CB8AC3E}">
        <p14:creationId xmlns:p14="http://schemas.microsoft.com/office/powerpoint/2010/main" val="231628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a:t>
            </a:fld>
            <a:endParaRPr lang="en-US" dirty="0"/>
          </a:p>
        </p:txBody>
      </p:sp>
    </p:spTree>
    <p:extLst>
      <p:ext uri="{BB962C8B-B14F-4D97-AF65-F5344CB8AC3E}">
        <p14:creationId xmlns:p14="http://schemas.microsoft.com/office/powerpoint/2010/main" val="304128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34</a:t>
            </a:fld>
            <a:endParaRPr lang="en-US" dirty="0"/>
          </a:p>
        </p:txBody>
      </p:sp>
    </p:spTree>
    <p:extLst>
      <p:ext uri="{BB962C8B-B14F-4D97-AF65-F5344CB8AC3E}">
        <p14:creationId xmlns:p14="http://schemas.microsoft.com/office/powerpoint/2010/main" val="3384310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35</a:t>
            </a:fld>
            <a:endParaRPr lang="en-US" dirty="0"/>
          </a:p>
        </p:txBody>
      </p:sp>
    </p:spTree>
    <p:extLst>
      <p:ext uri="{BB962C8B-B14F-4D97-AF65-F5344CB8AC3E}">
        <p14:creationId xmlns:p14="http://schemas.microsoft.com/office/powerpoint/2010/main" val="1480237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36</a:t>
            </a:fld>
            <a:endParaRPr lang="en-US" dirty="0"/>
          </a:p>
        </p:txBody>
      </p:sp>
    </p:spTree>
    <p:extLst>
      <p:ext uri="{BB962C8B-B14F-4D97-AF65-F5344CB8AC3E}">
        <p14:creationId xmlns:p14="http://schemas.microsoft.com/office/powerpoint/2010/main" val="1089371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37</a:t>
            </a:fld>
            <a:endParaRPr lang="en-US" dirty="0"/>
          </a:p>
        </p:txBody>
      </p:sp>
    </p:spTree>
    <p:extLst>
      <p:ext uri="{BB962C8B-B14F-4D97-AF65-F5344CB8AC3E}">
        <p14:creationId xmlns:p14="http://schemas.microsoft.com/office/powerpoint/2010/main" val="3209611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differences</a:t>
            </a:r>
            <a:r>
              <a:rPr lang="en-US" baseline="0" dirty="0"/>
              <a:t> in the two pictured PRV in illustration. 1) being the one included in pump and placed on pump body.  The 2</a:t>
            </a:r>
            <a:r>
              <a:rPr lang="en-US" baseline="30000" dirty="0"/>
              <a:t>nd</a:t>
            </a:r>
            <a:r>
              <a:rPr lang="en-US" baseline="0" dirty="0"/>
              <a:t> option is after the pump outlet and in the fluid outlet path.  The 2</a:t>
            </a:r>
            <a:r>
              <a:rPr lang="en-US" baseline="30000" dirty="0"/>
              <a:t>nd</a:t>
            </a:r>
            <a:r>
              <a:rPr lang="en-US" baseline="0" dirty="0"/>
              <a:t> option in many case may be needed in special circumstances when one pump is feeding two inline meters</a:t>
            </a:r>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38</a:t>
            </a:fld>
            <a:endParaRPr lang="en-US" dirty="0"/>
          </a:p>
        </p:txBody>
      </p:sp>
    </p:spTree>
    <p:extLst>
      <p:ext uri="{BB962C8B-B14F-4D97-AF65-F5344CB8AC3E}">
        <p14:creationId xmlns:p14="http://schemas.microsoft.com/office/powerpoint/2010/main" val="2498912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39</a:t>
            </a:fld>
            <a:endParaRPr lang="en-US" dirty="0"/>
          </a:p>
        </p:txBody>
      </p:sp>
    </p:spTree>
    <p:extLst>
      <p:ext uri="{BB962C8B-B14F-4D97-AF65-F5344CB8AC3E}">
        <p14:creationId xmlns:p14="http://schemas.microsoft.com/office/powerpoint/2010/main" val="2498912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40</a:t>
            </a:fld>
            <a:endParaRPr lang="en-US" dirty="0"/>
          </a:p>
        </p:txBody>
      </p:sp>
    </p:spTree>
    <p:extLst>
      <p:ext uri="{BB962C8B-B14F-4D97-AF65-F5344CB8AC3E}">
        <p14:creationId xmlns:p14="http://schemas.microsoft.com/office/powerpoint/2010/main" val="2424919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41</a:t>
            </a:fld>
            <a:endParaRPr lang="en-US" dirty="0"/>
          </a:p>
        </p:txBody>
      </p:sp>
    </p:spTree>
    <p:extLst>
      <p:ext uri="{BB962C8B-B14F-4D97-AF65-F5344CB8AC3E}">
        <p14:creationId xmlns:p14="http://schemas.microsoft.com/office/powerpoint/2010/main" val="2424919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42</a:t>
            </a:fld>
            <a:endParaRPr lang="en-US" dirty="0"/>
          </a:p>
        </p:txBody>
      </p:sp>
    </p:spTree>
    <p:extLst>
      <p:ext uri="{BB962C8B-B14F-4D97-AF65-F5344CB8AC3E}">
        <p14:creationId xmlns:p14="http://schemas.microsoft.com/office/powerpoint/2010/main" val="3422470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43</a:t>
            </a:fld>
            <a:endParaRPr lang="en-US" dirty="0"/>
          </a:p>
        </p:txBody>
      </p:sp>
    </p:spTree>
    <p:extLst>
      <p:ext uri="{BB962C8B-B14F-4D97-AF65-F5344CB8AC3E}">
        <p14:creationId xmlns:p14="http://schemas.microsoft.com/office/powerpoint/2010/main" val="58971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5</a:t>
            </a:fld>
            <a:endParaRPr lang="en-US" dirty="0"/>
          </a:p>
        </p:txBody>
      </p:sp>
    </p:spTree>
    <p:extLst>
      <p:ext uri="{BB962C8B-B14F-4D97-AF65-F5344CB8AC3E}">
        <p14:creationId xmlns:p14="http://schemas.microsoft.com/office/powerpoint/2010/main" val="16019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44</a:t>
            </a:fld>
            <a:endParaRPr lang="en-US" dirty="0"/>
          </a:p>
        </p:txBody>
      </p:sp>
    </p:spTree>
    <p:extLst>
      <p:ext uri="{BB962C8B-B14F-4D97-AF65-F5344CB8AC3E}">
        <p14:creationId xmlns:p14="http://schemas.microsoft.com/office/powerpoint/2010/main" val="2990060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45</a:t>
            </a:fld>
            <a:endParaRPr lang="en-US" dirty="0"/>
          </a:p>
        </p:txBody>
      </p:sp>
    </p:spTree>
    <p:extLst>
      <p:ext uri="{BB962C8B-B14F-4D97-AF65-F5344CB8AC3E}">
        <p14:creationId xmlns:p14="http://schemas.microsoft.com/office/powerpoint/2010/main" val="1940521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46</a:t>
            </a:fld>
            <a:endParaRPr lang="en-US" dirty="0"/>
          </a:p>
        </p:txBody>
      </p:sp>
    </p:spTree>
    <p:extLst>
      <p:ext uri="{BB962C8B-B14F-4D97-AF65-F5344CB8AC3E}">
        <p14:creationId xmlns:p14="http://schemas.microsoft.com/office/powerpoint/2010/main" val="83695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47</a:t>
            </a:fld>
            <a:endParaRPr lang="en-US" dirty="0"/>
          </a:p>
        </p:txBody>
      </p:sp>
    </p:spTree>
    <p:extLst>
      <p:ext uri="{BB962C8B-B14F-4D97-AF65-F5344CB8AC3E}">
        <p14:creationId xmlns:p14="http://schemas.microsoft.com/office/powerpoint/2010/main" val="281390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Liquid Separator picture in the schematic</a:t>
            </a:r>
            <a:r>
              <a:rPr lang="en-US" baseline="0" dirty="0"/>
              <a:t> and explain its importance to remove Moisture and an air filter mainly removes dirt and </a:t>
            </a:r>
            <a:r>
              <a:rPr lang="en-US" baseline="0" dirty="0" err="1"/>
              <a:t>debrie</a:t>
            </a:r>
            <a:r>
              <a:rPr lang="en-US" baseline="0" dirty="0"/>
              <a:t> and is poor at removing water/moisture.</a:t>
            </a:r>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6</a:t>
            </a:fld>
            <a:endParaRPr lang="en-US" dirty="0"/>
          </a:p>
        </p:txBody>
      </p:sp>
    </p:spTree>
    <p:extLst>
      <p:ext uri="{BB962C8B-B14F-4D97-AF65-F5344CB8AC3E}">
        <p14:creationId xmlns:p14="http://schemas.microsoft.com/office/powerpoint/2010/main" val="1185641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7</a:t>
            </a:fld>
            <a:endParaRPr lang="en-US" dirty="0"/>
          </a:p>
        </p:txBody>
      </p:sp>
    </p:spTree>
    <p:extLst>
      <p:ext uri="{BB962C8B-B14F-4D97-AF65-F5344CB8AC3E}">
        <p14:creationId xmlns:p14="http://schemas.microsoft.com/office/powerpoint/2010/main" val="152342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8</a:t>
            </a:fld>
            <a:endParaRPr lang="en-US" dirty="0"/>
          </a:p>
        </p:txBody>
      </p:sp>
    </p:spTree>
    <p:extLst>
      <p:ext uri="{BB962C8B-B14F-4D97-AF65-F5344CB8AC3E}">
        <p14:creationId xmlns:p14="http://schemas.microsoft.com/office/powerpoint/2010/main" val="423285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9</a:t>
            </a:fld>
            <a:endParaRPr lang="en-US" dirty="0"/>
          </a:p>
        </p:txBody>
      </p:sp>
    </p:spTree>
    <p:extLst>
      <p:ext uri="{BB962C8B-B14F-4D97-AF65-F5344CB8AC3E}">
        <p14:creationId xmlns:p14="http://schemas.microsoft.com/office/powerpoint/2010/main" val="613160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System Design</a:t>
            </a:r>
          </a:p>
        </p:txBody>
      </p:sp>
      <p:sp>
        <p:nvSpPr>
          <p:cNvPr id="5" name="Slide Number Placeholder 4"/>
          <p:cNvSpPr>
            <a:spLocks noGrp="1"/>
          </p:cNvSpPr>
          <p:nvPr>
            <p:ph type="sldNum" sz="quarter" idx="11"/>
          </p:nvPr>
        </p:nvSpPr>
        <p:spPr/>
        <p:txBody>
          <a:bodyPr/>
          <a:lstStyle/>
          <a:p>
            <a:fld id="{B83E139F-C723-451A-8ACF-E5F454597A6B}" type="slidenum">
              <a:rPr lang="en-US" smtClean="0"/>
              <a:pPr/>
              <a:t>10</a:t>
            </a:fld>
            <a:endParaRPr lang="en-US" dirty="0"/>
          </a:p>
        </p:txBody>
      </p:sp>
    </p:spTree>
    <p:extLst>
      <p:ext uri="{BB962C8B-B14F-4D97-AF65-F5344CB8AC3E}">
        <p14:creationId xmlns:p14="http://schemas.microsoft.com/office/powerpoint/2010/main" val="3961950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ster 201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F4ED8F9F-C3B0-4E28-9B25-7D97BCAD9E97}" type="slidenum">
              <a:rPr lang="en-US" smtClean="0"/>
              <a:pPr/>
              <a:t>‹#›</a:t>
            </a:fld>
            <a:endParaRPr 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F4ED8F9F-C3B0-4E28-9B25-7D97BCAD9E97}" type="slidenum">
              <a:rPr lang="en-US" smtClean="0">
                <a:solidFill>
                  <a:prstClr val="black"/>
                </a:solidFill>
              </a:rPr>
              <a:pPr/>
              <a:t>‹#›</a:t>
            </a:fld>
            <a:endParaRPr lang="en-US" dirty="0">
              <a:solidFill>
                <a:prstClr val="black"/>
              </a:solidFill>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D6C0FB-3355-4B31-B233-CC2E1EDDD6F0}" type="slidenum">
              <a:rPr lang="en-US" smtClean="0"/>
              <a:pPr/>
              <a:t>‹#›</a:t>
            </a:fld>
            <a:endParaRPr lang="en-US" dirty="0"/>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28600" y="1600200"/>
            <a:ext cx="8610600" cy="4800600"/>
          </a:xfrm>
          <a:prstGeom prst="rect">
            <a:avLst/>
          </a:prstGeom>
        </p:spPr>
        <p:txBody>
          <a:bodyPr>
            <a:normAutofit/>
          </a:bodyPr>
          <a:lstStyle>
            <a:lvl1pPr>
              <a:defRPr sz="20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762000" y="3048000"/>
            <a:ext cx="7772400" cy="1362075"/>
          </a:xfrm>
          <a:prstGeom prst="rect">
            <a:avLst/>
          </a:prstGeom>
        </p:spPr>
        <p:txBody>
          <a:bodyPr anchor="t"/>
          <a:lstStyle>
            <a:lvl1pPr algn="ctr">
              <a:defRPr sz="3600" b="1" cap="none" baseline="0"/>
            </a:lvl1pPr>
          </a:lstStyle>
          <a:p>
            <a:r>
              <a:rPr lang="en-US" dirty="0"/>
              <a:t>Click to edit Master title style</a:t>
            </a:r>
          </a:p>
        </p:txBody>
      </p:sp>
      <p:sp>
        <p:nvSpPr>
          <p:cNvPr id="8" name="Text Placeholder 2"/>
          <p:cNvSpPr>
            <a:spLocks noGrp="1"/>
          </p:cNvSpPr>
          <p:nvPr>
            <p:ph type="body" idx="1"/>
          </p:nvPr>
        </p:nvSpPr>
        <p:spPr>
          <a:xfrm>
            <a:off x="762000" y="4965700"/>
            <a:ext cx="7772400" cy="368300"/>
          </a:xfrm>
          <a:prstGeom prst="rect">
            <a:avLst/>
          </a:prstGeo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D4D6C0FB-3355-4B31-B233-CC2E1EDDD6F0}" type="slidenum">
              <a:rPr lang="en-US" smtClean="0"/>
              <a:pPr/>
              <a:t>‹#›</a:t>
            </a:fld>
            <a:endParaRPr lang="en-US" dirty="0"/>
          </a:p>
        </p:txBody>
      </p:sp>
      <p:sp>
        <p:nvSpPr>
          <p:cNvPr id="7" name="Text Placeholder 8"/>
          <p:cNvSpPr>
            <a:spLocks noGrp="1"/>
          </p:cNvSpPr>
          <p:nvPr>
            <p:ph type="body" sz="quarter" idx="13"/>
          </p:nvPr>
        </p:nvSpPr>
        <p:spPr>
          <a:xfrm>
            <a:off x="1143000" y="1295400"/>
            <a:ext cx="7696200" cy="5334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8" name="Text Placeholder 10"/>
          <p:cNvSpPr>
            <a:spLocks noGrp="1"/>
          </p:cNvSpPr>
          <p:nvPr>
            <p:ph type="body" sz="quarter" idx="14"/>
          </p:nvPr>
        </p:nvSpPr>
        <p:spPr>
          <a:xfrm>
            <a:off x="1143000" y="457200"/>
            <a:ext cx="7848600" cy="609600"/>
          </a:xfrm>
          <a:prstGeom prst="rect">
            <a:avLst/>
          </a:prstGeom>
        </p:spPr>
        <p:txBody>
          <a:bodyPr/>
          <a:lstStyle>
            <a:lvl1pPr>
              <a:buNone/>
              <a:defRPr sz="2800" b="1">
                <a:solidFill>
                  <a:schemeClr val="bg1"/>
                </a:solidFill>
              </a:defRPr>
            </a:lvl1pPr>
          </a:lstStyle>
          <a:p>
            <a:pPr lvl="0"/>
            <a:r>
              <a:rPr lang="en-US" dirty="0"/>
              <a:t>Click to edit Master text styles</a:t>
            </a:r>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9200" y="1417637"/>
            <a:ext cx="3581400" cy="5135563"/>
          </a:xfrm>
          <a:prstGeom prst="rect">
            <a:avLst/>
          </a:prstGeo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5105400" y="1417637"/>
            <a:ext cx="3581400" cy="5211763"/>
          </a:xfrm>
          <a:prstGeom prst="rect">
            <a:avLst/>
          </a:prstGeo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8" name="Text Placeholder 10"/>
          <p:cNvSpPr>
            <a:spLocks noGrp="1"/>
          </p:cNvSpPr>
          <p:nvPr>
            <p:ph type="body" sz="quarter" idx="14"/>
          </p:nvPr>
        </p:nvSpPr>
        <p:spPr>
          <a:xfrm>
            <a:off x="1143000" y="457200"/>
            <a:ext cx="7848600" cy="609600"/>
          </a:xfrm>
          <a:prstGeom prst="rect">
            <a:avLst/>
          </a:prstGeom>
        </p:spPr>
        <p:txBody>
          <a:bodyPr/>
          <a:lstStyle>
            <a:lvl1pPr>
              <a:buNone/>
              <a:defRPr sz="2800" b="1">
                <a:solidFill>
                  <a:schemeClr val="bg1"/>
                </a:solidFill>
              </a:defRPr>
            </a:lvl1pPr>
          </a:lstStyle>
          <a:p>
            <a:pPr lvl="0"/>
            <a:r>
              <a:rPr lang="en-US" dirty="0"/>
              <a:t>Click to edit Master text styles</a:t>
            </a:r>
          </a:p>
        </p:txBody>
      </p:sp>
      <p:sp>
        <p:nvSpPr>
          <p:cNvPr id="9"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D4D6C0FB-3355-4B31-B233-CC2E1EDDD6F0}" type="slidenum">
              <a:rPr lang="en-US" smtClean="0"/>
              <a:pPr/>
              <a:t>‹#›</a:t>
            </a:fld>
            <a:endParaRPr lang="en-US" dirty="0"/>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8"/>
          <p:cNvSpPr>
            <a:spLocks noGrp="1"/>
          </p:cNvSpPr>
          <p:nvPr>
            <p:ph type="body" sz="quarter" idx="13"/>
          </p:nvPr>
        </p:nvSpPr>
        <p:spPr>
          <a:xfrm>
            <a:off x="1143000" y="1295400"/>
            <a:ext cx="4267200" cy="5334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9" name="Text Placeholder 10"/>
          <p:cNvSpPr>
            <a:spLocks noGrp="1"/>
          </p:cNvSpPr>
          <p:nvPr>
            <p:ph type="body" sz="quarter" idx="14"/>
          </p:nvPr>
        </p:nvSpPr>
        <p:spPr>
          <a:xfrm>
            <a:off x="1143000" y="457200"/>
            <a:ext cx="7848600" cy="609600"/>
          </a:xfrm>
          <a:prstGeom prst="rect">
            <a:avLst/>
          </a:prstGeom>
        </p:spPr>
        <p:txBody>
          <a:bodyPr/>
          <a:lstStyle>
            <a:lvl1pPr>
              <a:buNone/>
              <a:defRPr sz="2800" b="1">
                <a:solidFill>
                  <a:schemeClr val="bg1"/>
                </a:solidFill>
              </a:defRPr>
            </a:lvl1pPr>
          </a:lstStyle>
          <a:p>
            <a:pPr lvl="0"/>
            <a:r>
              <a:rPr lang="en-US" dirty="0"/>
              <a:t>Click to edit Master text styles</a:t>
            </a:r>
          </a:p>
        </p:txBody>
      </p:sp>
      <p:sp>
        <p:nvSpPr>
          <p:cNvPr id="10"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D4D6C0FB-3355-4B31-B233-CC2E1EDDD6F0}" type="slidenum">
              <a:rPr lang="en-US" smtClean="0"/>
              <a:pPr/>
              <a:t>‹#›</a:t>
            </a:fld>
            <a:endParaRPr lang="en-US" dirty="0"/>
          </a:p>
        </p:txBody>
      </p:sp>
      <p:sp>
        <p:nvSpPr>
          <p:cNvPr id="11" name="Content Placeholder 3"/>
          <p:cNvSpPr>
            <a:spLocks noGrp="1"/>
          </p:cNvSpPr>
          <p:nvPr>
            <p:ph sz="half" idx="2"/>
          </p:nvPr>
        </p:nvSpPr>
        <p:spPr>
          <a:xfrm>
            <a:off x="5562600" y="1295400"/>
            <a:ext cx="3352800" cy="5334000"/>
          </a:xfrm>
          <a:prstGeom prst="rect">
            <a:avLst/>
          </a:prstGeom>
        </p:spPr>
        <p:txBody>
          <a:bodyPr/>
          <a:lstStyle>
            <a:lvl1pP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endParaRPr lang="en-US" dirty="0"/>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4D6C0FB-3355-4B31-B233-CC2E1EDDD6F0}" type="slidenum">
              <a:rPr lang="en-US" smtClean="0"/>
              <a:pPr/>
              <a:t>‹#›</a:t>
            </a:fld>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387475"/>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jp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57">
            <a:extLst>
              <a:ext uri="{28A0092B-C50C-407E-A947-70E740481C1C}">
                <a14:useLocalDpi xmlns:a14="http://schemas.microsoft.com/office/drawing/2010/main" val="0"/>
              </a:ext>
            </a:extLst>
          </a:blip>
          <a:srcRect b="84581"/>
          <a:stretch/>
        </p:blipFill>
        <p:spPr>
          <a:xfrm>
            <a:off x="-3412" y="0"/>
            <a:ext cx="9144000" cy="990600"/>
          </a:xfrm>
          <a:prstGeom prst="rect">
            <a:avLst/>
          </a:prstGeom>
        </p:spPr>
      </p:pic>
      <p:sp>
        <p:nvSpPr>
          <p:cNvPr id="2" name="Title Placeholder 1"/>
          <p:cNvSpPr>
            <a:spLocks noGrp="1"/>
          </p:cNvSpPr>
          <p:nvPr>
            <p:ph type="title"/>
          </p:nvPr>
        </p:nvSpPr>
        <p:spPr>
          <a:xfrm>
            <a:off x="228600" y="0"/>
            <a:ext cx="8686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6868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458200" y="6492875"/>
            <a:ext cx="533400" cy="365125"/>
          </a:xfrm>
          <a:prstGeom prst="rect">
            <a:avLst/>
          </a:prstGeom>
        </p:spPr>
        <p:txBody>
          <a:bodyPr vert="horz" lIns="91440" tIns="45720" rIns="91440" bIns="45720" rtlCol="0" anchor="ctr"/>
          <a:lstStyle>
            <a:lvl1pPr algn="r">
              <a:defRPr sz="900">
                <a:solidFill>
                  <a:schemeClr val="tx1"/>
                </a:solidFill>
                <a:latin typeface="Arial" pitchFamily="34" charset="0"/>
              </a:defRPr>
            </a:lvl1pPr>
          </a:lstStyle>
          <a:p>
            <a:fld id="{F4ED8F9F-C3B0-4E28-9B25-7D97BCAD9E97}" type="slidenum">
              <a:rPr lang="en-US" smtClean="0"/>
              <a:pPr/>
              <a:t>‹#›</a:t>
            </a:fld>
            <a:endParaRPr lang="en-US" dirty="0"/>
          </a:p>
        </p:txBody>
      </p:sp>
      <p:pic>
        <p:nvPicPr>
          <p:cNvPr id="5" name="Picture 4"/>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179674" y="6400800"/>
            <a:ext cx="1115726" cy="342900"/>
          </a:xfrm>
          <a:prstGeom prst="rect">
            <a:avLst/>
          </a:prstGeom>
        </p:spPr>
      </p:pic>
      <p:sp>
        <p:nvSpPr>
          <p:cNvPr id="8" name="TextBox 7"/>
          <p:cNvSpPr txBox="1"/>
          <p:nvPr userDrawn="1"/>
        </p:nvSpPr>
        <p:spPr>
          <a:xfrm>
            <a:off x="65532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3" r:id="rId3"/>
    <p:sldLayoutId id="2147483734"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682" r:id="rId48"/>
    <p:sldLayoutId id="2147483684" r:id="rId49"/>
    <p:sldLayoutId id="2147483685" r:id="rId50"/>
    <p:sldLayoutId id="2147483651" r:id="rId51"/>
    <p:sldLayoutId id="2147483650" r:id="rId52"/>
    <p:sldLayoutId id="2147483652" r:id="rId53"/>
    <p:sldLayoutId id="2147483656" r:id="rId54"/>
    <p:sldLayoutId id="2147483660" r:id="rId55"/>
  </p:sldLayoutIdLst>
  <p:transition spd="slow">
    <p:fade/>
  </p:transition>
  <p:hf hdr="0" ftr="0" dt="0"/>
  <p:txStyles>
    <p:titleStyle>
      <a:lvl1pPr algn="l" defTabSz="914400" rtl="0" eaLnBrk="1" latinLnBrk="0" hangingPunct="1">
        <a:spcBef>
          <a:spcPct val="0"/>
        </a:spcBef>
        <a:buNone/>
        <a:defRPr sz="28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Clr>
          <a:srgbClr val="B31B34"/>
        </a:buClr>
        <a:buSzPct val="90000"/>
        <a:buFont typeface="Wingdings" pitchFamily="2" charset="2"/>
        <a:buChar char="§"/>
        <a:defRPr sz="1600" b="0" kern="1200">
          <a:solidFill>
            <a:schemeClr val="tx1"/>
          </a:solidFill>
          <a:latin typeface="Arial" pitchFamily="34" charset="0"/>
          <a:ea typeface="+mn-ea"/>
          <a:cs typeface="+mn-cs"/>
        </a:defRPr>
      </a:lvl1pPr>
      <a:lvl2pPr marL="742950" indent="-285750" algn="l" defTabSz="914400" rtl="0" eaLnBrk="1" latinLnBrk="0" hangingPunct="1">
        <a:spcBef>
          <a:spcPct val="20000"/>
        </a:spcBef>
        <a:buClr>
          <a:srgbClr val="B31B34"/>
        </a:buClr>
        <a:buSzPct val="90000"/>
        <a:buFont typeface="Wingdings" pitchFamily="2" charset="2"/>
        <a:buChar char="§"/>
        <a:defRPr sz="1400" b="0" kern="1200">
          <a:solidFill>
            <a:schemeClr val="tx1"/>
          </a:solidFill>
          <a:latin typeface="Arial" pitchFamily="34" charset="0"/>
          <a:ea typeface="+mn-ea"/>
          <a:cs typeface="+mn-cs"/>
        </a:defRPr>
      </a:lvl2pPr>
      <a:lvl3pPr marL="1143000" indent="-228600" algn="l" defTabSz="914400" rtl="0" eaLnBrk="1" latinLnBrk="0" hangingPunct="1">
        <a:spcBef>
          <a:spcPct val="20000"/>
        </a:spcBef>
        <a:buClr>
          <a:srgbClr val="B31B34"/>
        </a:buClr>
        <a:buSzPct val="90000"/>
        <a:buFont typeface="Wingdings" pitchFamily="2" charset="2"/>
        <a:buChar char="§"/>
        <a:defRPr sz="1400" b="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09463" y="4044154"/>
            <a:ext cx="2613291" cy="535595"/>
          </a:xfrm>
        </p:spPr>
        <p:txBody>
          <a:bodyPr>
            <a:noAutofit/>
          </a:bodyPr>
          <a:lstStyle/>
          <a:p>
            <a:pPr algn="l"/>
            <a:r>
              <a:rPr lang="en-US" sz="2100" b="1" dirty="0">
                <a:solidFill>
                  <a:schemeClr val="bg1"/>
                </a:solidFill>
                <a:latin typeface="Arial" panose="020B0604020202020204" pitchFamily="34" charset="0"/>
                <a:cs typeface="Arial" panose="020B0604020202020204" pitchFamily="34" charset="0"/>
              </a:rPr>
              <a:t>System Design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8910" y="3273907"/>
            <a:ext cx="3327576" cy="647552"/>
          </a:xfrm>
          <a:prstGeom prst="rect">
            <a:avLst/>
          </a:prstGeom>
        </p:spPr>
      </p:pic>
    </p:spTree>
    <p:extLst>
      <p:ext uri="{BB962C8B-B14F-4D97-AF65-F5344CB8AC3E}">
        <p14:creationId xmlns:p14="http://schemas.microsoft.com/office/powerpoint/2010/main" val="74981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normAutofit/>
          </a:bodyPr>
          <a:lstStyle/>
          <a:p>
            <a:r>
              <a:rPr lang="en-US" sz="2100" dirty="0"/>
              <a:t>Fluid Properties - </a:t>
            </a:r>
            <a:r>
              <a:rPr lang="en-US" sz="2100" b="0" dirty="0"/>
              <a:t>Viscosity</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10</a:t>
            </a:fld>
            <a:endParaRPr lang="en-US" dirty="0"/>
          </a:p>
        </p:txBody>
      </p:sp>
      <p:pic>
        <p:nvPicPr>
          <p:cNvPr id="2052" name="Picture 4" descr="http://photos.runic.com/photos/syrup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 y="1371600"/>
            <a:ext cx="3133589" cy="24797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3"/>
          </p:nvPr>
        </p:nvSpPr>
        <p:spPr>
          <a:xfrm>
            <a:off x="4074763" y="1143645"/>
            <a:ext cx="4612037" cy="5105400"/>
          </a:xfrm>
        </p:spPr>
        <p:txBody>
          <a:bodyPr>
            <a:noAutofit/>
          </a:bodyPr>
          <a:lstStyle/>
          <a:p>
            <a:pPr marL="0" indent="0" defTabSz="685800">
              <a:buNone/>
            </a:pPr>
            <a:r>
              <a:rPr lang="en-US" sz="1500" b="1" dirty="0"/>
              <a:t>Viscosity</a:t>
            </a:r>
          </a:p>
          <a:p>
            <a:pPr lvl="1">
              <a:buClrTx/>
            </a:pPr>
            <a:r>
              <a:rPr lang="en-US" sz="1400" dirty="0"/>
              <a:t>Definition: a measurement of a fluid’s resistance to flow at a given temperature or                                          simply stated, it’s how thick or thin the fluid is at a given temperature</a:t>
            </a:r>
          </a:p>
          <a:p>
            <a:pPr marL="0" indent="0" defTabSz="685800">
              <a:buNone/>
            </a:pPr>
            <a:r>
              <a:rPr lang="en-US" sz="1500" b="1" dirty="0"/>
              <a:t>Temperature changes viscosity</a:t>
            </a:r>
          </a:p>
          <a:p>
            <a:pPr lvl="1">
              <a:buClrTx/>
            </a:pPr>
            <a:r>
              <a:rPr lang="en-US" sz="1400" dirty="0"/>
              <a:t>Warm temperatures reduce viscosity making                                            them easier to prime and pump</a:t>
            </a:r>
          </a:p>
          <a:p>
            <a:pPr lvl="1">
              <a:buClrTx/>
            </a:pPr>
            <a:r>
              <a:rPr lang="en-US" sz="1400" dirty="0"/>
              <a:t>Cold temperatures increase viscosity and may impact pump priming and increase frictional pressure loss in the plumbing and viscosity will also change due to shear in grease</a:t>
            </a:r>
          </a:p>
          <a:p>
            <a:pPr marL="0" indent="0" defTabSz="685800">
              <a:buNone/>
            </a:pPr>
            <a:r>
              <a:rPr lang="en-US" sz="1500" b="1" dirty="0"/>
              <a:t>Heating a service fluid especially grease; always check with material suppliers before recommending any heat source or product</a:t>
            </a:r>
          </a:p>
          <a:p>
            <a:pPr lvl="1">
              <a:buClrTx/>
            </a:pPr>
            <a:r>
              <a:rPr lang="en-US" sz="1400" dirty="0"/>
              <a:t>Oils become separated from the base component of the grease which can impact the performance of the grease</a:t>
            </a:r>
          </a:p>
          <a:p>
            <a:endParaRPr lang="en-US" sz="1800" b="0" dirty="0"/>
          </a:p>
        </p:txBody>
      </p:sp>
    </p:spTree>
    <p:extLst>
      <p:ext uri="{BB962C8B-B14F-4D97-AF65-F5344CB8AC3E}">
        <p14:creationId xmlns:p14="http://schemas.microsoft.com/office/powerpoint/2010/main" val="173151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1110" y="1143000"/>
            <a:ext cx="8535690" cy="5105400"/>
          </a:xfrm>
        </p:spPr>
        <p:txBody>
          <a:bodyPr>
            <a:noAutofit/>
          </a:bodyPr>
          <a:lstStyle/>
          <a:p>
            <a:pPr marL="0" indent="0">
              <a:buNone/>
            </a:pPr>
            <a:r>
              <a:rPr lang="en-US" sz="1500" b="1" dirty="0"/>
              <a:t>Motor Oil, transmission fluid and gear lube</a:t>
            </a:r>
          </a:p>
          <a:p>
            <a:pPr marL="557213" lvl="1" indent="-214313" defTabSz="685800">
              <a:buClrTx/>
            </a:pPr>
            <a:r>
              <a:rPr lang="en-US" sz="1400" dirty="0"/>
              <a:t>Viscosity may be expressed in Saybolt Universal Seconds (SSU/SUS) or Centistokes (cks).  These values are converted to centipoise (cp) to calculate frictional pressure loss.</a:t>
            </a:r>
          </a:p>
          <a:p>
            <a:pPr marL="0" indent="0">
              <a:buNone/>
            </a:pPr>
            <a:r>
              <a:rPr lang="en-US" sz="1500" b="1" dirty="0"/>
              <a:t>Grease</a:t>
            </a:r>
          </a:p>
          <a:p>
            <a:pPr marL="557213" lvl="1" indent="-214313" defTabSz="685800">
              <a:buClrTx/>
            </a:pPr>
            <a:r>
              <a:rPr lang="en-US" sz="1400" dirty="0"/>
              <a:t>Grease will decrease in viscosity as it is pumped due to shear (thixotropic).</a:t>
            </a:r>
          </a:p>
          <a:p>
            <a:pPr marL="557213" lvl="1" indent="-214313" defTabSz="685800">
              <a:buClrTx/>
            </a:pPr>
            <a:r>
              <a:rPr lang="en-US" sz="1400" dirty="0"/>
              <a:t>Defined by NLGI Number (National Lubricating Grease Institute).  NLGI numbers from lowest viscosity to highest are 000, 00, 0, 1, 2, 3, 4, 5 and 6. </a:t>
            </a:r>
          </a:p>
          <a:p>
            <a:pPr lvl="2">
              <a:buClrTx/>
            </a:pPr>
            <a:r>
              <a:rPr lang="en-US" sz="1400" dirty="0"/>
              <a:t>NLGI 0, 00, and 000 grease easily flows and can be pumped with a standard two-check oil piston pump without follower plate, inductor or ram use.</a:t>
            </a:r>
          </a:p>
          <a:p>
            <a:pPr lvl="2">
              <a:buClrTx/>
            </a:pPr>
            <a:r>
              <a:rPr lang="en-US" sz="1400" dirty="0"/>
              <a:t>NLGI 1 and 2 grease will be follower plate or inductor fed using two-check and priming piston pumps.</a:t>
            </a:r>
          </a:p>
          <a:p>
            <a:pPr lvl="3"/>
            <a:r>
              <a:rPr lang="en-US" sz="1400" dirty="0"/>
              <a:t>The most common grease used is NLGI 2.</a:t>
            </a:r>
          </a:p>
          <a:p>
            <a:pPr lvl="2">
              <a:buClrTx/>
            </a:pPr>
            <a:r>
              <a:rPr lang="en-US" sz="1400" dirty="0"/>
              <a:t>NLGI 3 and 4 grease will be inductor or ram fed with priming piston pumps.</a:t>
            </a:r>
          </a:p>
          <a:p>
            <a:pPr lvl="2">
              <a:buClrTx/>
            </a:pPr>
            <a:r>
              <a:rPr lang="en-US" sz="1400" dirty="0"/>
              <a:t>NLGI 5 and 6 grease will be ram fed using priming piston pumps.  </a:t>
            </a:r>
          </a:p>
        </p:txBody>
      </p:sp>
      <p:sp>
        <p:nvSpPr>
          <p:cNvPr id="3" name="Text Placeholder 2"/>
          <p:cNvSpPr>
            <a:spLocks noGrp="1"/>
          </p:cNvSpPr>
          <p:nvPr>
            <p:ph type="body" sz="quarter" idx="14"/>
          </p:nvPr>
        </p:nvSpPr>
        <p:spPr/>
        <p:txBody>
          <a:bodyPr>
            <a:normAutofit/>
          </a:bodyPr>
          <a:lstStyle/>
          <a:p>
            <a:r>
              <a:rPr lang="en-US" sz="2100" dirty="0"/>
              <a:t>Fluid Properties -</a:t>
            </a:r>
            <a:r>
              <a:rPr lang="en-US" sz="2100" b="0" dirty="0"/>
              <a:t> Viscosity Measurement</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11</a:t>
            </a:fld>
            <a:endParaRPr lang="en-US" dirty="0"/>
          </a:p>
        </p:txBody>
      </p:sp>
    </p:spTree>
    <p:extLst>
      <p:ext uri="{BB962C8B-B14F-4D97-AF65-F5344CB8AC3E}">
        <p14:creationId xmlns:p14="http://schemas.microsoft.com/office/powerpoint/2010/main" val="330364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p:cNvSpPr>
                <a:spLocks noGrp="1"/>
              </p:cNvSpPr>
              <p:nvPr>
                <p:ph type="body" sz="quarter" idx="13"/>
              </p:nvPr>
            </p:nvSpPr>
            <p:spPr>
              <a:xfrm>
                <a:off x="4075410" y="1140420"/>
                <a:ext cx="4533900" cy="5105400"/>
              </a:xfrm>
            </p:spPr>
            <p:txBody>
              <a:bodyPr>
                <a:noAutofit/>
              </a:bodyPr>
              <a:lstStyle/>
              <a:p>
                <a:pPr marL="0" indent="0">
                  <a:buNone/>
                </a:pPr>
                <a:r>
                  <a:rPr lang="en-US" sz="1500" b="1" dirty="0"/>
                  <a:t>Generally, lubricants are friendly fluids and are pumped using carbon steel piston pumps using </a:t>
                </a:r>
                <a14:m>
                  <m:oMath xmlns:m="http://schemas.openxmlformats.org/officeDocument/2006/math">
                    <m:sSup>
                      <m:sSupPr>
                        <m:ctrlPr>
                          <a:rPr lang="en-US" sz="1500" b="1" i="1" smtClean="0">
                            <a:latin typeface="Cambria Math" panose="02040503050406030204" pitchFamily="18" charset="0"/>
                          </a:rPr>
                        </m:ctrlPr>
                      </m:sSupPr>
                      <m:e>
                        <m:r>
                          <m:rPr>
                            <m:nor/>
                          </m:rPr>
                          <a:rPr lang="en-US" sz="1500" b="1" dirty="0"/>
                          <m:t>Buna</m:t>
                        </m:r>
                        <m:r>
                          <m:rPr>
                            <m:nor/>
                          </m:rPr>
                          <a:rPr lang="en-US" sz="1500" b="1" dirty="0"/>
                          <m:t>−</m:t>
                        </m:r>
                        <m:r>
                          <m:rPr>
                            <m:nor/>
                          </m:rPr>
                          <a:rPr lang="en-US" sz="1500" b="1" dirty="0"/>
                          <m:t>N</m:t>
                        </m:r>
                      </m:e>
                      <m:sup>
                        <m:r>
                          <a:rPr lang="en-US" sz="1500" b="1" i="1" dirty="0">
                            <a:latin typeface="Cambria Math" panose="02040503050406030204" pitchFamily="18" charset="0"/>
                          </a:rPr>
                          <m:t>®</m:t>
                        </m:r>
                      </m:sup>
                    </m:sSup>
                  </m:oMath>
                </a14:m>
                <a:r>
                  <a:rPr lang="en-US" sz="1500" b="1" dirty="0"/>
                  <a:t> and polyurethane seals</a:t>
                </a:r>
                <a:r>
                  <a:rPr lang="en-US" sz="1500" b="0" dirty="0"/>
                  <a:t>.</a:t>
                </a:r>
              </a:p>
              <a:p>
                <a:pPr marL="0" indent="0">
                  <a:buNone/>
                </a:pPr>
                <a:endParaRPr lang="en-US" sz="1500" b="0" dirty="0"/>
              </a:p>
              <a:p>
                <a:pPr marL="0" indent="0">
                  <a:buNone/>
                </a:pPr>
                <a:r>
                  <a:rPr lang="en-US" sz="1500" b="1" dirty="0"/>
                  <a:t>Exceptions are those listed below using AODD pumps:</a:t>
                </a:r>
              </a:p>
              <a:p>
                <a:pPr lvl="1">
                  <a:buClrTx/>
                </a:pPr>
                <a:r>
                  <a:rPr lang="en-US" sz="1400" dirty="0"/>
                  <a:t>Anti-freeze (water and ethylene glycol)</a:t>
                </a:r>
              </a:p>
              <a:p>
                <a:pPr lvl="2">
                  <a:buClrTx/>
                </a:pPr>
                <a:r>
                  <a:rPr lang="en-US" sz="1400" dirty="0"/>
                  <a:t>CF10, CF15 &amp; CF15 Mixing Poly pumps, </a:t>
                </a:r>
              </a:p>
              <a:p>
                <a:pPr lvl="2">
                  <a:buClrTx/>
                </a:pPr>
                <a:r>
                  <a:rPr lang="en-US" sz="1400" dirty="0"/>
                  <a:t>CF30 &amp; CF50 1” Poly and Aluminum pumps</a:t>
                </a:r>
              </a:p>
              <a:p>
                <a:pPr lvl="1">
                  <a:buClrTx/>
                </a:pPr>
                <a:r>
                  <a:rPr lang="en-US" sz="1400" dirty="0"/>
                  <a:t>Windshield washer fluid (solvents)</a:t>
                </a:r>
              </a:p>
              <a:p>
                <a:pPr lvl="2">
                  <a:buClrTx/>
                </a:pPr>
                <a:r>
                  <a:rPr lang="en-US" sz="1400" dirty="0"/>
                  <a:t>½” Poly Pumps: CF10, CF15 &amp; CF15 Mixing</a:t>
                </a:r>
              </a:p>
              <a:p>
                <a:pPr lvl="2">
                  <a:buClrTx/>
                </a:pPr>
                <a:r>
                  <a:rPr lang="en-US" sz="1400" dirty="0"/>
                  <a:t>1” Poly &amp; Aluminum Pumps: CF30 &amp; CF50 </a:t>
                </a:r>
              </a:p>
              <a:p>
                <a:pPr marL="557213" lvl="1" indent="-214313" defTabSz="685800">
                  <a:buClrTx/>
                </a:pPr>
                <a:r>
                  <a:rPr lang="en-US" sz="1400" dirty="0"/>
                  <a:t>Used Lubricants </a:t>
                </a:r>
              </a:p>
              <a:p>
                <a:pPr lvl="2">
                  <a:buClrTx/>
                </a:pPr>
                <a:r>
                  <a:rPr lang="en-US" sz="1400" dirty="0"/>
                  <a:t>1” UL Aluminum </a:t>
                </a:r>
              </a:p>
              <a:p>
                <a:pPr marL="557213" lvl="1" indent="-214313" defTabSz="685800">
                  <a:buClrTx/>
                </a:pPr>
                <a:r>
                  <a:rPr lang="en-US" sz="1400" dirty="0"/>
                  <a:t>Used Coolants </a:t>
                </a:r>
              </a:p>
              <a:p>
                <a:pPr lvl="2">
                  <a:buClrTx/>
                </a:pPr>
                <a:r>
                  <a:rPr lang="en-US" sz="1400" dirty="0"/>
                  <a:t>1” Aluminum </a:t>
                </a:r>
              </a:p>
              <a:p>
                <a:pPr lvl="2"/>
                <a:endParaRPr lang="en-US" sz="1800" dirty="0"/>
              </a:p>
            </p:txBody>
          </p:sp>
        </mc:Choice>
        <mc:Fallback xmlns="">
          <p:sp>
            <p:nvSpPr>
              <p:cNvPr id="2" name="Text Placeholder 1"/>
              <p:cNvSpPr>
                <a:spLocks noGrp="1" noRot="1" noChangeAspect="1" noMove="1" noResize="1" noEditPoints="1" noAdjustHandles="1" noChangeArrowheads="1" noChangeShapeType="1" noTextEdit="1"/>
              </p:cNvSpPr>
              <p:nvPr>
                <p:ph type="body" sz="quarter" idx="13"/>
              </p:nvPr>
            </p:nvSpPr>
            <p:spPr>
              <a:xfrm>
                <a:off x="4075410" y="1140420"/>
                <a:ext cx="4533900" cy="5105400"/>
              </a:xfrm>
              <a:blipFill>
                <a:blip r:embed="rId3"/>
                <a:stretch>
                  <a:fillRect l="-538" t="-239" r="-1615"/>
                </a:stretch>
              </a:blipFill>
            </p:spPr>
            <p:txBody>
              <a:bodyPr/>
              <a:lstStyle/>
              <a:p>
                <a:r>
                  <a:rPr lang="en-US">
                    <a:noFill/>
                  </a:rPr>
                  <a:t> </a:t>
                </a:r>
              </a:p>
            </p:txBody>
          </p:sp>
        </mc:Fallback>
      </mc:AlternateContent>
      <p:sp>
        <p:nvSpPr>
          <p:cNvPr id="3" name="Text Placeholder 2"/>
          <p:cNvSpPr>
            <a:spLocks noGrp="1"/>
          </p:cNvSpPr>
          <p:nvPr>
            <p:ph type="body" sz="quarter" idx="14"/>
          </p:nvPr>
        </p:nvSpPr>
        <p:spPr/>
        <p:txBody>
          <a:bodyPr>
            <a:normAutofit/>
          </a:bodyPr>
          <a:lstStyle/>
          <a:p>
            <a:r>
              <a:rPr lang="en-US" sz="2100" dirty="0"/>
              <a:t>Fluid Properties -</a:t>
            </a:r>
            <a:r>
              <a:rPr lang="en-US" sz="2100" b="0" dirty="0"/>
              <a:t> Chemical Compatibility</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12</a:t>
            </a:fld>
            <a:endParaRPr lang="en-US" dirty="0"/>
          </a:p>
        </p:txBody>
      </p:sp>
      <p:pic>
        <p:nvPicPr>
          <p:cNvPr id="9" name="Picture 8">
            <a:extLst>
              <a:ext uri="{FF2B5EF4-FFF2-40B4-BE49-F238E27FC236}">
                <a16:creationId xmlns:a16="http://schemas.microsoft.com/office/drawing/2014/main" id="{BE40C473-4FFA-4249-87D9-6EF185C9402A}"/>
              </a:ext>
            </a:extLst>
          </p:cNvPr>
          <p:cNvPicPr>
            <a:picLocks noChangeAspect="1"/>
          </p:cNvPicPr>
          <p:nvPr/>
        </p:nvPicPr>
        <p:blipFill rotWithShape="1">
          <a:blip r:embed="rId4"/>
          <a:srcRect r="49732"/>
          <a:stretch/>
        </p:blipFill>
        <p:spPr>
          <a:xfrm>
            <a:off x="205452" y="1140420"/>
            <a:ext cx="1667597" cy="2134048"/>
          </a:xfrm>
          <a:prstGeom prst="rect">
            <a:avLst/>
          </a:prstGeom>
        </p:spPr>
      </p:pic>
      <p:pic>
        <p:nvPicPr>
          <p:cNvPr id="11" name="Picture 10">
            <a:extLst>
              <a:ext uri="{FF2B5EF4-FFF2-40B4-BE49-F238E27FC236}">
                <a16:creationId xmlns:a16="http://schemas.microsoft.com/office/drawing/2014/main" id="{813A733C-1932-44FB-984D-A63754901AD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61" b="93282" l="5022" r="48494">
                        <a14:foregroundMark x1="22238" y1="93540" x2="26112" y2="85788"/>
                        <a14:foregroundMark x1="45194" y1="79070" x2="48494" y2="79587"/>
                        <a14:foregroundMark x1="38020" y1="43928" x2="36155" y2="38243"/>
                        <a14:foregroundMark x1="37159" y1="35142" x2="35007" y2="35401"/>
                        <a14:foregroundMark x1="28264" y1="9819" x2="36155" y2="9819"/>
                      </a14:backgroundRemoval>
                    </a14:imgEffect>
                  </a14:imgLayer>
                </a14:imgProps>
              </a:ext>
            </a:extLst>
          </a:blip>
          <a:srcRect r="48364"/>
          <a:stretch/>
        </p:blipFill>
        <p:spPr>
          <a:xfrm>
            <a:off x="802713" y="3104792"/>
            <a:ext cx="1084165" cy="1165798"/>
          </a:xfrm>
          <a:prstGeom prst="rect">
            <a:avLst/>
          </a:prstGeom>
        </p:spPr>
      </p:pic>
      <p:pic>
        <p:nvPicPr>
          <p:cNvPr id="17" name="Picture 16">
            <a:extLst>
              <a:ext uri="{FF2B5EF4-FFF2-40B4-BE49-F238E27FC236}">
                <a16:creationId xmlns:a16="http://schemas.microsoft.com/office/drawing/2014/main" id="{7AA86B06-113D-4D5F-BDB0-E60EE94CBA64}"/>
              </a:ext>
            </a:extLst>
          </p:cNvPr>
          <p:cNvPicPr>
            <a:picLocks noChangeAspect="1"/>
          </p:cNvPicPr>
          <p:nvPr/>
        </p:nvPicPr>
        <p:blipFill rotWithShape="1">
          <a:blip r:embed="rId4"/>
          <a:srcRect l="51304"/>
          <a:stretch/>
        </p:blipFill>
        <p:spPr>
          <a:xfrm>
            <a:off x="2164241" y="1054538"/>
            <a:ext cx="1615442" cy="2134048"/>
          </a:xfrm>
          <a:prstGeom prst="rect">
            <a:avLst/>
          </a:prstGeom>
        </p:spPr>
      </p:pic>
      <p:grpSp>
        <p:nvGrpSpPr>
          <p:cNvPr id="16" name="Group 15">
            <a:extLst>
              <a:ext uri="{FF2B5EF4-FFF2-40B4-BE49-F238E27FC236}">
                <a16:creationId xmlns:a16="http://schemas.microsoft.com/office/drawing/2014/main" id="{38E3B0EE-8E62-47E4-AEF0-39F012085DAD}"/>
              </a:ext>
            </a:extLst>
          </p:cNvPr>
          <p:cNvGrpSpPr/>
          <p:nvPr/>
        </p:nvGrpSpPr>
        <p:grpSpPr>
          <a:xfrm>
            <a:off x="1879801" y="3077395"/>
            <a:ext cx="1203231" cy="1201363"/>
            <a:chOff x="2557591" y="3657600"/>
            <a:chExt cx="1203231" cy="1201363"/>
          </a:xfrm>
        </p:grpSpPr>
        <p:pic>
          <p:nvPicPr>
            <p:cNvPr id="10" name="Picture 9">
              <a:extLst>
                <a:ext uri="{FF2B5EF4-FFF2-40B4-BE49-F238E27FC236}">
                  <a16:creationId xmlns:a16="http://schemas.microsoft.com/office/drawing/2014/main" id="{F21EE160-1DB5-43BE-A376-38EAD38487E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561" b="95349" l="53085" r="98422">
                          <a14:foregroundMark x1="56958" y1="40827" x2="55811" y2="63307"/>
                          <a14:foregroundMark x1="76327" y1="93798" x2="77331" y2="93282"/>
                          <a14:foregroundMark x1="68436" y1="86563" x2="73458" y2="44961"/>
                          <a14:foregroundMark x1="73458" y1="44961" x2="57963" y2="35659"/>
                          <a14:foregroundMark x1="59541" y1="35142" x2="59541" y2="35142"/>
                          <a14:foregroundMark x1="60115" y1="35659" x2="65567" y2="33075"/>
                          <a14:foregroundMark x1="68436" y1="37984" x2="71449" y2="46253"/>
                          <a14:foregroundMark x1="75179" y1="65633" x2="73888" y2="70543"/>
                          <a14:foregroundMark x1="74749" y1="81654" x2="68723" y2="81137"/>
                          <a14:foregroundMark x1="71449" y1="86563" x2="63128" y2="82171"/>
                          <a14:foregroundMark x1="55237" y1="79845" x2="62554" y2="75969"/>
                          <a14:foregroundMark x1="56385" y1="58398" x2="55237" y2="51163"/>
                          <a14:foregroundMark x1="93831" y1="44444" x2="94692" y2="63307"/>
                          <a14:foregroundMark x1="54376" y1="80879" x2="53085" y2="79328"/>
                          <a14:foregroundMark x1="74319" y1="93798" x2="74605" y2="95607"/>
                          <a14:foregroundMark x1="56528" y1="52455" x2="56385" y2="47287"/>
                          <a14:foregroundMark x1="56098" y1="47804" x2="56098" y2="53488"/>
                          <a14:foregroundMark x1="96413" y1="62274" x2="95983" y2="45478"/>
                          <a14:foregroundMark x1="96270" y1="82171" x2="98422" y2="81654"/>
                          <a14:foregroundMark x1="55524" y1="53488" x2="55237" y2="49612"/>
                          <a14:foregroundMark x1="55237" y1="46253" x2="55954" y2="52455"/>
                          <a14:foregroundMark x1="55667" y1="58656" x2="55237" y2="58140"/>
                          <a14:backgroundMark x1="58250" y1="9302" x2="58250" y2="11370"/>
                          <a14:backgroundMark x1="58250" y1="11370" x2="53659" y2="22997"/>
                        </a14:backgroundRemoval>
                      </a14:imgEffect>
                    </a14:imgLayer>
                  </a14:imgProps>
                </a:ext>
              </a:extLst>
            </a:blip>
            <a:srcRect l="50920"/>
            <a:stretch/>
          </p:blipFill>
          <p:spPr>
            <a:xfrm>
              <a:off x="2730320" y="3657600"/>
              <a:ext cx="1030502" cy="1165798"/>
            </a:xfrm>
            <a:prstGeom prst="rect">
              <a:avLst/>
            </a:prstGeom>
          </p:spPr>
        </p:pic>
        <p:sp>
          <p:nvSpPr>
            <p:cNvPr id="15" name="Rectangle 14">
              <a:extLst>
                <a:ext uri="{FF2B5EF4-FFF2-40B4-BE49-F238E27FC236}">
                  <a16:creationId xmlns:a16="http://schemas.microsoft.com/office/drawing/2014/main" id="{0BC1735A-2B88-4DFA-BAF1-A8FD1FF4B6A2}"/>
                </a:ext>
              </a:extLst>
            </p:cNvPr>
            <p:cNvSpPr/>
            <p:nvPr/>
          </p:nvSpPr>
          <p:spPr>
            <a:xfrm>
              <a:off x="2557591" y="4723735"/>
              <a:ext cx="361682" cy="13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684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3360" y="1140420"/>
            <a:ext cx="8543439" cy="5105400"/>
          </a:xfrm>
        </p:spPr>
        <p:txBody>
          <a:bodyPr>
            <a:normAutofit/>
          </a:bodyPr>
          <a:lstStyle/>
          <a:p>
            <a:pPr marL="0" indent="0">
              <a:buNone/>
            </a:pPr>
            <a:r>
              <a:rPr lang="en-US" sz="1500" b="1" dirty="0"/>
              <a:t>Flow</a:t>
            </a:r>
          </a:p>
          <a:p>
            <a:pPr lvl="1">
              <a:buClrTx/>
            </a:pPr>
            <a:r>
              <a:rPr lang="en-US" sz="1400" dirty="0"/>
              <a:t>Flow is volume per unit by time measured as gallons per minute (gpm) and  Cubic feet per minute for air (scfm).</a:t>
            </a:r>
          </a:p>
          <a:p>
            <a:pPr lvl="1">
              <a:buClrTx/>
            </a:pPr>
            <a:r>
              <a:rPr lang="en-US" sz="1400" dirty="0"/>
              <a:t>Fluid flow only takes place if there is a pressure differential</a:t>
            </a:r>
          </a:p>
          <a:p>
            <a:pPr lvl="1">
              <a:buClrTx/>
            </a:pPr>
            <a:r>
              <a:rPr lang="en-US" sz="1400" dirty="0"/>
              <a:t>Some energy is transformed (lost) and is observed as pressure loss caused by fluid friction in the system.</a:t>
            </a:r>
          </a:p>
          <a:p>
            <a:pPr lvl="1"/>
            <a:endParaRPr lang="en-US" sz="1800" dirty="0"/>
          </a:p>
          <a:p>
            <a:pPr marL="0" indent="0">
              <a:buNone/>
            </a:pPr>
            <a:r>
              <a:rPr lang="en-US" sz="1500" b="1" dirty="0"/>
              <a:t>Pressure</a:t>
            </a:r>
          </a:p>
          <a:p>
            <a:pPr lvl="1">
              <a:buClrTx/>
            </a:pPr>
            <a:r>
              <a:rPr lang="en-US" sz="1400" dirty="0"/>
              <a:t>Pressure is the force per unit area and commonly measured as pounds per square inch (psi).</a:t>
            </a:r>
          </a:p>
          <a:p>
            <a:pPr lvl="1">
              <a:buClrTx/>
            </a:pPr>
            <a:r>
              <a:rPr lang="en-US" sz="1400" dirty="0"/>
              <a:t>Atmospheric pressure at sea level is 14.7 psia (pounds/sq. in. absolute).  This pressure decreases with increases in elevation.</a:t>
            </a:r>
          </a:p>
          <a:p>
            <a:pPr lvl="1">
              <a:buClrTx/>
            </a:pPr>
            <a:r>
              <a:rPr lang="en-US" sz="1400" dirty="0"/>
              <a:t>Gauge pressure (pisg) uses “0” as a reference point for atmospheric pressure.  Often (psi) is referenced when meaning gauge pressure (psig).</a:t>
            </a:r>
          </a:p>
        </p:txBody>
      </p:sp>
      <p:sp>
        <p:nvSpPr>
          <p:cNvPr id="3" name="Text Placeholder 2"/>
          <p:cNvSpPr>
            <a:spLocks noGrp="1"/>
          </p:cNvSpPr>
          <p:nvPr>
            <p:ph type="body" sz="quarter" idx="14"/>
          </p:nvPr>
        </p:nvSpPr>
        <p:spPr/>
        <p:txBody>
          <a:bodyPr>
            <a:normAutofit/>
          </a:bodyPr>
          <a:lstStyle/>
          <a:p>
            <a:r>
              <a:rPr lang="en-US" sz="2100" dirty="0"/>
              <a:t>Moving Fluids -</a:t>
            </a:r>
            <a:r>
              <a:rPr lang="en-US" sz="2100" b="0" dirty="0"/>
              <a:t> Flow and Pressure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13</a:t>
            </a:fld>
            <a:endParaRPr lang="en-US" dirty="0"/>
          </a:p>
        </p:txBody>
      </p:sp>
    </p:spTree>
    <p:extLst>
      <p:ext uri="{BB962C8B-B14F-4D97-AF65-F5344CB8AC3E}">
        <p14:creationId xmlns:p14="http://schemas.microsoft.com/office/powerpoint/2010/main" val="3760978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35612" y="1148169"/>
            <a:ext cx="8686800" cy="5105400"/>
          </a:xfrm>
        </p:spPr>
        <p:txBody>
          <a:bodyPr>
            <a:normAutofit/>
          </a:bodyPr>
          <a:lstStyle/>
          <a:p>
            <a:pPr marL="0" indent="0">
              <a:buNone/>
            </a:pPr>
            <a:r>
              <a:rPr lang="en-US" sz="1500" b="1" dirty="0"/>
              <a:t>Frictional pressure loss</a:t>
            </a:r>
          </a:p>
          <a:p>
            <a:pPr lvl="1">
              <a:buClrTx/>
            </a:pPr>
            <a:r>
              <a:rPr lang="en-US" sz="1400" dirty="0"/>
              <a:t>The formula to calculate frictional pressure loss is noted below.</a:t>
            </a:r>
          </a:p>
          <a:p>
            <a:pPr lvl="2">
              <a:buClrTx/>
            </a:pPr>
            <a:r>
              <a:rPr lang="en-US" sz="1400" dirty="0"/>
              <a:t>Delta P = .000273 x Q x V x L/D4</a:t>
            </a:r>
          </a:p>
          <a:p>
            <a:pPr lvl="2">
              <a:buClrTx/>
            </a:pPr>
            <a:r>
              <a:rPr lang="en-US" sz="1400" dirty="0"/>
              <a:t>“Q” = flow in gpm, “V” = viscosity in centipoise, “L” = line length in feet and “D” = the I.D. of the plumbing to the 4th power</a:t>
            </a:r>
          </a:p>
          <a:p>
            <a:pPr lvl="1">
              <a:buClrTx/>
            </a:pPr>
            <a:r>
              <a:rPr lang="en-US" sz="1400" dirty="0"/>
              <a:t>The formula has been automated in an Excel worksheet to save time when quoting a system.</a:t>
            </a:r>
          </a:p>
          <a:p>
            <a:pPr lvl="1"/>
            <a:endParaRPr lang="en-US" sz="1400" dirty="0"/>
          </a:p>
          <a:p>
            <a:pPr marL="0" indent="0">
              <a:buNone/>
            </a:pPr>
            <a:r>
              <a:rPr lang="en-US" sz="1500" b="1" dirty="0"/>
              <a:t>Vertical Lift Loss</a:t>
            </a:r>
          </a:p>
          <a:p>
            <a:pPr lvl="1">
              <a:buClrTx/>
            </a:pPr>
            <a:r>
              <a:rPr lang="en-US" sz="1400" dirty="0"/>
              <a:t>Pressure loss due to the weight (specific gravity) of a fluid.  Most service fluids S.G. is near the weight of water (S.G. 1).  Lift loss of water is .44 psi/ft. (S.G. 1).</a:t>
            </a:r>
          </a:p>
          <a:p>
            <a:pPr lvl="1">
              <a:buClrTx/>
            </a:pPr>
            <a:r>
              <a:rPr lang="en-US" sz="1400" dirty="0"/>
              <a:t>Lift loss can be critical when evaluating siphon feeding applications.  This will be discussed when we review siphon feed</a:t>
            </a:r>
          </a:p>
        </p:txBody>
      </p:sp>
      <p:sp>
        <p:nvSpPr>
          <p:cNvPr id="3" name="Text Placeholder 2"/>
          <p:cNvSpPr>
            <a:spLocks noGrp="1"/>
          </p:cNvSpPr>
          <p:nvPr>
            <p:ph type="body" sz="quarter" idx="14"/>
          </p:nvPr>
        </p:nvSpPr>
        <p:spPr/>
        <p:txBody>
          <a:bodyPr>
            <a:normAutofit/>
          </a:bodyPr>
          <a:lstStyle/>
          <a:p>
            <a:r>
              <a:rPr lang="en-US" sz="2100" dirty="0"/>
              <a:t>Moving Fluids -</a:t>
            </a:r>
            <a:r>
              <a:rPr lang="en-US" sz="2100" b="0" dirty="0"/>
              <a:t> Frictional Loss and Lift Loss</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14</a:t>
            </a:fld>
            <a:endParaRPr lang="en-US" dirty="0"/>
          </a:p>
        </p:txBody>
      </p:sp>
    </p:spTree>
    <p:extLst>
      <p:ext uri="{BB962C8B-B14F-4D97-AF65-F5344CB8AC3E}">
        <p14:creationId xmlns:p14="http://schemas.microsoft.com/office/powerpoint/2010/main" val="54404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p:txBody>
          <a:bodyPr/>
          <a:lstStyle/>
          <a:p>
            <a:r>
              <a:rPr lang="en-US" dirty="0"/>
              <a:t>Pump Feed Methods </a:t>
            </a:r>
            <a:r>
              <a:rPr lang="en-US" b="0" dirty="0"/>
              <a:t>|</a:t>
            </a:r>
            <a:r>
              <a:rPr lang="en-US" dirty="0"/>
              <a:t> </a:t>
            </a:r>
            <a:r>
              <a:rPr lang="en-US" b="0" dirty="0"/>
              <a:t>Viscosity</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34143564"/>
              </p:ext>
            </p:extLst>
          </p:nvPr>
        </p:nvGraphicFramePr>
        <p:xfrm>
          <a:off x="228600" y="1366431"/>
          <a:ext cx="8458200" cy="4123690"/>
        </p:xfrm>
        <a:graphic>
          <a:graphicData uri="http://schemas.openxmlformats.org/drawingml/2006/table">
            <a:tbl>
              <a:tblPr firstRow="1" bandRow="1">
                <a:tableStyleId>{5C22544A-7EE6-4342-B048-85BDC9FD1C3A}</a:tableStyleId>
              </a:tblPr>
              <a:tblGrid>
                <a:gridCol w="1580073">
                  <a:extLst>
                    <a:ext uri="{9D8B030D-6E8A-4147-A177-3AD203B41FA5}">
                      <a16:colId xmlns:a16="http://schemas.microsoft.com/office/drawing/2014/main" val="20000"/>
                    </a:ext>
                  </a:extLst>
                </a:gridCol>
                <a:gridCol w="2037864">
                  <a:extLst>
                    <a:ext uri="{9D8B030D-6E8A-4147-A177-3AD203B41FA5}">
                      <a16:colId xmlns:a16="http://schemas.microsoft.com/office/drawing/2014/main" val="20001"/>
                    </a:ext>
                  </a:extLst>
                </a:gridCol>
                <a:gridCol w="4840263">
                  <a:extLst>
                    <a:ext uri="{9D8B030D-6E8A-4147-A177-3AD203B41FA5}">
                      <a16:colId xmlns:a16="http://schemas.microsoft.com/office/drawing/2014/main" val="20002"/>
                    </a:ext>
                  </a:extLst>
                </a:gridCol>
              </a:tblGrid>
              <a:tr h="501650">
                <a:tc>
                  <a:txBody>
                    <a:bodyPr/>
                    <a:lstStyle/>
                    <a:p>
                      <a:pPr algn="ctr"/>
                      <a:r>
                        <a:rPr lang="en-US" sz="1600" dirty="0"/>
                        <a:t>Feed Method</a:t>
                      </a:r>
                    </a:p>
                  </a:txBody>
                  <a:tcPr anchor="ctr">
                    <a:solidFill>
                      <a:schemeClr val="accent1">
                        <a:lumMod val="50000"/>
                      </a:schemeClr>
                    </a:solidFill>
                  </a:tcPr>
                </a:tc>
                <a:tc>
                  <a:txBody>
                    <a:bodyPr/>
                    <a:lstStyle/>
                    <a:p>
                      <a:pPr algn="ctr"/>
                      <a:r>
                        <a:rPr lang="en-US" sz="1600" dirty="0"/>
                        <a:t>Approximate Viscosity Range</a:t>
                      </a:r>
                    </a:p>
                  </a:txBody>
                  <a:tcPr anchor="ctr">
                    <a:solidFill>
                      <a:schemeClr val="accent1">
                        <a:lumMod val="50000"/>
                      </a:schemeClr>
                    </a:solidFill>
                  </a:tcPr>
                </a:tc>
                <a:tc>
                  <a:txBody>
                    <a:bodyPr/>
                    <a:lstStyle/>
                    <a:p>
                      <a:pPr algn="ctr"/>
                      <a:r>
                        <a:rPr lang="en-US" sz="1600" dirty="0"/>
                        <a:t>Service Fluid Example</a:t>
                      </a:r>
                    </a:p>
                  </a:txBody>
                  <a:tcPr anchor="ctr">
                    <a:solidFill>
                      <a:schemeClr val="accent1">
                        <a:lumMod val="50000"/>
                      </a:schemeClr>
                    </a:solidFill>
                  </a:tcPr>
                </a:tc>
                <a:extLst>
                  <a:ext uri="{0D108BD9-81ED-4DB2-BD59-A6C34878D82A}">
                    <a16:rowId xmlns:a16="http://schemas.microsoft.com/office/drawing/2014/main" val="10000"/>
                  </a:ext>
                </a:extLst>
              </a:tr>
              <a:tr h="501650">
                <a:tc>
                  <a:txBody>
                    <a:bodyPr/>
                    <a:lstStyle/>
                    <a:p>
                      <a:r>
                        <a:rPr lang="en-US" sz="1400" dirty="0"/>
                        <a:t>Immersed</a:t>
                      </a:r>
                    </a:p>
                  </a:txBody>
                  <a:tcPr/>
                </a:tc>
                <a:tc>
                  <a:txBody>
                    <a:bodyPr/>
                    <a:lstStyle/>
                    <a:p>
                      <a:r>
                        <a:rPr lang="en-US" sz="1400" dirty="0"/>
                        <a:t>5,000</a:t>
                      </a:r>
                      <a:r>
                        <a:rPr lang="en-US" sz="1400" baseline="0" dirty="0"/>
                        <a:t> to 20,000cp</a:t>
                      </a:r>
                      <a:endParaRPr lang="en-US" sz="1400" dirty="0"/>
                    </a:p>
                  </a:txBody>
                  <a:tcPr/>
                </a:tc>
                <a:tc>
                  <a:txBody>
                    <a:bodyPr/>
                    <a:lstStyle/>
                    <a:p>
                      <a:r>
                        <a:rPr lang="en-US" sz="1400" dirty="0"/>
                        <a:t>All service</a:t>
                      </a:r>
                      <a:r>
                        <a:rPr lang="en-US" sz="1400" baseline="0" dirty="0"/>
                        <a:t> fluids and 0, 00, and 000 grease</a:t>
                      </a:r>
                      <a:endParaRPr lang="en-US" sz="1400" dirty="0"/>
                    </a:p>
                  </a:txBody>
                  <a:tcPr/>
                </a:tc>
                <a:extLst>
                  <a:ext uri="{0D108BD9-81ED-4DB2-BD59-A6C34878D82A}">
                    <a16:rowId xmlns:a16="http://schemas.microsoft.com/office/drawing/2014/main" val="10001"/>
                  </a:ext>
                </a:extLst>
              </a:tr>
              <a:tr h="501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Siphon</a:t>
                      </a:r>
                    </a:p>
                  </a:txBody>
                  <a:tcPr/>
                </a:tc>
                <a:tc>
                  <a:txBody>
                    <a:bodyPr/>
                    <a:lstStyle/>
                    <a:p>
                      <a:r>
                        <a:rPr lang="en-US" sz="1400" dirty="0"/>
                        <a:t>Up to 5000cp</a:t>
                      </a:r>
                    </a:p>
                  </a:txBody>
                  <a:tcPr/>
                </a:tc>
                <a:tc>
                  <a:txBody>
                    <a:bodyPr/>
                    <a:lstStyle/>
                    <a:p>
                      <a:r>
                        <a:rPr lang="en-US" sz="1400" dirty="0"/>
                        <a:t>All service fluids and 0, 00, and 000 grease</a:t>
                      </a:r>
                    </a:p>
                  </a:txBody>
                  <a:tcPr/>
                </a:tc>
                <a:extLst>
                  <a:ext uri="{0D108BD9-81ED-4DB2-BD59-A6C34878D82A}">
                    <a16:rowId xmlns:a16="http://schemas.microsoft.com/office/drawing/2014/main" val="10002"/>
                  </a:ext>
                </a:extLst>
              </a:tr>
              <a:tr h="501650">
                <a:tc>
                  <a:txBody>
                    <a:bodyPr/>
                    <a:lstStyle/>
                    <a:p>
                      <a:r>
                        <a:rPr lang="en-US" sz="1400" dirty="0"/>
                        <a:t>Gravity</a:t>
                      </a:r>
                    </a:p>
                  </a:txBody>
                  <a:tcPr/>
                </a:tc>
                <a:tc>
                  <a:txBody>
                    <a:bodyPr/>
                    <a:lstStyle/>
                    <a:p>
                      <a:r>
                        <a:rPr lang="en-US" sz="1400" dirty="0"/>
                        <a:t>Up to 20,000cp</a:t>
                      </a:r>
                    </a:p>
                  </a:txBody>
                  <a:tcPr/>
                </a:tc>
                <a:tc>
                  <a:txBody>
                    <a:bodyPr/>
                    <a:lstStyle/>
                    <a:p>
                      <a:r>
                        <a:rPr lang="en-US" sz="1400" dirty="0"/>
                        <a:t>All service</a:t>
                      </a:r>
                      <a:r>
                        <a:rPr lang="en-US" sz="1400" baseline="0" dirty="0"/>
                        <a:t> fluids and 0, 00, and 000 grease</a:t>
                      </a:r>
                      <a:endParaRPr lang="en-US" sz="1400" dirty="0"/>
                    </a:p>
                  </a:txBody>
                  <a:tcPr/>
                </a:tc>
                <a:extLst>
                  <a:ext uri="{0D108BD9-81ED-4DB2-BD59-A6C34878D82A}">
                    <a16:rowId xmlns:a16="http://schemas.microsoft.com/office/drawing/2014/main" val="10003"/>
                  </a:ext>
                </a:extLst>
              </a:tr>
              <a:tr h="501650">
                <a:tc>
                  <a:txBody>
                    <a:bodyPr/>
                    <a:lstStyle/>
                    <a:p>
                      <a:r>
                        <a:rPr lang="en-US" sz="1400" dirty="0"/>
                        <a:t>Pressure Feed</a:t>
                      </a:r>
                    </a:p>
                  </a:txBody>
                  <a:tcPr/>
                </a:tc>
                <a:tc>
                  <a:txBody>
                    <a:bodyPr/>
                    <a:lstStyle/>
                    <a:p>
                      <a:r>
                        <a:rPr lang="en-US" sz="1400" dirty="0"/>
                        <a:t>5,000 to 150,000cp</a:t>
                      </a:r>
                    </a:p>
                  </a:txBody>
                  <a:tcPr/>
                </a:tc>
                <a:tc>
                  <a:txBody>
                    <a:bodyPr/>
                    <a:lstStyle/>
                    <a:p>
                      <a:r>
                        <a:rPr lang="en-US" sz="1400" dirty="0"/>
                        <a:t>All service</a:t>
                      </a:r>
                      <a:r>
                        <a:rPr lang="en-US" sz="1400" baseline="0" dirty="0"/>
                        <a:t> fluids and 0, 00, and 000 grease</a:t>
                      </a:r>
                      <a:endParaRPr lang="en-US" sz="1400" dirty="0"/>
                    </a:p>
                  </a:txBody>
                  <a:tcPr/>
                </a:tc>
                <a:extLst>
                  <a:ext uri="{0D108BD9-81ED-4DB2-BD59-A6C34878D82A}">
                    <a16:rowId xmlns:a16="http://schemas.microsoft.com/office/drawing/2014/main" val="10004"/>
                  </a:ext>
                </a:extLst>
              </a:tr>
              <a:tr h="501650">
                <a:tc>
                  <a:txBody>
                    <a:bodyPr/>
                    <a:lstStyle/>
                    <a:p>
                      <a:r>
                        <a:rPr lang="en-US" sz="1400" dirty="0"/>
                        <a:t>Follower Plate</a:t>
                      </a:r>
                    </a:p>
                  </a:txBody>
                  <a:tcPr/>
                </a:tc>
                <a:tc>
                  <a:txBody>
                    <a:bodyPr/>
                    <a:lstStyle/>
                    <a:p>
                      <a:r>
                        <a:rPr lang="en-US" sz="1400" dirty="0"/>
                        <a:t>15,000 to 50,000cp</a:t>
                      </a:r>
                    </a:p>
                  </a:txBody>
                  <a:tcPr/>
                </a:tc>
                <a:tc>
                  <a:txBody>
                    <a:bodyPr/>
                    <a:lstStyle/>
                    <a:p>
                      <a:r>
                        <a:rPr lang="en-US" sz="1400" dirty="0"/>
                        <a:t>NLGI #1</a:t>
                      </a:r>
                      <a:r>
                        <a:rPr lang="en-US" sz="1400" baseline="0" dirty="0"/>
                        <a:t> and #2 grease without filler and tackifier additives</a:t>
                      </a:r>
                      <a:endParaRPr lang="en-US" sz="1400" dirty="0"/>
                    </a:p>
                  </a:txBody>
                  <a:tcPr/>
                </a:tc>
                <a:extLst>
                  <a:ext uri="{0D108BD9-81ED-4DB2-BD59-A6C34878D82A}">
                    <a16:rowId xmlns:a16="http://schemas.microsoft.com/office/drawing/2014/main" val="10005"/>
                  </a:ext>
                </a:extLst>
              </a:tr>
              <a:tr h="501650">
                <a:tc>
                  <a:txBody>
                    <a:bodyPr/>
                    <a:lstStyle/>
                    <a:p>
                      <a:r>
                        <a:rPr lang="en-US" sz="1400" dirty="0"/>
                        <a:t>Inductor</a:t>
                      </a:r>
                    </a:p>
                  </a:txBody>
                  <a:tcPr/>
                </a:tc>
                <a:tc>
                  <a:txBody>
                    <a:bodyPr/>
                    <a:lstStyle/>
                    <a:p>
                      <a:r>
                        <a:rPr lang="en-US" sz="1400" dirty="0"/>
                        <a:t>20,000</a:t>
                      </a:r>
                      <a:r>
                        <a:rPr lang="en-US" sz="1400" baseline="0" dirty="0"/>
                        <a:t> to 100,000cp</a:t>
                      </a:r>
                      <a:endParaRPr lang="en-US" sz="1400" dirty="0"/>
                    </a:p>
                  </a:txBody>
                  <a:tcPr/>
                </a:tc>
                <a:tc>
                  <a:txBody>
                    <a:bodyPr/>
                    <a:lstStyle/>
                    <a:p>
                      <a:r>
                        <a:rPr lang="en-US" sz="1400" dirty="0"/>
                        <a:t>NLGI #3 - #4 grease with or without filler and tackifier additives</a:t>
                      </a:r>
                    </a:p>
                  </a:txBody>
                  <a:tcPr/>
                </a:tc>
                <a:extLst>
                  <a:ext uri="{0D108BD9-81ED-4DB2-BD59-A6C34878D82A}">
                    <a16:rowId xmlns:a16="http://schemas.microsoft.com/office/drawing/2014/main" val="10006"/>
                  </a:ext>
                </a:extLst>
              </a:tr>
              <a:tr h="501650">
                <a:tc>
                  <a:txBody>
                    <a:bodyPr/>
                    <a:lstStyle/>
                    <a:p>
                      <a:r>
                        <a:rPr lang="en-US" sz="1400" dirty="0"/>
                        <a:t>Ram</a:t>
                      </a:r>
                    </a:p>
                  </a:txBody>
                  <a:tcPr/>
                </a:tc>
                <a:tc>
                  <a:txBody>
                    <a:bodyPr/>
                    <a:lstStyle/>
                    <a:p>
                      <a:r>
                        <a:rPr lang="en-US" sz="1400" dirty="0"/>
                        <a:t>100,00 to 6,000,000cp</a:t>
                      </a:r>
                    </a:p>
                  </a:txBody>
                  <a:tcPr/>
                </a:tc>
                <a:tc>
                  <a:txBody>
                    <a:bodyPr/>
                    <a:lstStyle/>
                    <a:p>
                      <a:r>
                        <a:rPr lang="en-US" sz="1400" dirty="0"/>
                        <a:t>NLGI #5 - #6 grease with or without filler and tackifier additives</a:t>
                      </a:r>
                    </a:p>
                  </a:txBody>
                  <a:tcPr/>
                </a:tc>
                <a:extLst>
                  <a:ext uri="{0D108BD9-81ED-4DB2-BD59-A6C34878D82A}">
                    <a16:rowId xmlns:a16="http://schemas.microsoft.com/office/drawing/2014/main" val="10007"/>
                  </a:ext>
                </a:extLst>
              </a:tr>
            </a:tbl>
          </a:graphicData>
        </a:graphic>
      </p:graphicFrame>
      <p:sp>
        <p:nvSpPr>
          <p:cNvPr id="7" name="Text Placeholder 2"/>
          <p:cNvSpPr>
            <a:spLocks noGrp="1"/>
          </p:cNvSpPr>
          <p:nvPr>
            <p:ph type="body" sz="quarter" idx="14"/>
          </p:nvPr>
        </p:nvSpPr>
        <p:spPr>
          <a:xfrm>
            <a:off x="152400" y="0"/>
            <a:ext cx="8839200" cy="990600"/>
          </a:xfrm>
        </p:spPr>
        <p:txBody>
          <a:bodyPr>
            <a:normAutofit/>
          </a:bodyPr>
          <a:lstStyle/>
          <a:p>
            <a:r>
              <a:rPr lang="en-US" sz="2100" dirty="0"/>
              <a:t>Pump Feed Methods - </a:t>
            </a:r>
            <a:r>
              <a:rPr lang="en-US" sz="2100" b="0" dirty="0"/>
              <a:t>based on viscosity range</a:t>
            </a:r>
          </a:p>
        </p:txBody>
      </p:sp>
    </p:spTree>
    <p:extLst>
      <p:ext uri="{BB962C8B-B14F-4D97-AF65-F5344CB8AC3E}">
        <p14:creationId xmlns:p14="http://schemas.microsoft.com/office/powerpoint/2010/main" val="4008196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79120" y="1139771"/>
            <a:ext cx="3402677" cy="4953000"/>
            <a:chOff x="5512723" y="1219200"/>
            <a:chExt cx="3402677" cy="49530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838" r="27399"/>
            <a:stretch/>
          </p:blipFill>
          <p:spPr>
            <a:xfrm>
              <a:off x="6814432" y="1219200"/>
              <a:ext cx="2100968" cy="3601983"/>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67" b="97162" l="32079" r="67267">
                          <a14:foregroundMark x1="45990" y1="62227" x2="45990" y2="62227"/>
                          <a14:foregroundMark x1="49755" y1="37336" x2="49755" y2="37336"/>
                          <a14:foregroundMark x1="46318" y1="36900" x2="46318" y2="36900"/>
                          <a14:foregroundMark x1="37480" y1="35371" x2="37480" y2="35371"/>
                          <a14:foregroundMark x1="48445" y1="21179" x2="48445" y2="21179"/>
                          <a14:foregroundMark x1="48118" y1="19869" x2="48118" y2="19869"/>
                          <a14:foregroundMark x1="48445" y1="15721" x2="48445" y2="15721"/>
                          <a14:foregroundMark x1="49100" y1="13755" x2="49100" y2="13755"/>
                          <a14:backgroundMark x1="11457" y1="34061" x2="11457" y2="34061"/>
                          <a14:backgroundMark x1="86088" y1="30786" x2="86088" y2="30786"/>
                          <a14:backgroundMark x1="37152" y1="9607" x2="37152" y2="9607"/>
                          <a14:backgroundMark x1="42390" y1="93450" x2="42390" y2="93450"/>
                        </a14:backgroundRemoval>
                      </a14:imgEffect>
                    </a14:imgLayer>
                  </a14:imgProps>
                </a:ext>
                <a:ext uri="{28A0092B-C50C-407E-A947-70E740481C1C}">
                  <a14:useLocalDpi xmlns:a14="http://schemas.microsoft.com/office/drawing/2010/main" val="0"/>
                </a:ext>
              </a:extLst>
            </a:blip>
            <a:srcRect l="27691" r="28330"/>
            <a:stretch/>
          </p:blipFill>
          <p:spPr>
            <a:xfrm>
              <a:off x="5512723" y="2819400"/>
              <a:ext cx="1965278" cy="3352800"/>
            </a:xfrm>
            <a:prstGeom prst="rect">
              <a:avLst/>
            </a:prstGeom>
          </p:spPr>
        </p:pic>
      </p:grpSp>
      <p:sp>
        <p:nvSpPr>
          <p:cNvPr id="3" name="Text Placeholder 2"/>
          <p:cNvSpPr>
            <a:spLocks noGrp="1"/>
          </p:cNvSpPr>
          <p:nvPr>
            <p:ph type="body" sz="quarter" idx="14"/>
          </p:nvPr>
        </p:nvSpPr>
        <p:spPr/>
        <p:txBody>
          <a:bodyPr>
            <a:normAutofit/>
          </a:bodyPr>
          <a:lstStyle/>
          <a:p>
            <a:r>
              <a:rPr lang="en-US" sz="2100" dirty="0"/>
              <a:t>Immersion Feed</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16</a:t>
            </a:fld>
            <a:endParaRPr lang="en-US" dirty="0"/>
          </a:p>
        </p:txBody>
      </p:sp>
      <p:sp>
        <p:nvSpPr>
          <p:cNvPr id="2" name="Text Placeholder 1"/>
          <p:cNvSpPr>
            <a:spLocks noGrp="1"/>
          </p:cNvSpPr>
          <p:nvPr>
            <p:ph type="body" sz="quarter" idx="13"/>
          </p:nvPr>
        </p:nvSpPr>
        <p:spPr>
          <a:xfrm>
            <a:off x="4052163" y="1139771"/>
            <a:ext cx="4343400" cy="4531963"/>
          </a:xfrm>
        </p:spPr>
        <p:txBody>
          <a:bodyPr>
            <a:noAutofit/>
          </a:bodyPr>
          <a:lstStyle/>
          <a:p>
            <a:pPr marL="0" indent="0">
              <a:spcBef>
                <a:spcPts val="600"/>
              </a:spcBef>
              <a:buNone/>
            </a:pPr>
            <a:r>
              <a:rPr lang="en-US" sz="1500" b="1" dirty="0"/>
              <a:t>Most effective way to prime a pump</a:t>
            </a:r>
          </a:p>
          <a:p>
            <a:pPr lvl="1">
              <a:spcBef>
                <a:spcPts val="600"/>
              </a:spcBef>
              <a:buClrTx/>
            </a:pPr>
            <a:r>
              <a:rPr lang="en-US" sz="1400" dirty="0">
                <a:solidFill>
                  <a:srgbClr val="000000"/>
                </a:solidFill>
              </a:rPr>
              <a:t>Used when the fluid flows easily (up to 20,000cp).</a:t>
            </a:r>
          </a:p>
          <a:p>
            <a:pPr lvl="1">
              <a:spcBef>
                <a:spcPts val="600"/>
              </a:spcBef>
              <a:buClrTx/>
            </a:pPr>
            <a:r>
              <a:rPr lang="en-US" sz="1400" dirty="0"/>
              <a:t>Path to fluid inlet is short compared to gravity or siphon feed methods</a:t>
            </a:r>
          </a:p>
          <a:p>
            <a:pPr lvl="1">
              <a:spcBef>
                <a:spcPts val="600"/>
              </a:spcBef>
              <a:buClrTx/>
            </a:pPr>
            <a:r>
              <a:rPr lang="en-US" sz="1400" dirty="0"/>
              <a:t>Atmospheric pressure and fluid head (the weight of the fluid) pressure are available to push material into the pump during pump priming.</a:t>
            </a:r>
          </a:p>
          <a:p>
            <a:pPr lvl="1">
              <a:spcBef>
                <a:spcPts val="600"/>
              </a:spcBef>
              <a:buClrTx/>
            </a:pPr>
            <a:r>
              <a:rPr lang="en-US" sz="1400" dirty="0"/>
              <a:t>Follower plates, inductors and ram systems used for grease.</a:t>
            </a:r>
          </a:p>
        </p:txBody>
      </p:sp>
    </p:spTree>
    <p:extLst>
      <p:ext uri="{BB962C8B-B14F-4D97-AF65-F5344CB8AC3E}">
        <p14:creationId xmlns:p14="http://schemas.microsoft.com/office/powerpoint/2010/main" val="2294908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818"/>
          <a:stretch/>
        </p:blipFill>
        <p:spPr>
          <a:xfrm>
            <a:off x="0" y="1278612"/>
            <a:ext cx="3944319" cy="2816841"/>
          </a:xfrm>
          <a:prstGeom prst="rect">
            <a:avLst/>
          </a:prstGeom>
        </p:spPr>
      </p:pic>
      <p:sp>
        <p:nvSpPr>
          <p:cNvPr id="2" name="Text Placeholder 1"/>
          <p:cNvSpPr>
            <a:spLocks noGrp="1"/>
          </p:cNvSpPr>
          <p:nvPr>
            <p:ph type="body" sz="quarter" idx="13"/>
          </p:nvPr>
        </p:nvSpPr>
        <p:spPr>
          <a:xfrm>
            <a:off x="3596168" y="1158041"/>
            <a:ext cx="5257800" cy="5105400"/>
          </a:xfrm>
        </p:spPr>
        <p:txBody>
          <a:bodyPr>
            <a:noAutofit/>
          </a:bodyPr>
          <a:lstStyle/>
          <a:p>
            <a:pPr lvl="1">
              <a:spcBef>
                <a:spcPts val="1200"/>
              </a:spcBef>
              <a:buClrTx/>
            </a:pPr>
            <a:r>
              <a:rPr lang="en-US" sz="1400" b="0" dirty="0"/>
              <a:t>Siphon </a:t>
            </a:r>
            <a:r>
              <a:rPr lang="en-US" sz="1400" dirty="0">
                <a:solidFill>
                  <a:srgbClr val="000000"/>
                </a:solidFill>
              </a:rPr>
              <a:t>feed used for wall mounted pumps and below ground installations.</a:t>
            </a:r>
          </a:p>
          <a:p>
            <a:pPr lvl="1">
              <a:spcBef>
                <a:spcPts val="1200"/>
              </a:spcBef>
              <a:buClrTx/>
            </a:pPr>
            <a:r>
              <a:rPr lang="en-US" sz="1400" dirty="0">
                <a:solidFill>
                  <a:srgbClr val="000000"/>
                </a:solidFill>
              </a:rPr>
              <a:t>Used when fluid flows very easily (up to 5000cp).</a:t>
            </a:r>
          </a:p>
          <a:p>
            <a:pPr lvl="1">
              <a:spcBef>
                <a:spcPts val="1200"/>
              </a:spcBef>
              <a:buClrTx/>
            </a:pPr>
            <a:r>
              <a:rPr lang="en-US" sz="1400" dirty="0">
                <a:solidFill>
                  <a:srgbClr val="000000"/>
                </a:solidFill>
              </a:rPr>
              <a:t>Below ground systems common in the past, but no longer desired due to EPA restrictions.</a:t>
            </a:r>
          </a:p>
          <a:p>
            <a:pPr lvl="1">
              <a:spcBef>
                <a:spcPts val="1200"/>
              </a:spcBef>
              <a:buClrTx/>
            </a:pPr>
            <a:r>
              <a:rPr lang="en-US" sz="1400" dirty="0">
                <a:solidFill>
                  <a:srgbClr val="000000"/>
                </a:solidFill>
              </a:rPr>
              <a:t>Vertical lift loss (the weight of the fluid) and frictional pressure loss of the siphon hose and tube must be calculated to determine if a fluid can be siphon fed.</a:t>
            </a:r>
          </a:p>
          <a:p>
            <a:pPr lvl="1">
              <a:spcBef>
                <a:spcPts val="1200"/>
              </a:spcBef>
              <a:buClrTx/>
            </a:pPr>
            <a:r>
              <a:rPr lang="en-US" sz="1400" dirty="0">
                <a:solidFill>
                  <a:srgbClr val="000000"/>
                </a:solidFill>
              </a:rPr>
              <a:t>Special reinforced hose must be used for siphon feeding. Standard hose will collapse during priming </a:t>
            </a:r>
            <a:r>
              <a:rPr lang="en-US" sz="1400" b="0" dirty="0"/>
              <a:t>and cause the pump to cavitate.</a:t>
            </a:r>
          </a:p>
        </p:txBody>
      </p:sp>
      <p:sp>
        <p:nvSpPr>
          <p:cNvPr id="3" name="Text Placeholder 2"/>
          <p:cNvSpPr>
            <a:spLocks noGrp="1"/>
          </p:cNvSpPr>
          <p:nvPr>
            <p:ph type="body" sz="quarter" idx="14"/>
          </p:nvPr>
        </p:nvSpPr>
        <p:spPr/>
        <p:txBody>
          <a:bodyPr>
            <a:normAutofit/>
          </a:bodyPr>
          <a:lstStyle/>
          <a:p>
            <a:r>
              <a:rPr lang="en-US" sz="2100" dirty="0"/>
              <a:t>Siphon Feed</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17</a:t>
            </a:fld>
            <a:endParaRPr lang="en-US" dirty="0"/>
          </a:p>
        </p:txBody>
      </p:sp>
    </p:spTree>
    <p:extLst>
      <p:ext uri="{BB962C8B-B14F-4D97-AF65-F5344CB8AC3E}">
        <p14:creationId xmlns:p14="http://schemas.microsoft.com/office/powerpoint/2010/main" val="3777210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8859" y="1140420"/>
            <a:ext cx="8458200" cy="5105400"/>
          </a:xfrm>
        </p:spPr>
        <p:txBody>
          <a:bodyPr>
            <a:normAutofit/>
          </a:bodyPr>
          <a:lstStyle/>
          <a:p>
            <a:pPr marL="0" indent="0">
              <a:spcBef>
                <a:spcPts val="600"/>
              </a:spcBef>
              <a:buNone/>
            </a:pPr>
            <a:r>
              <a:rPr lang="en-US" sz="1500" b="1" dirty="0"/>
              <a:t>Assume you wanted to siphon feed 30W weight motor oil 6.0 ft:</a:t>
            </a:r>
          </a:p>
          <a:p>
            <a:pPr lvl="1">
              <a:spcBef>
                <a:spcPts val="600"/>
              </a:spcBef>
              <a:buClrTx/>
            </a:pPr>
            <a:r>
              <a:rPr lang="en-US" sz="1400" dirty="0"/>
              <a:t>30W (.891 Specific Gravity - SG)</a:t>
            </a:r>
          </a:p>
          <a:p>
            <a:pPr lvl="1">
              <a:spcBef>
                <a:spcPts val="600"/>
              </a:spcBef>
              <a:buClrTx/>
            </a:pPr>
            <a:r>
              <a:rPr lang="en-US" sz="1400" dirty="0"/>
              <a:t>0.44 psi/ft. is lost for water (1.0 SG)</a:t>
            </a:r>
          </a:p>
          <a:p>
            <a:pPr lvl="1">
              <a:spcBef>
                <a:spcPts val="600"/>
              </a:spcBef>
              <a:buClrTx/>
            </a:pPr>
            <a:r>
              <a:rPr lang="en-US" sz="1400" dirty="0"/>
              <a:t>0.44 psi/ft. x .891 SG (30W) = 0.4 psi/ft. loss</a:t>
            </a:r>
          </a:p>
          <a:p>
            <a:pPr lvl="1">
              <a:spcBef>
                <a:spcPts val="600"/>
              </a:spcBef>
              <a:buClrTx/>
            </a:pPr>
            <a:r>
              <a:rPr lang="en-US" sz="1400" dirty="0"/>
              <a:t>0.4 psi/ft. (30W) x 6.0ft. = 2.4 psi lift loss</a:t>
            </a:r>
          </a:p>
          <a:p>
            <a:pPr>
              <a:spcBef>
                <a:spcPts val="600"/>
              </a:spcBef>
              <a:buClrTx/>
            </a:pPr>
            <a:r>
              <a:rPr lang="en-US" sz="1400" b="0" dirty="0"/>
              <a:t>Most service fluids are near the SG of water and a good guide for calculating lift loss is about 0.5 psi/ft. for all service fluids.</a:t>
            </a:r>
          </a:p>
          <a:p>
            <a:pPr>
              <a:spcBef>
                <a:spcPts val="600"/>
              </a:spcBef>
              <a:buClrTx/>
            </a:pPr>
            <a:r>
              <a:rPr lang="en-US" sz="1400" b="0" dirty="0"/>
              <a:t>Vertical lift loss and frictional pressure loss is compared to available atmospheric pressure to determine if the pump will prime.</a:t>
            </a:r>
          </a:p>
          <a:p>
            <a:pPr>
              <a:spcBef>
                <a:spcPts val="600"/>
              </a:spcBef>
              <a:buClrTx/>
            </a:pPr>
            <a:r>
              <a:rPr lang="en-US" sz="1400" b="0" dirty="0"/>
              <a:t>Vertical lift loss applies to pumping fluid vertically on the discharge side of the pump; however the loss is typically very small compared to the outlet pressure capacity of the pump.</a:t>
            </a:r>
          </a:p>
        </p:txBody>
      </p:sp>
      <p:sp>
        <p:nvSpPr>
          <p:cNvPr id="3" name="Text Placeholder 2"/>
          <p:cNvSpPr>
            <a:spLocks noGrp="1"/>
          </p:cNvSpPr>
          <p:nvPr>
            <p:ph type="body" sz="quarter" idx="14"/>
          </p:nvPr>
        </p:nvSpPr>
        <p:spPr/>
        <p:txBody>
          <a:bodyPr>
            <a:normAutofit/>
          </a:bodyPr>
          <a:lstStyle/>
          <a:p>
            <a:r>
              <a:rPr lang="en-US" sz="2100" dirty="0"/>
              <a:t>Siphon Feed - </a:t>
            </a:r>
            <a:r>
              <a:rPr lang="en-US" sz="2100" b="0" dirty="0"/>
              <a:t>Vertical Lift Loss Calculation</a:t>
            </a:r>
          </a:p>
        </p:txBody>
      </p:sp>
      <p:sp>
        <p:nvSpPr>
          <p:cNvPr id="4" name="Slide Number Placeholder 3"/>
          <p:cNvSpPr>
            <a:spLocks noGrp="1"/>
          </p:cNvSpPr>
          <p:nvPr>
            <p:ph type="sldNum" sz="quarter" idx="12"/>
          </p:nvPr>
        </p:nvSpPr>
        <p:spPr/>
        <p:txBody>
          <a:bodyPr/>
          <a:lstStyle/>
          <a:p>
            <a:fld id="{D4D6C0FB-3355-4B31-B233-CC2E1EDDD6F0}" type="slidenum">
              <a:rPr lang="en-US" smtClean="0"/>
              <a:pPr/>
              <a:t>18</a:t>
            </a:fld>
            <a:endParaRPr lang="en-US" dirty="0"/>
          </a:p>
        </p:txBody>
      </p:sp>
    </p:spTree>
    <p:extLst>
      <p:ext uri="{BB962C8B-B14F-4D97-AF65-F5344CB8AC3E}">
        <p14:creationId xmlns:p14="http://schemas.microsoft.com/office/powerpoint/2010/main" val="105127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8858" y="1140419"/>
            <a:ext cx="8719966" cy="5105400"/>
          </a:xfrm>
        </p:spPr>
        <p:txBody>
          <a:bodyPr>
            <a:normAutofit/>
          </a:bodyPr>
          <a:lstStyle/>
          <a:p>
            <a:pPr marL="0" indent="0">
              <a:buClrTx/>
              <a:buNone/>
            </a:pPr>
            <a:r>
              <a:rPr lang="en-US" sz="1500" b="1" dirty="0"/>
              <a:t>Assume the desired dispense flow is 3.0gpm, the viscosity of the oil is 540cp at 70°F (30W), and the siphon hose is 1.0” x 6ft.  The supply pump is a double-acting piston pump.</a:t>
            </a:r>
          </a:p>
          <a:p>
            <a:pPr>
              <a:buClrTx/>
            </a:pPr>
            <a:r>
              <a:rPr lang="en-US" sz="1400" b="0" dirty="0"/>
              <a:t>Delta P = .000273 x 6.0gpm x 540cp x 6ft/1.0”</a:t>
            </a:r>
            <a:r>
              <a:rPr lang="en-US" sz="1400" b="0" baseline="30000" dirty="0"/>
              <a:t>4</a:t>
            </a:r>
            <a:r>
              <a:rPr lang="en-US" sz="1400" b="0" dirty="0"/>
              <a:t> or 5.3 psi.</a:t>
            </a:r>
          </a:p>
          <a:p>
            <a:pPr lvl="1">
              <a:buClrTx/>
            </a:pPr>
            <a:r>
              <a:rPr lang="en-US" sz="1400" dirty="0"/>
              <a:t>Balcrank piston pumps prime or load on one stroke (upstroke) and dispense half the volume of the pump on both the up and down strokes.  </a:t>
            </a:r>
          </a:p>
          <a:p>
            <a:pPr lvl="1">
              <a:buClrTx/>
            </a:pPr>
            <a:r>
              <a:rPr lang="en-US" sz="1400" dirty="0"/>
              <a:t>So, in this example the desired output flow is 3gpm requiring the calculated flow to be doubled (6gpm) for the calculation.</a:t>
            </a:r>
          </a:p>
          <a:p>
            <a:pPr lvl="1">
              <a:buClrTx/>
            </a:pPr>
            <a:r>
              <a:rPr lang="en-US" sz="1400" dirty="0"/>
              <a:t>Doubling the flow is not required when calculating siphon feed pressure loss for air-operated double diaphragm pumps.</a:t>
            </a:r>
          </a:p>
        </p:txBody>
      </p:sp>
      <p:sp>
        <p:nvSpPr>
          <p:cNvPr id="3" name="Text Placeholder 2"/>
          <p:cNvSpPr>
            <a:spLocks noGrp="1"/>
          </p:cNvSpPr>
          <p:nvPr>
            <p:ph type="body" sz="quarter" idx="14"/>
          </p:nvPr>
        </p:nvSpPr>
        <p:spPr>
          <a:xfrm>
            <a:off x="152400" y="0"/>
            <a:ext cx="8891016" cy="990600"/>
          </a:xfrm>
        </p:spPr>
        <p:txBody>
          <a:bodyPr>
            <a:normAutofit/>
          </a:bodyPr>
          <a:lstStyle/>
          <a:p>
            <a:r>
              <a:rPr lang="en-US" sz="2100" dirty="0"/>
              <a:t>Siphon Feed - </a:t>
            </a:r>
            <a:r>
              <a:rPr lang="en-US" sz="2100" b="0" dirty="0"/>
              <a:t>Frictional Pressure Loss Calculation</a:t>
            </a:r>
          </a:p>
        </p:txBody>
      </p:sp>
      <p:sp>
        <p:nvSpPr>
          <p:cNvPr id="4" name="Slide Number Placeholder 3"/>
          <p:cNvSpPr>
            <a:spLocks noGrp="1"/>
          </p:cNvSpPr>
          <p:nvPr>
            <p:ph type="sldNum" sz="quarter" idx="12"/>
          </p:nvPr>
        </p:nvSpPr>
        <p:spPr>
          <a:xfrm>
            <a:off x="8610600" y="6492875"/>
            <a:ext cx="410355" cy="365125"/>
          </a:xfrm>
        </p:spPr>
        <p:txBody>
          <a:bodyPr/>
          <a:lstStyle/>
          <a:p>
            <a:fld id="{D4D6C0FB-3355-4B31-B233-CC2E1EDDD6F0}" type="slidenum">
              <a:rPr lang="en-US" smtClean="0"/>
              <a:pPr/>
              <a:t>19</a:t>
            </a:fld>
            <a:endParaRPr lang="en-US" dirty="0"/>
          </a:p>
        </p:txBody>
      </p:sp>
    </p:spTree>
    <p:extLst>
      <p:ext uri="{BB962C8B-B14F-4D97-AF65-F5344CB8AC3E}">
        <p14:creationId xmlns:p14="http://schemas.microsoft.com/office/powerpoint/2010/main" val="36877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868" y="1371601"/>
            <a:ext cx="3633323" cy="2492636"/>
          </a:xfrm>
          <a:prstGeom prst="rect">
            <a:avLst/>
          </a:prstGeom>
        </p:spPr>
      </p:pic>
      <p:sp>
        <p:nvSpPr>
          <p:cNvPr id="9" name="Title 8"/>
          <p:cNvSpPr>
            <a:spLocks noGrp="1"/>
          </p:cNvSpPr>
          <p:nvPr>
            <p:ph type="title"/>
          </p:nvPr>
        </p:nvSpPr>
        <p:spPr/>
        <p:txBody>
          <a:bodyPr>
            <a:normAutofit/>
          </a:bodyPr>
          <a:lstStyle/>
          <a:p>
            <a:r>
              <a:rPr lang="en-US" sz="2100" dirty="0"/>
              <a:t>System Design - </a:t>
            </a:r>
            <a:r>
              <a:rPr lang="en-US" sz="2100" b="0" dirty="0"/>
              <a:t>Contents</a:t>
            </a:r>
          </a:p>
        </p:txBody>
      </p:sp>
      <p:sp>
        <p:nvSpPr>
          <p:cNvPr id="3" name="Content Placeholder 2"/>
          <p:cNvSpPr>
            <a:spLocks noGrp="1"/>
          </p:cNvSpPr>
          <p:nvPr>
            <p:ph idx="1"/>
          </p:nvPr>
        </p:nvSpPr>
        <p:spPr>
          <a:xfrm>
            <a:off x="3709434" y="1155920"/>
            <a:ext cx="4977365" cy="3676650"/>
          </a:xfrm>
        </p:spPr>
        <p:txBody>
          <a:bodyPr>
            <a:noAutofit/>
          </a:bodyPr>
          <a:lstStyle/>
          <a:p>
            <a:pPr marL="557213" lvl="1" indent="-214313" defTabSz="685800">
              <a:spcBef>
                <a:spcPts val="200"/>
              </a:spcBef>
              <a:buClrTx/>
            </a:pPr>
            <a:r>
              <a:rPr lang="en-US" dirty="0"/>
              <a:t>Typical Applications</a:t>
            </a:r>
          </a:p>
          <a:p>
            <a:pPr marL="557213" lvl="1" indent="-214313" defTabSz="685800">
              <a:spcBef>
                <a:spcPts val="200"/>
              </a:spcBef>
              <a:buClrTx/>
            </a:pPr>
            <a:r>
              <a:rPr lang="en-US" dirty="0"/>
              <a:t>Compressed Air Supply</a:t>
            </a:r>
          </a:p>
          <a:p>
            <a:pPr marL="557213" lvl="1" indent="-214313" defTabSz="685800">
              <a:spcBef>
                <a:spcPts val="200"/>
              </a:spcBef>
              <a:buClrTx/>
            </a:pPr>
            <a:r>
              <a:rPr lang="en-US" dirty="0"/>
              <a:t>Fluid Properties</a:t>
            </a:r>
          </a:p>
          <a:p>
            <a:pPr marL="557213" lvl="1" indent="-214313" defTabSz="685800">
              <a:spcBef>
                <a:spcPts val="200"/>
              </a:spcBef>
              <a:buClrTx/>
            </a:pPr>
            <a:r>
              <a:rPr lang="en-US" dirty="0"/>
              <a:t>Moving Fluids</a:t>
            </a:r>
          </a:p>
          <a:p>
            <a:pPr marL="557213" lvl="1" indent="-214313" defTabSz="685800">
              <a:spcBef>
                <a:spcPts val="200"/>
              </a:spcBef>
              <a:buClrTx/>
            </a:pPr>
            <a:r>
              <a:rPr lang="en-US" dirty="0"/>
              <a:t>Feed Methods</a:t>
            </a:r>
          </a:p>
          <a:p>
            <a:pPr marL="557213" lvl="1" indent="-214313" defTabSz="685800">
              <a:spcBef>
                <a:spcPts val="200"/>
              </a:spcBef>
              <a:buClrTx/>
            </a:pPr>
            <a:r>
              <a:rPr lang="en-US" dirty="0"/>
              <a:t>Pump Performance Charts</a:t>
            </a:r>
          </a:p>
          <a:p>
            <a:pPr marL="557213" lvl="1" indent="-214313" defTabSz="685800">
              <a:spcBef>
                <a:spcPts val="200"/>
              </a:spcBef>
              <a:buClrTx/>
            </a:pPr>
            <a:r>
              <a:rPr lang="en-US" dirty="0"/>
              <a:t>System Plumbing</a:t>
            </a:r>
          </a:p>
          <a:p>
            <a:pPr marL="557213" lvl="1" indent="-214313" defTabSz="685800">
              <a:spcBef>
                <a:spcPts val="200"/>
              </a:spcBef>
              <a:buClrTx/>
            </a:pPr>
            <a:r>
              <a:rPr lang="en-US" dirty="0"/>
              <a:t>System Commissioning, Flushing</a:t>
            </a:r>
          </a:p>
          <a:p>
            <a:pPr marL="557213" lvl="1" indent="-214313" defTabSz="685800">
              <a:spcBef>
                <a:spcPts val="200"/>
              </a:spcBef>
              <a:buClrTx/>
            </a:pPr>
            <a:r>
              <a:rPr lang="en-US" dirty="0"/>
              <a:t>Startup/Shutdown/Maintenance</a:t>
            </a:r>
          </a:p>
          <a:p>
            <a:pPr marL="557213" lvl="1" indent="-214313" defTabSz="685800">
              <a:spcBef>
                <a:spcPts val="200"/>
              </a:spcBef>
              <a:buClrTx/>
            </a:pPr>
            <a:r>
              <a:rPr lang="en-US" dirty="0"/>
              <a:t>System Design Tools Review (Excel)</a:t>
            </a:r>
          </a:p>
          <a:p>
            <a:pPr lvl="2">
              <a:spcBef>
                <a:spcPts val="200"/>
              </a:spcBef>
              <a:buClrTx/>
            </a:pPr>
            <a:r>
              <a:rPr lang="en-US" dirty="0"/>
              <a:t>System Design Requirements Worksheet</a:t>
            </a:r>
          </a:p>
          <a:p>
            <a:pPr lvl="2">
              <a:spcBef>
                <a:spcPts val="200"/>
              </a:spcBef>
              <a:buClrTx/>
            </a:pPr>
            <a:r>
              <a:rPr lang="en-US" dirty="0"/>
              <a:t>Automated Worksheets and Conversions </a:t>
            </a:r>
          </a:p>
          <a:p>
            <a:pPr lvl="2">
              <a:spcBef>
                <a:spcPts val="200"/>
              </a:spcBef>
              <a:buClrTx/>
            </a:pPr>
            <a:r>
              <a:rPr lang="en-US" dirty="0"/>
              <a:t>Technical Reference Data</a:t>
            </a:r>
          </a:p>
          <a:p>
            <a:pPr marL="557213" lvl="1" indent="-214313" defTabSz="685800">
              <a:spcBef>
                <a:spcPts val="200"/>
              </a:spcBef>
              <a:buClrTx/>
            </a:pPr>
            <a:r>
              <a:rPr lang="en-US" dirty="0"/>
              <a:t>Fleet System Case Study (Excel)</a:t>
            </a:r>
          </a:p>
          <a:p>
            <a:pPr lvl="2">
              <a:spcBef>
                <a:spcPts val="200"/>
              </a:spcBef>
              <a:buClrTx/>
            </a:pPr>
            <a:r>
              <a:rPr lang="en-US" dirty="0"/>
              <a:t>Municipal Garage</a:t>
            </a:r>
          </a:p>
        </p:txBody>
      </p:sp>
      <p:sp>
        <p:nvSpPr>
          <p:cNvPr id="10" name="Slide Number Placeholder 3"/>
          <p:cNvSpPr>
            <a:spLocks noGrp="1"/>
          </p:cNvSpPr>
          <p:nvPr>
            <p:ph type="sldNum" sz="quarter" idx="12"/>
          </p:nvPr>
        </p:nvSpPr>
        <p:spPr>
          <a:xfrm>
            <a:off x="8610600" y="6492875"/>
            <a:ext cx="457200" cy="365125"/>
          </a:xfrm>
        </p:spPr>
        <p:txBody>
          <a:bodyPr/>
          <a:lstStyle/>
          <a:p>
            <a:r>
              <a:rPr lang="en-US" dirty="0"/>
              <a:t>2</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3361" y="1148169"/>
            <a:ext cx="8915400" cy="5105400"/>
          </a:xfrm>
        </p:spPr>
        <p:txBody>
          <a:bodyPr>
            <a:normAutofit/>
          </a:bodyPr>
          <a:lstStyle/>
          <a:p>
            <a:pPr marL="0" indent="0">
              <a:spcBef>
                <a:spcPts val="600"/>
              </a:spcBef>
              <a:buClrTx/>
              <a:buNone/>
            </a:pPr>
            <a:r>
              <a:rPr lang="en-US" sz="1500" b="1" dirty="0"/>
              <a:t>In the example on the previous slides we know:</a:t>
            </a:r>
          </a:p>
          <a:p>
            <a:pPr lvl="1">
              <a:spcBef>
                <a:spcPts val="600"/>
              </a:spcBef>
              <a:buClrTx/>
            </a:pPr>
            <a:r>
              <a:rPr lang="en-US" sz="1400" dirty="0"/>
              <a:t>Vertical lift loss for 30W in six feet = 2.4 psi</a:t>
            </a:r>
          </a:p>
          <a:p>
            <a:pPr lvl="1">
              <a:spcBef>
                <a:spcPts val="600"/>
              </a:spcBef>
              <a:buClrTx/>
            </a:pPr>
            <a:r>
              <a:rPr lang="en-US" sz="1400" dirty="0"/>
              <a:t>Frictional loss in 1.0” x 6ft. of hose = 5.3 psi </a:t>
            </a:r>
          </a:p>
          <a:p>
            <a:pPr>
              <a:spcBef>
                <a:spcPts val="600"/>
              </a:spcBef>
              <a:buClrTx/>
            </a:pPr>
            <a:endParaRPr lang="en-US" sz="1400" b="0" dirty="0"/>
          </a:p>
          <a:p>
            <a:pPr marL="0" indent="0">
              <a:spcBef>
                <a:spcPts val="600"/>
              </a:spcBef>
              <a:buClrTx/>
              <a:buNone/>
            </a:pPr>
            <a:r>
              <a:rPr lang="en-US" sz="1500" b="1" dirty="0"/>
              <a:t>However, the pressure loss past the inlet check of the pump cannot be calculated.  </a:t>
            </a:r>
          </a:p>
          <a:p>
            <a:pPr lvl="1">
              <a:spcBef>
                <a:spcPts val="600"/>
              </a:spcBef>
              <a:buClrTx/>
            </a:pPr>
            <a:r>
              <a:rPr lang="en-US" sz="1400" dirty="0"/>
              <a:t>Balcrank recommends using a 5.0psi loss for inlet check pressure loss.</a:t>
            </a:r>
          </a:p>
          <a:p>
            <a:pPr marL="0" indent="0">
              <a:spcBef>
                <a:spcPts val="600"/>
              </a:spcBef>
              <a:buClrTx/>
              <a:buNone/>
            </a:pPr>
            <a:endParaRPr lang="en-US" sz="1400" b="0" dirty="0"/>
          </a:p>
          <a:p>
            <a:pPr marL="0" indent="0">
              <a:spcBef>
                <a:spcPts val="600"/>
              </a:spcBef>
              <a:buClrTx/>
              <a:buNone/>
            </a:pPr>
            <a:r>
              <a:rPr lang="en-US" sz="1500" b="1" dirty="0"/>
              <a:t>The total loss in this example is the sum of lift loss, frictional loss and inlet check loss (12.7 psi).  </a:t>
            </a:r>
          </a:p>
          <a:p>
            <a:pPr lvl="1">
              <a:spcBef>
                <a:spcPts val="600"/>
              </a:spcBef>
              <a:buClrTx/>
            </a:pPr>
            <a:r>
              <a:rPr lang="en-US" sz="1400" dirty="0"/>
              <a:t>For the pump to prime the atmospheric pressure available must be greater than this loss to avoid pump cavitation.</a:t>
            </a:r>
          </a:p>
          <a:p>
            <a:pPr lvl="1">
              <a:spcBef>
                <a:spcPts val="600"/>
              </a:spcBef>
              <a:buClrTx/>
            </a:pPr>
            <a:r>
              <a:rPr lang="en-US" sz="1400" dirty="0"/>
              <a:t>The example assumes viscosity at 70°F.  Colder conditions will increase viscosity and increase frictional pressure loss.</a:t>
            </a:r>
            <a:endParaRPr lang="en-US" sz="1400" b="0" dirty="0"/>
          </a:p>
        </p:txBody>
      </p:sp>
      <p:sp>
        <p:nvSpPr>
          <p:cNvPr id="3" name="Text Placeholder 2"/>
          <p:cNvSpPr>
            <a:spLocks noGrp="1"/>
          </p:cNvSpPr>
          <p:nvPr>
            <p:ph type="body" sz="quarter" idx="14"/>
          </p:nvPr>
        </p:nvSpPr>
        <p:spPr/>
        <p:txBody>
          <a:bodyPr>
            <a:normAutofit/>
          </a:bodyPr>
          <a:lstStyle/>
          <a:p>
            <a:r>
              <a:rPr lang="en-US" sz="2100" dirty="0"/>
              <a:t>Siphon Feed -</a:t>
            </a:r>
            <a:r>
              <a:rPr lang="en-US" sz="2100" b="0" dirty="0"/>
              <a:t> Summary</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20</a:t>
            </a:fld>
            <a:endParaRPr lang="en-US" dirty="0"/>
          </a:p>
        </p:txBody>
      </p:sp>
    </p:spTree>
    <p:extLst>
      <p:ext uri="{BB962C8B-B14F-4D97-AF65-F5344CB8AC3E}">
        <p14:creationId xmlns:p14="http://schemas.microsoft.com/office/powerpoint/2010/main" val="473233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normAutofit/>
          </a:bodyPr>
          <a:lstStyle/>
          <a:p>
            <a:r>
              <a:rPr lang="en-US" sz="2100" dirty="0"/>
              <a:t>Gravity Feed</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21</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019" y="1307025"/>
            <a:ext cx="3914892" cy="280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3"/>
          </p:nvPr>
        </p:nvSpPr>
        <p:spPr>
          <a:xfrm>
            <a:off x="4059910" y="1150292"/>
            <a:ext cx="4779289" cy="5105400"/>
          </a:xfrm>
        </p:spPr>
        <p:txBody>
          <a:bodyPr>
            <a:normAutofit/>
          </a:bodyPr>
          <a:lstStyle/>
          <a:p>
            <a:pPr>
              <a:spcBef>
                <a:spcPts val="600"/>
              </a:spcBef>
              <a:buClrTx/>
            </a:pPr>
            <a:r>
              <a:rPr lang="en-US" sz="1400" b="0" dirty="0"/>
              <a:t>Used when the fluid flows easily (up to 20,000cp).</a:t>
            </a:r>
          </a:p>
          <a:p>
            <a:pPr>
              <a:spcBef>
                <a:spcPts val="600"/>
              </a:spcBef>
              <a:buClrTx/>
            </a:pPr>
            <a:r>
              <a:rPr lang="en-US" sz="1400" b="0" dirty="0"/>
              <a:t>Gravity feed is evaluated in a similar manner to siphon feed except the weight of the fluid above the pump inlet (head pressure) assists with pump priming.</a:t>
            </a:r>
          </a:p>
          <a:p>
            <a:pPr>
              <a:spcBef>
                <a:spcPts val="600"/>
              </a:spcBef>
              <a:buClrTx/>
            </a:pPr>
            <a:r>
              <a:rPr lang="en-US" sz="1400" b="0" dirty="0"/>
              <a:t>As the container is emptied, the available weight of the fluid decreases and will have little effect on priming so sizing the inlet hose and fittings is critical.</a:t>
            </a:r>
          </a:p>
          <a:p>
            <a:pPr>
              <a:spcBef>
                <a:spcPts val="600"/>
              </a:spcBef>
              <a:buClrTx/>
            </a:pPr>
            <a:r>
              <a:rPr lang="en-US" sz="1400" b="0" dirty="0"/>
              <a:t>Use frictional pressure loss calculations to evaluate inlet plumbing and hose diameter.</a:t>
            </a:r>
          </a:p>
        </p:txBody>
      </p:sp>
    </p:spTree>
    <p:extLst>
      <p:ext uri="{BB962C8B-B14F-4D97-AF65-F5344CB8AC3E}">
        <p14:creationId xmlns:p14="http://schemas.microsoft.com/office/powerpoint/2010/main" val="418972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399" y="1140418"/>
            <a:ext cx="8743627" cy="5105400"/>
          </a:xfrm>
        </p:spPr>
        <p:txBody>
          <a:bodyPr>
            <a:normAutofit/>
          </a:bodyPr>
          <a:lstStyle/>
          <a:p>
            <a:pPr marL="0" indent="0">
              <a:spcBef>
                <a:spcPts val="600"/>
              </a:spcBef>
              <a:buClrTx/>
              <a:buNone/>
            </a:pPr>
            <a:r>
              <a:rPr lang="en-US" sz="1500" b="1" dirty="0"/>
              <a:t>When using a secondary pump to pressure feed the inlet of the primary pump, the feed supply pressure should not exceed 25% of the outbound pressure of the fed pump (primary pump). </a:t>
            </a:r>
          </a:p>
          <a:p>
            <a:pPr lvl="1">
              <a:spcBef>
                <a:spcPts val="600"/>
              </a:spcBef>
              <a:buClrTx/>
            </a:pPr>
            <a:r>
              <a:rPr lang="en-US" sz="1400" dirty="0"/>
              <a:t>For example, if the fed pump is dispensing at 300psi, the inlet pressure of the pump feeding it should not exceed 75psi.  </a:t>
            </a:r>
            <a:endParaRPr lang="en-US" sz="1400" b="0" dirty="0"/>
          </a:p>
          <a:p>
            <a:pPr marL="0" indent="0">
              <a:spcBef>
                <a:spcPts val="600"/>
              </a:spcBef>
              <a:buClrTx/>
              <a:buNone/>
            </a:pPr>
            <a:r>
              <a:rPr lang="en-US" sz="1500" b="1" dirty="0"/>
              <a:t>Feed pressure too high:</a:t>
            </a:r>
          </a:p>
          <a:p>
            <a:pPr lvl="1">
              <a:spcBef>
                <a:spcPts val="600"/>
              </a:spcBef>
              <a:buClrTx/>
            </a:pPr>
            <a:r>
              <a:rPr lang="en-US" sz="1400" dirty="0"/>
              <a:t>The fed pump inlet valve will not operate properly impacting outlet pressure and flow.  </a:t>
            </a:r>
          </a:p>
          <a:p>
            <a:pPr lvl="1">
              <a:spcBef>
                <a:spcPts val="600"/>
              </a:spcBef>
              <a:buClrTx/>
            </a:pPr>
            <a:r>
              <a:rPr lang="en-US" sz="1400" dirty="0"/>
              <a:t>Increases seal wear of the fed pump.</a:t>
            </a:r>
            <a:endParaRPr lang="en-US" sz="1400" b="0" dirty="0"/>
          </a:p>
          <a:p>
            <a:pPr marL="0" indent="0">
              <a:spcBef>
                <a:spcPts val="600"/>
              </a:spcBef>
              <a:buClrTx/>
              <a:buNone/>
            </a:pPr>
            <a:r>
              <a:rPr lang="en-US" sz="1500" b="1" dirty="0"/>
              <a:t>Feed pressure too low:</a:t>
            </a:r>
          </a:p>
          <a:p>
            <a:pPr lvl="1">
              <a:spcBef>
                <a:spcPts val="600"/>
              </a:spcBef>
              <a:buClrTx/>
            </a:pPr>
            <a:r>
              <a:rPr lang="en-US" sz="1400" dirty="0"/>
              <a:t>The fed pump will cavitate.  Ideally, always use the lowest feed pressure to prime the fed pump.</a:t>
            </a:r>
          </a:p>
        </p:txBody>
      </p:sp>
      <p:sp>
        <p:nvSpPr>
          <p:cNvPr id="3" name="Text Placeholder 2"/>
          <p:cNvSpPr>
            <a:spLocks noGrp="1"/>
          </p:cNvSpPr>
          <p:nvPr>
            <p:ph type="body" sz="quarter" idx="14"/>
          </p:nvPr>
        </p:nvSpPr>
        <p:spPr/>
        <p:txBody>
          <a:bodyPr>
            <a:normAutofit/>
          </a:bodyPr>
          <a:lstStyle/>
          <a:p>
            <a:r>
              <a:rPr lang="en-US" sz="2100" dirty="0"/>
              <a:t>Pressure Feed</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22</a:t>
            </a:fld>
            <a:endParaRPr lang="en-US" dirty="0"/>
          </a:p>
        </p:txBody>
      </p:sp>
    </p:spTree>
    <p:extLst>
      <p:ext uri="{BB962C8B-B14F-4D97-AF65-F5344CB8AC3E}">
        <p14:creationId xmlns:p14="http://schemas.microsoft.com/office/powerpoint/2010/main" val="65758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400" y="1140420"/>
            <a:ext cx="8686800" cy="5105400"/>
          </a:xfrm>
        </p:spPr>
        <p:txBody>
          <a:bodyPr>
            <a:normAutofit/>
          </a:bodyPr>
          <a:lstStyle/>
          <a:p>
            <a:pPr marL="0" indent="0">
              <a:spcBef>
                <a:spcPts val="600"/>
              </a:spcBef>
              <a:buClrTx/>
              <a:buNone/>
            </a:pPr>
            <a:r>
              <a:rPr lang="en-US" sz="1500" b="1" dirty="0"/>
              <a:t>As we discussed, grease is non-</a:t>
            </a:r>
            <a:r>
              <a:rPr lang="en-US" sz="1500" b="1" dirty="0" err="1"/>
              <a:t>newtonian</a:t>
            </a:r>
            <a:r>
              <a:rPr lang="en-US" sz="1500" b="1" dirty="0"/>
              <a:t> (thixotropic) meaning the viscosity changes based on the rate of shear from the pumping system.  This makes calculating frictional loss less exacting than oils and other service fluids</a:t>
            </a:r>
            <a:r>
              <a:rPr lang="en-US" sz="1500" b="0" dirty="0"/>
              <a:t>.</a:t>
            </a:r>
          </a:p>
          <a:p>
            <a:pPr>
              <a:spcBef>
                <a:spcPts val="600"/>
              </a:spcBef>
              <a:buClrTx/>
            </a:pPr>
            <a:endParaRPr lang="en-US" sz="1800" b="0" dirty="0"/>
          </a:p>
          <a:p>
            <a:pPr marL="0" indent="0">
              <a:spcBef>
                <a:spcPts val="600"/>
              </a:spcBef>
              <a:buClrTx/>
              <a:buNone/>
            </a:pPr>
            <a:r>
              <a:rPr lang="en-US" sz="1500" b="1" dirty="0"/>
              <a:t>As a guide using #2 NLGI grease, calculate loss using a range (20,000 to 30,000 </a:t>
            </a:r>
            <a:r>
              <a:rPr lang="en-US" sz="1500" b="1" dirty="0" err="1"/>
              <a:t>cp</a:t>
            </a:r>
            <a:r>
              <a:rPr lang="en-US" sz="1500" b="1" dirty="0"/>
              <a:t>): </a:t>
            </a:r>
          </a:p>
          <a:p>
            <a:pPr lvl="1">
              <a:spcBef>
                <a:spcPts val="600"/>
              </a:spcBef>
              <a:buClrTx/>
            </a:pPr>
            <a:r>
              <a:rPr lang="en-US" sz="1400" dirty="0"/>
              <a:t>Delta P = .000273 x .2gpm x 20,000cp x 230ft/1.405”</a:t>
            </a:r>
            <a:r>
              <a:rPr lang="en-US" sz="1400" baseline="30000" dirty="0"/>
              <a:t>4</a:t>
            </a:r>
            <a:r>
              <a:rPr lang="en-US" sz="1400" dirty="0"/>
              <a:t> or 64.0 psi.</a:t>
            </a:r>
          </a:p>
          <a:p>
            <a:pPr lvl="1">
              <a:spcBef>
                <a:spcPts val="600"/>
              </a:spcBef>
              <a:buClrTx/>
            </a:pPr>
            <a:r>
              <a:rPr lang="en-US" sz="1400" dirty="0"/>
              <a:t>Delta P = .000273 x .2gpm x 30,000cp x 230ft/1.405”</a:t>
            </a:r>
            <a:r>
              <a:rPr lang="en-US" sz="1400" baseline="30000" dirty="0"/>
              <a:t>4</a:t>
            </a:r>
            <a:r>
              <a:rPr lang="en-US" sz="1400" dirty="0"/>
              <a:t> or 97.0 psi.</a:t>
            </a:r>
          </a:p>
          <a:p>
            <a:pPr lvl="2">
              <a:spcBef>
                <a:spcPts val="600"/>
              </a:spcBef>
              <a:buClrTx/>
            </a:pPr>
            <a:r>
              <a:rPr lang="en-US" sz="1400" dirty="0"/>
              <a:t>This guide may vary when evaluating waterbased grease or greases using unusual fibrous or tackifier fillers.  Be sure to contact the material supplier in these instances.</a:t>
            </a:r>
          </a:p>
        </p:txBody>
      </p:sp>
      <p:sp>
        <p:nvSpPr>
          <p:cNvPr id="3" name="Text Placeholder 2"/>
          <p:cNvSpPr>
            <a:spLocks noGrp="1"/>
          </p:cNvSpPr>
          <p:nvPr>
            <p:ph type="body" sz="quarter" idx="14"/>
          </p:nvPr>
        </p:nvSpPr>
        <p:spPr/>
        <p:txBody>
          <a:bodyPr>
            <a:normAutofit/>
          </a:bodyPr>
          <a:lstStyle/>
          <a:p>
            <a:r>
              <a:rPr lang="en-US" sz="2100" dirty="0"/>
              <a:t>Grease -</a:t>
            </a:r>
            <a:r>
              <a:rPr lang="en-US" sz="2100" b="0" dirty="0"/>
              <a:t> Frictional Pressure Loss Calculation</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23</a:t>
            </a:fld>
            <a:endParaRPr lang="en-US" dirty="0"/>
          </a:p>
        </p:txBody>
      </p:sp>
    </p:spTree>
    <p:extLst>
      <p:ext uri="{BB962C8B-B14F-4D97-AF65-F5344CB8AC3E}">
        <p14:creationId xmlns:p14="http://schemas.microsoft.com/office/powerpoint/2010/main" val="3172494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681" r="22372"/>
          <a:stretch/>
        </p:blipFill>
        <p:spPr>
          <a:xfrm>
            <a:off x="593158" y="1062926"/>
            <a:ext cx="2688609" cy="3810000"/>
          </a:xfrm>
          <a:prstGeom prst="rect">
            <a:avLst/>
          </a:prstGeom>
        </p:spPr>
      </p:pic>
      <p:sp>
        <p:nvSpPr>
          <p:cNvPr id="2" name="Text Placeholder 1"/>
          <p:cNvSpPr>
            <a:spLocks noGrp="1"/>
          </p:cNvSpPr>
          <p:nvPr>
            <p:ph type="body" sz="quarter" idx="13"/>
          </p:nvPr>
        </p:nvSpPr>
        <p:spPr>
          <a:xfrm>
            <a:off x="4059912" y="1158041"/>
            <a:ext cx="4626888" cy="5105400"/>
          </a:xfrm>
        </p:spPr>
        <p:txBody>
          <a:bodyPr>
            <a:noAutofit/>
          </a:bodyPr>
          <a:lstStyle/>
          <a:p>
            <a:pPr>
              <a:spcBef>
                <a:spcPts val="600"/>
              </a:spcBef>
              <a:buClrTx/>
            </a:pPr>
            <a:r>
              <a:rPr lang="en-US" sz="1400" b="0" dirty="0"/>
              <a:t>Used when the fluid moves slowly (15,000 - 50,000cp).</a:t>
            </a:r>
          </a:p>
          <a:p>
            <a:pPr>
              <a:spcBef>
                <a:spcPts val="600"/>
              </a:spcBef>
              <a:buClrTx/>
            </a:pPr>
            <a:r>
              <a:rPr lang="en-US" sz="1400" b="0" dirty="0"/>
              <a:t>The weight of the flower plate and atmospheric pressure assists priming. </a:t>
            </a:r>
          </a:p>
          <a:p>
            <a:pPr>
              <a:spcBef>
                <a:spcPts val="600"/>
              </a:spcBef>
              <a:buClrTx/>
            </a:pPr>
            <a:r>
              <a:rPr lang="en-US" sz="1400" b="0" dirty="0"/>
              <a:t>Follower plate systems are used with priming piston pumps.</a:t>
            </a:r>
          </a:p>
          <a:p>
            <a:pPr>
              <a:spcBef>
                <a:spcPts val="600"/>
              </a:spcBef>
              <a:buClrTx/>
            </a:pPr>
            <a:endParaRPr lang="en-US" sz="1400" b="0" dirty="0"/>
          </a:p>
          <a:p>
            <a:pPr marL="0" indent="0">
              <a:spcBef>
                <a:spcPts val="600"/>
              </a:spcBef>
              <a:buClrTx/>
              <a:buNone/>
            </a:pPr>
            <a:r>
              <a:rPr lang="en-US" sz="1500" b="1" dirty="0"/>
              <a:t>Frequently used for 35 lb. (16 kg) pail, 120 lb. (55 kg) and 400lb (180kg) drum applications of #2 and specific #3 grease types.</a:t>
            </a:r>
          </a:p>
          <a:p>
            <a:pPr lvl="1">
              <a:spcBef>
                <a:spcPts val="600"/>
              </a:spcBef>
              <a:buClrTx/>
            </a:pPr>
            <a:r>
              <a:rPr lang="en-US" sz="1400" dirty="0"/>
              <a:t>Not recommended for grease using high fibrous or tackifier additives.  Use inductor and/or ram systems.</a:t>
            </a:r>
          </a:p>
        </p:txBody>
      </p:sp>
      <p:sp>
        <p:nvSpPr>
          <p:cNvPr id="3" name="Text Placeholder 2"/>
          <p:cNvSpPr>
            <a:spLocks noGrp="1"/>
          </p:cNvSpPr>
          <p:nvPr>
            <p:ph type="body" sz="quarter" idx="14"/>
          </p:nvPr>
        </p:nvSpPr>
        <p:spPr/>
        <p:txBody>
          <a:bodyPr>
            <a:normAutofit/>
          </a:bodyPr>
          <a:lstStyle/>
          <a:p>
            <a:r>
              <a:rPr lang="en-US" sz="2100" dirty="0"/>
              <a:t>Follower Plate Feed</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24</a:t>
            </a:fld>
            <a:endParaRPr lang="en-US" dirty="0"/>
          </a:p>
        </p:txBody>
      </p:sp>
    </p:spTree>
    <p:extLst>
      <p:ext uri="{BB962C8B-B14F-4D97-AF65-F5344CB8AC3E}">
        <p14:creationId xmlns:p14="http://schemas.microsoft.com/office/powerpoint/2010/main" val="3141649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21810" y="1151584"/>
            <a:ext cx="4756430" cy="5105400"/>
          </a:xfrm>
        </p:spPr>
        <p:txBody>
          <a:bodyPr>
            <a:noAutofit/>
          </a:bodyPr>
          <a:lstStyle/>
          <a:p>
            <a:pPr>
              <a:spcBef>
                <a:spcPts val="600"/>
              </a:spcBef>
              <a:buClrTx/>
            </a:pPr>
            <a:r>
              <a:rPr lang="en-US" sz="1400" b="0" dirty="0"/>
              <a:t>Used when the fluid moves slowly (20,000 - 100,000cp).</a:t>
            </a:r>
          </a:p>
          <a:p>
            <a:pPr>
              <a:spcBef>
                <a:spcPts val="600"/>
              </a:spcBef>
              <a:buClrTx/>
            </a:pPr>
            <a:r>
              <a:rPr lang="en-US" sz="1400" b="0" dirty="0"/>
              <a:t>The weight of the flower plate, atmospheric pressure on the inductor plate and the weight of the pump assists priming.</a:t>
            </a:r>
          </a:p>
          <a:p>
            <a:pPr>
              <a:spcBef>
                <a:spcPts val="600"/>
              </a:spcBef>
              <a:buClrTx/>
            </a:pPr>
            <a:r>
              <a:rPr lang="en-US" sz="1400" b="0" dirty="0"/>
              <a:t>Inductor systems are primarily used with priming piston pumps.</a:t>
            </a:r>
          </a:p>
          <a:p>
            <a:pPr>
              <a:spcBef>
                <a:spcPts val="600"/>
              </a:spcBef>
              <a:buClrTx/>
            </a:pPr>
            <a:endParaRPr lang="en-US" sz="1400" b="0" dirty="0"/>
          </a:p>
          <a:p>
            <a:pPr marL="0" indent="0">
              <a:spcBef>
                <a:spcPts val="600"/>
              </a:spcBef>
              <a:buClrTx/>
              <a:buNone/>
            </a:pPr>
            <a:r>
              <a:rPr lang="en-US" sz="1500" b="1" dirty="0"/>
              <a:t>Used on 400 lb. (180 kg) drum applications of #3 and #4 grease</a:t>
            </a:r>
          </a:p>
          <a:p>
            <a:pPr marL="742950" lvl="2" indent="-342900">
              <a:spcBef>
                <a:spcPts val="600"/>
              </a:spcBef>
              <a:buClrTx/>
            </a:pPr>
            <a:r>
              <a:rPr lang="en-US" sz="1400" dirty="0"/>
              <a:t>Recommended for fibrous or tackifier additives. Inductors also used for higher flow rates.</a:t>
            </a:r>
          </a:p>
          <a:p>
            <a:pPr>
              <a:spcBef>
                <a:spcPts val="600"/>
              </a:spcBef>
              <a:buClrTx/>
            </a:pPr>
            <a:endParaRPr lang="en-US" sz="1400" dirty="0"/>
          </a:p>
        </p:txBody>
      </p:sp>
      <p:sp>
        <p:nvSpPr>
          <p:cNvPr id="3" name="Text Placeholder 2"/>
          <p:cNvSpPr>
            <a:spLocks noGrp="1"/>
          </p:cNvSpPr>
          <p:nvPr>
            <p:ph type="body" sz="quarter" idx="14"/>
          </p:nvPr>
        </p:nvSpPr>
        <p:spPr/>
        <p:txBody>
          <a:bodyPr>
            <a:normAutofit/>
          </a:bodyPr>
          <a:lstStyle/>
          <a:p>
            <a:r>
              <a:rPr lang="en-US" sz="2100" dirty="0"/>
              <a:t>Fixed Follower Plate/Inductor Feed</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25</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739" r="22125"/>
          <a:stretch/>
        </p:blipFill>
        <p:spPr>
          <a:xfrm>
            <a:off x="282323" y="1077165"/>
            <a:ext cx="2906973" cy="4438940"/>
          </a:xfrm>
          <a:prstGeom prst="rect">
            <a:avLst/>
          </a:prstGeom>
        </p:spPr>
      </p:pic>
    </p:spTree>
    <p:extLst>
      <p:ext uri="{BB962C8B-B14F-4D97-AF65-F5344CB8AC3E}">
        <p14:creationId xmlns:p14="http://schemas.microsoft.com/office/powerpoint/2010/main" val="2590786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68461" y="1159143"/>
            <a:ext cx="4618340" cy="5105400"/>
          </a:xfrm>
        </p:spPr>
        <p:txBody>
          <a:bodyPr>
            <a:noAutofit/>
          </a:bodyPr>
          <a:lstStyle/>
          <a:p>
            <a:pPr>
              <a:spcBef>
                <a:spcPts val="600"/>
              </a:spcBef>
              <a:buClrTx/>
            </a:pPr>
            <a:r>
              <a:rPr lang="en-US" sz="1400" b="0" dirty="0"/>
              <a:t>Fluid moves very slowly or may be semi-solid (100,000 - 6,000,000cp).</a:t>
            </a:r>
          </a:p>
          <a:p>
            <a:pPr>
              <a:spcBef>
                <a:spcPts val="600"/>
              </a:spcBef>
              <a:buClrTx/>
            </a:pPr>
            <a:r>
              <a:rPr lang="en-US" sz="1400" b="0" dirty="0"/>
              <a:t>Atmospheric pressure, the weight of the ram plate and pump, and the downward pneumatic or hydraulic force from the ram cylinder(s) assist with priming.</a:t>
            </a:r>
          </a:p>
          <a:p>
            <a:pPr>
              <a:spcBef>
                <a:spcPts val="600"/>
              </a:spcBef>
              <a:buClrTx/>
            </a:pPr>
            <a:r>
              <a:rPr lang="en-US" sz="1400" b="0" dirty="0"/>
              <a:t>Rams are used for NLGI #5 - #6 grease.</a:t>
            </a:r>
          </a:p>
          <a:p>
            <a:pPr>
              <a:spcBef>
                <a:spcPts val="600"/>
              </a:spcBef>
              <a:buClrTx/>
            </a:pPr>
            <a:r>
              <a:rPr lang="en-US" sz="1400" b="0" dirty="0"/>
              <a:t>Double-post ram systems used with 400 lb. (180 kg) open head drums are typical ram systems in the market.</a:t>
            </a:r>
          </a:p>
          <a:p>
            <a:pPr>
              <a:spcBef>
                <a:spcPts val="600"/>
              </a:spcBef>
            </a:pPr>
            <a:endParaRPr lang="en-US" sz="1800" dirty="0"/>
          </a:p>
        </p:txBody>
      </p:sp>
      <p:sp>
        <p:nvSpPr>
          <p:cNvPr id="3" name="Text Placeholder 2"/>
          <p:cNvSpPr>
            <a:spLocks noGrp="1"/>
          </p:cNvSpPr>
          <p:nvPr>
            <p:ph type="body" sz="quarter" idx="14"/>
          </p:nvPr>
        </p:nvSpPr>
        <p:spPr/>
        <p:txBody>
          <a:bodyPr>
            <a:normAutofit/>
          </a:bodyPr>
          <a:lstStyle/>
          <a:p>
            <a:r>
              <a:rPr lang="en-US" sz="2100" dirty="0"/>
              <a:t>Ram/Inductor Feed</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26</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519" t="4493" r="21854"/>
          <a:stretch/>
        </p:blipFill>
        <p:spPr>
          <a:xfrm>
            <a:off x="152400" y="1189037"/>
            <a:ext cx="3583675" cy="4701084"/>
          </a:xfrm>
          <a:prstGeom prst="rect">
            <a:avLst/>
          </a:prstGeom>
        </p:spPr>
      </p:pic>
    </p:spTree>
    <p:extLst>
      <p:ext uri="{BB962C8B-B14F-4D97-AF65-F5344CB8AC3E}">
        <p14:creationId xmlns:p14="http://schemas.microsoft.com/office/powerpoint/2010/main" val="374364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59912" y="1165979"/>
            <a:ext cx="4626888" cy="5105400"/>
          </a:xfrm>
        </p:spPr>
        <p:txBody>
          <a:bodyPr>
            <a:noAutofit/>
          </a:bodyPr>
          <a:lstStyle/>
          <a:p>
            <a:pPr>
              <a:spcBef>
                <a:spcPts val="600"/>
              </a:spcBef>
              <a:buClrTx/>
            </a:pPr>
            <a:r>
              <a:rPr lang="en-US" sz="1400" b="0" dirty="0"/>
              <a:t>Pump ratio is the relationship between the effective area of the air motor’s piston and the effective area of the pump’s piston. </a:t>
            </a:r>
          </a:p>
          <a:p>
            <a:pPr>
              <a:spcBef>
                <a:spcPts val="600"/>
              </a:spcBef>
              <a:buClrTx/>
            </a:pPr>
            <a:r>
              <a:rPr lang="en-US" sz="1400" b="0" dirty="0"/>
              <a:t>The ratio is determined by dividing the motor piston effective area by the pump piston effective area. </a:t>
            </a:r>
          </a:p>
          <a:p>
            <a:pPr>
              <a:spcBef>
                <a:spcPts val="600"/>
              </a:spcBef>
              <a:buClrTx/>
            </a:pPr>
            <a:r>
              <a:rPr lang="en-US" sz="1400" b="0" dirty="0"/>
              <a:t>For example:  If the motor piston has a 5 square inch (32.25 cm</a:t>
            </a:r>
            <a:r>
              <a:rPr lang="en-US" sz="1400" b="0" baseline="30000" dirty="0"/>
              <a:t>2</a:t>
            </a:r>
            <a:r>
              <a:rPr lang="en-US" sz="1400" b="0" dirty="0"/>
              <a:t>) effective area and the pump piston has a 1 square inch (6.45 cm</a:t>
            </a:r>
            <a:r>
              <a:rPr lang="en-US" sz="1400" b="0" baseline="30000" dirty="0"/>
              <a:t>2</a:t>
            </a:r>
            <a:r>
              <a:rPr lang="en-US" sz="1400" b="0" dirty="0"/>
              <a:t>) effective area, the ratio would be 5:1. Applying 100psi (7 bar) to the motor in this case would develop 500psi (35 bar) of fluid pressure with the fluid outlet closed. </a:t>
            </a:r>
          </a:p>
          <a:p>
            <a:pPr>
              <a:spcBef>
                <a:spcPts val="600"/>
              </a:spcBef>
              <a:buClrTx/>
            </a:pPr>
            <a:r>
              <a:rPr lang="en-US" sz="1400" b="0" dirty="0"/>
              <a:t>This pressure is called stall pressure (maximum pressure at zero flow).</a:t>
            </a:r>
          </a:p>
        </p:txBody>
      </p:sp>
      <p:sp>
        <p:nvSpPr>
          <p:cNvPr id="3" name="Text Placeholder 2"/>
          <p:cNvSpPr>
            <a:spLocks noGrp="1"/>
          </p:cNvSpPr>
          <p:nvPr>
            <p:ph type="body" sz="quarter" idx="14"/>
          </p:nvPr>
        </p:nvSpPr>
        <p:spPr/>
        <p:txBody>
          <a:bodyPr>
            <a:normAutofit/>
          </a:bodyPr>
          <a:lstStyle/>
          <a:p>
            <a:r>
              <a:rPr lang="en-US" sz="2100" dirty="0"/>
              <a:t>Pump Performance Charts</a:t>
            </a:r>
            <a:r>
              <a:rPr lang="en-US" sz="2100" b="0" dirty="0"/>
              <a:t> </a:t>
            </a:r>
            <a:r>
              <a:rPr lang="en-US" sz="2100" dirty="0"/>
              <a:t>-</a:t>
            </a:r>
            <a:r>
              <a:rPr lang="en-US" sz="2100" b="0" dirty="0"/>
              <a:t> Pump Ratio and Stall Pressure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27</a:t>
            </a:fld>
            <a:endParaRPr lang="en-US" dirty="0"/>
          </a:p>
        </p:txBody>
      </p:sp>
      <p:sp>
        <p:nvSpPr>
          <p:cNvPr id="6" name="AutoShape 16"/>
          <p:cNvSpPr>
            <a:spLocks noChangeAspect="1" noChangeArrowheads="1" noTextEdit="1"/>
          </p:cNvSpPr>
          <p:nvPr/>
        </p:nvSpPr>
        <p:spPr bwMode="auto">
          <a:xfrm>
            <a:off x="3581400" y="1905000"/>
            <a:ext cx="6172200" cy="35433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grpSp>
        <p:nvGrpSpPr>
          <p:cNvPr id="21" name="Group 20"/>
          <p:cNvGrpSpPr/>
          <p:nvPr/>
        </p:nvGrpSpPr>
        <p:grpSpPr>
          <a:xfrm>
            <a:off x="390040" y="1495586"/>
            <a:ext cx="3314700" cy="2743200"/>
            <a:chOff x="6438900" y="2247900"/>
            <a:chExt cx="3314700" cy="2743200"/>
          </a:xfrm>
        </p:grpSpPr>
        <p:grpSp>
          <p:nvGrpSpPr>
            <p:cNvPr id="8" name="Group 8"/>
            <p:cNvGrpSpPr>
              <a:grpSpLocks/>
            </p:cNvGrpSpPr>
            <p:nvPr/>
          </p:nvGrpSpPr>
          <p:grpSpPr bwMode="auto">
            <a:xfrm>
              <a:off x="6438900" y="2247900"/>
              <a:ext cx="1943100" cy="2644775"/>
              <a:chOff x="6740" y="2435"/>
              <a:chExt cx="3060" cy="4165"/>
            </a:xfrm>
          </p:grpSpPr>
          <p:sp>
            <p:nvSpPr>
              <p:cNvPr id="15" name="Oval 11"/>
              <p:cNvSpPr>
                <a:spLocks noChangeArrowheads="1"/>
              </p:cNvSpPr>
              <p:nvPr/>
            </p:nvSpPr>
            <p:spPr bwMode="auto">
              <a:xfrm>
                <a:off x="7460" y="6195"/>
                <a:ext cx="1620" cy="40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Oval 10"/>
              <p:cNvSpPr>
                <a:spLocks noChangeArrowheads="1"/>
              </p:cNvSpPr>
              <p:nvPr/>
            </p:nvSpPr>
            <p:spPr bwMode="auto">
              <a:xfrm>
                <a:off x="6740" y="2435"/>
                <a:ext cx="3060" cy="54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Line 9"/>
              <p:cNvSpPr>
                <a:spLocks noChangeShapeType="1"/>
              </p:cNvSpPr>
              <p:nvPr/>
            </p:nvSpPr>
            <p:spPr bwMode="auto">
              <a:xfrm>
                <a:off x="8280" y="2952"/>
                <a:ext cx="0" cy="3240"/>
              </a:xfrm>
              <a:prstGeom prst="line">
                <a:avLst/>
              </a:prstGeom>
              <a:noFill/>
              <a:ln w="1270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 name="Text Box 4"/>
            <p:cNvSpPr txBox="1">
              <a:spLocks noChangeArrowheads="1"/>
            </p:cNvSpPr>
            <p:nvPr/>
          </p:nvSpPr>
          <p:spPr bwMode="auto">
            <a:xfrm>
              <a:off x="8496300" y="2247900"/>
              <a:ext cx="914400" cy="3429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5 SQ. IN.</a:t>
              </a:r>
              <a:endParaRPr kumimoji="0" lang="en-US" sz="1800" b="0" i="0" u="none" strike="noStrike" cap="none" normalizeH="0" baseline="0" dirty="0">
                <a:ln>
                  <a:noFill/>
                </a:ln>
                <a:solidFill>
                  <a:schemeClr val="tx1"/>
                </a:solidFill>
                <a:effectLst/>
                <a:latin typeface="Arial" pitchFamily="34" charset="0"/>
              </a:endParaRPr>
            </a:p>
          </p:txBody>
        </p:sp>
        <p:sp>
          <p:nvSpPr>
            <p:cNvPr id="13" name="Text Box 3"/>
            <p:cNvSpPr txBox="1">
              <a:spLocks noChangeArrowheads="1"/>
            </p:cNvSpPr>
            <p:nvPr/>
          </p:nvSpPr>
          <p:spPr bwMode="auto">
            <a:xfrm>
              <a:off x="8496300" y="4648200"/>
              <a:ext cx="914400" cy="3429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1 SQ. IN.</a:t>
              </a:r>
              <a:endParaRPr kumimoji="0" lang="en-US" sz="1800" b="0" i="0" u="none" strike="noStrike" cap="none" normalizeH="0" baseline="0" dirty="0">
                <a:ln>
                  <a:noFill/>
                </a:ln>
                <a:solidFill>
                  <a:schemeClr val="tx1"/>
                </a:solidFill>
                <a:effectLst/>
                <a:latin typeface="Arial" pitchFamily="34" charset="0"/>
              </a:endParaRPr>
            </a:p>
          </p:txBody>
        </p:sp>
        <p:sp>
          <p:nvSpPr>
            <p:cNvPr id="14" name="Text Box 2"/>
            <p:cNvSpPr txBox="1">
              <a:spLocks noChangeArrowheads="1"/>
            </p:cNvSpPr>
            <p:nvPr/>
          </p:nvSpPr>
          <p:spPr bwMode="auto">
            <a:xfrm>
              <a:off x="8496300" y="3124200"/>
              <a:ext cx="1257300" cy="1143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5</a:t>
              </a:r>
              <a:r>
                <a:rPr kumimoji="0" lang="en-US" sz="1200" b="0" i="0" u="none" strike="noStrike" cap="none" normalizeH="0" dirty="0">
                  <a:ln>
                    <a:noFill/>
                  </a:ln>
                  <a:solidFill>
                    <a:schemeClr val="tx1"/>
                  </a:solidFill>
                  <a:effectLst/>
                  <a:latin typeface="Arial" pitchFamily="34" charset="0"/>
                  <a:ea typeface="Times New Roman" pitchFamily="18" charset="0"/>
                  <a:cs typeface="Times New Roman" pitchFamily="18" charset="0"/>
                </a:rPr>
                <a:t> </a:t>
              </a: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X 1 RATIO</a:t>
              </a:r>
              <a:endParaRPr kumimoji="0" lang="en-US" sz="9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100 PSI AIR =</a:t>
              </a:r>
              <a:endParaRPr kumimoji="0" lang="en-US" sz="9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500 PSI FLUID</a:t>
              </a:r>
              <a:endParaRPr kumimoji="0" lang="en-US" sz="1800" b="0" i="0" u="none" strike="noStrike" cap="none" normalizeH="0" baseline="0" dirty="0">
                <a:ln>
                  <a:noFill/>
                </a:ln>
                <a:solidFill>
                  <a:schemeClr val="tx1"/>
                </a:solidFill>
                <a:effectLst/>
                <a:latin typeface="Arial" pitchFamily="34" charset="0"/>
              </a:endParaRPr>
            </a:p>
          </p:txBody>
        </p:sp>
      </p:grpSp>
    </p:spTree>
    <p:extLst>
      <p:ext uri="{BB962C8B-B14F-4D97-AF65-F5344CB8AC3E}">
        <p14:creationId xmlns:p14="http://schemas.microsoft.com/office/powerpoint/2010/main" val="957282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0"/>
            <a:ext cx="8686800" cy="990600"/>
          </a:xfrm>
        </p:spPr>
        <p:txBody>
          <a:bodyPr>
            <a:normAutofit/>
          </a:bodyPr>
          <a:lstStyle/>
          <a:p>
            <a:r>
              <a:rPr lang="en-US" sz="2100" dirty="0"/>
              <a:t>Pump Performance Charts</a:t>
            </a:r>
            <a:r>
              <a:rPr lang="en-US" sz="2100" b="0" dirty="0"/>
              <a:t> </a:t>
            </a:r>
            <a:r>
              <a:rPr lang="en-US" sz="2100" dirty="0"/>
              <a:t>-</a:t>
            </a:r>
            <a:r>
              <a:rPr lang="en-US" sz="2100" b="0" dirty="0"/>
              <a:t> Lion 5:1 </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28</a:t>
            </a:fld>
            <a:endParaRPr lang="en-US" dirty="0"/>
          </a:p>
        </p:txBody>
      </p:sp>
      <p:grpSp>
        <p:nvGrpSpPr>
          <p:cNvPr id="6" name="Group 5"/>
          <p:cNvGrpSpPr/>
          <p:nvPr/>
        </p:nvGrpSpPr>
        <p:grpSpPr>
          <a:xfrm>
            <a:off x="990600" y="1447800"/>
            <a:ext cx="7081960" cy="4953000"/>
            <a:chOff x="990600" y="1447800"/>
            <a:chExt cx="7081960" cy="495300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95400" y="1447800"/>
              <a:ext cx="677716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90600" y="2362200"/>
              <a:ext cx="762000" cy="2514600"/>
            </a:xfrm>
            <a:prstGeom prst="ellipse">
              <a:avLst/>
            </a:prstGeom>
            <a:solidFill>
              <a:srgbClr val="FFFF00">
                <a:alpha val="3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5400000">
              <a:off x="4686300" y="4762500"/>
              <a:ext cx="762000" cy="2514600"/>
            </a:xfrm>
            <a:prstGeom prst="ellipse">
              <a:avLst/>
            </a:prstGeom>
            <a:solidFill>
              <a:srgbClr val="FFFF00">
                <a:alpha val="3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rot="5400000">
              <a:off x="5410200" y="1447800"/>
              <a:ext cx="2362200" cy="2819400"/>
            </a:xfrm>
            <a:prstGeom prst="ellipse">
              <a:avLst/>
            </a:prstGeom>
            <a:solidFill>
              <a:srgbClr val="FFFF00">
                <a:alpha val="3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562600" y="3352800"/>
              <a:ext cx="2133600" cy="381000"/>
            </a:xfrm>
            <a:prstGeom prst="rect">
              <a:avLst/>
            </a:prstGeom>
            <a:noFill/>
          </p:spPr>
          <p:txBody>
            <a:bodyPr wrap="square" rtlCol="0">
              <a:spAutoFit/>
            </a:bodyPr>
            <a:lstStyle/>
            <a:p>
              <a:r>
                <a:rPr lang="en-US" dirty="0"/>
                <a:t>Air Inlet Pressures</a:t>
              </a:r>
            </a:p>
          </p:txBody>
        </p:sp>
      </p:grpSp>
    </p:spTree>
    <p:extLst>
      <p:ext uri="{BB962C8B-B14F-4D97-AF65-F5344CB8AC3E}">
        <p14:creationId xmlns:p14="http://schemas.microsoft.com/office/powerpoint/2010/main" val="163573112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5897301" y="1158041"/>
            <a:ext cx="2793370" cy="5105400"/>
          </a:xfrm>
        </p:spPr>
        <p:txBody>
          <a:bodyPr>
            <a:normAutofit/>
          </a:bodyPr>
          <a:lstStyle/>
          <a:p>
            <a:pPr>
              <a:spcBef>
                <a:spcPts val="600"/>
              </a:spcBef>
              <a:buClrTx/>
            </a:pPr>
            <a:r>
              <a:rPr lang="en-US" sz="1400" b="0" dirty="0"/>
              <a:t>Stall Pressure is maximum pressure at zero fluid flow.</a:t>
            </a:r>
          </a:p>
          <a:p>
            <a:pPr>
              <a:spcBef>
                <a:spcPts val="600"/>
              </a:spcBef>
              <a:buClrTx/>
            </a:pPr>
            <a:r>
              <a:rPr lang="en-US" sz="1400" b="0" dirty="0"/>
              <a:t>Stall pressure at 70psi air pressure is 400psi fluid pressure.</a:t>
            </a:r>
          </a:p>
          <a:p>
            <a:pPr>
              <a:spcBef>
                <a:spcPts val="600"/>
              </a:spcBef>
              <a:buClrTx/>
            </a:pPr>
            <a:r>
              <a:rPr lang="en-US" sz="1400" b="0" dirty="0"/>
              <a:t>Stall pressure at 100psi air pressure is 550psi fluid pressure.</a:t>
            </a:r>
          </a:p>
          <a:p>
            <a:pPr>
              <a:spcBef>
                <a:spcPts val="600"/>
              </a:spcBef>
              <a:buClrTx/>
            </a:pPr>
            <a:r>
              <a:rPr lang="en-US" sz="1400" b="0" dirty="0"/>
              <a:t>Stall pressure at 150psi air pressure is 800psi fluid pressure</a:t>
            </a:r>
          </a:p>
        </p:txBody>
      </p:sp>
      <p:sp>
        <p:nvSpPr>
          <p:cNvPr id="3" name="Text Placeholder 2"/>
          <p:cNvSpPr>
            <a:spLocks noGrp="1"/>
          </p:cNvSpPr>
          <p:nvPr>
            <p:ph type="body" sz="quarter" idx="14"/>
          </p:nvPr>
        </p:nvSpPr>
        <p:spPr/>
        <p:txBody>
          <a:bodyPr>
            <a:normAutofit/>
          </a:bodyPr>
          <a:lstStyle/>
          <a:p>
            <a:r>
              <a:rPr lang="en-US" sz="2100" dirty="0"/>
              <a:t>Pump Performance Charts -</a:t>
            </a:r>
            <a:r>
              <a:rPr lang="en-US" sz="2100" b="0" dirty="0"/>
              <a:t> Lion 5:1 Stall Pressure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29</a:t>
            </a:fld>
            <a:endParaRPr lang="en-US" dirty="0"/>
          </a:p>
        </p:txBody>
      </p:sp>
      <p:grpSp>
        <p:nvGrpSpPr>
          <p:cNvPr id="2" name="Group 1">
            <a:extLst>
              <a:ext uri="{FF2B5EF4-FFF2-40B4-BE49-F238E27FC236}">
                <a16:creationId xmlns:a16="http://schemas.microsoft.com/office/drawing/2014/main" id="{8EE2352B-C9A7-46B0-98D7-34208B590E17}"/>
              </a:ext>
            </a:extLst>
          </p:cNvPr>
          <p:cNvGrpSpPr/>
          <p:nvPr/>
        </p:nvGrpSpPr>
        <p:grpSpPr>
          <a:xfrm>
            <a:off x="121771" y="1291525"/>
            <a:ext cx="5589353" cy="4357607"/>
            <a:chOff x="3243205" y="1524000"/>
            <a:chExt cx="5553190" cy="412266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3071"/>
            <a:stretch/>
          </p:blipFill>
          <p:spPr bwMode="auto">
            <a:xfrm>
              <a:off x="3243205" y="1524000"/>
              <a:ext cx="5553190" cy="412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91200" y="3505200"/>
              <a:ext cx="2133599" cy="381000"/>
            </a:xfrm>
            <a:prstGeom prst="rect">
              <a:avLst/>
            </a:prstGeom>
            <a:noFill/>
          </p:spPr>
          <p:txBody>
            <a:bodyPr wrap="square" rtlCol="0">
              <a:spAutoFit/>
            </a:bodyPr>
            <a:lstStyle/>
            <a:p>
              <a:r>
                <a:rPr lang="en-US" dirty="0"/>
                <a:t>Air Inlet Pressures</a:t>
              </a:r>
            </a:p>
          </p:txBody>
        </p:sp>
      </p:grpSp>
    </p:spTree>
    <p:extLst>
      <p:ext uri="{BB962C8B-B14F-4D97-AF65-F5344CB8AC3E}">
        <p14:creationId xmlns:p14="http://schemas.microsoft.com/office/powerpoint/2010/main" val="832095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709435" y="1152750"/>
            <a:ext cx="3962400" cy="1828800"/>
          </a:xfrm>
        </p:spPr>
        <p:txBody>
          <a:bodyPr>
            <a:noAutofit/>
          </a:bodyPr>
          <a:lstStyle/>
          <a:p>
            <a:pPr marL="557213" lvl="1" indent="-214313" defTabSz="685800">
              <a:spcBef>
                <a:spcPts val="200"/>
              </a:spcBef>
              <a:buClrTx/>
            </a:pPr>
            <a:r>
              <a:rPr lang="en-US" sz="1400" dirty="0"/>
              <a:t>Large automotive dealerships</a:t>
            </a:r>
          </a:p>
          <a:p>
            <a:pPr marL="557213" lvl="1" indent="-214313" defTabSz="685800">
              <a:spcBef>
                <a:spcPts val="200"/>
              </a:spcBef>
              <a:buClrTx/>
            </a:pPr>
            <a:r>
              <a:rPr lang="en-US" sz="1400" dirty="0"/>
              <a:t>Construction vehicle maintenance</a:t>
            </a:r>
          </a:p>
          <a:p>
            <a:pPr marL="557213" lvl="1" indent="-214313" defTabSz="685800">
              <a:spcBef>
                <a:spcPts val="200"/>
              </a:spcBef>
              <a:buClrTx/>
            </a:pPr>
            <a:r>
              <a:rPr lang="en-US" sz="1400" dirty="0"/>
              <a:t>Off-road vehicle maintenance</a:t>
            </a:r>
          </a:p>
          <a:p>
            <a:pPr marL="557213" lvl="1" indent="-214313" defTabSz="685800">
              <a:spcBef>
                <a:spcPts val="200"/>
              </a:spcBef>
              <a:buClrTx/>
            </a:pPr>
            <a:r>
              <a:rPr lang="en-US" sz="1400" dirty="0"/>
              <a:t>Fleet maintenance</a:t>
            </a:r>
          </a:p>
          <a:p>
            <a:pPr marL="557213" lvl="1" indent="-214313" defTabSz="685800">
              <a:spcBef>
                <a:spcPts val="200"/>
              </a:spcBef>
              <a:buClrTx/>
            </a:pPr>
            <a:r>
              <a:rPr lang="en-US" sz="1400" dirty="0"/>
              <a:t>Large truck/bus maintenance</a:t>
            </a:r>
          </a:p>
          <a:p>
            <a:pPr marL="557213" lvl="1" indent="-214313" defTabSz="685800">
              <a:spcBef>
                <a:spcPts val="200"/>
              </a:spcBef>
              <a:buClrTx/>
            </a:pPr>
            <a:r>
              <a:rPr lang="en-US" sz="1400" dirty="0"/>
              <a:t>Public works maintenance</a:t>
            </a:r>
          </a:p>
          <a:p>
            <a:pPr marL="557213" lvl="1" indent="-214313" defTabSz="685800">
              <a:spcBef>
                <a:spcPts val="200"/>
              </a:spcBef>
              <a:buClrTx/>
            </a:pPr>
            <a:r>
              <a:rPr lang="en-US" sz="1400" dirty="0"/>
              <a:t>Other transportation segments</a:t>
            </a:r>
          </a:p>
        </p:txBody>
      </p:sp>
      <p:sp>
        <p:nvSpPr>
          <p:cNvPr id="3" name="Text Placeholder 2"/>
          <p:cNvSpPr>
            <a:spLocks noGrp="1"/>
          </p:cNvSpPr>
          <p:nvPr>
            <p:ph type="body" sz="quarter" idx="14"/>
          </p:nvPr>
        </p:nvSpPr>
        <p:spPr/>
        <p:txBody>
          <a:bodyPr>
            <a:normAutofit/>
          </a:bodyPr>
          <a:lstStyle/>
          <a:p>
            <a:r>
              <a:rPr lang="en-US" sz="2100" dirty="0"/>
              <a:t>Typical Applications</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a:t>
            </a:fld>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24237" r="9318" b="9368"/>
          <a:stretch/>
        </p:blipFill>
        <p:spPr>
          <a:xfrm>
            <a:off x="228600" y="1314450"/>
            <a:ext cx="3629892" cy="3292079"/>
          </a:xfrm>
          <a:prstGeom prst="rect">
            <a:avLst/>
          </a:prstGeom>
          <a:ln>
            <a:noFill/>
          </a:ln>
          <a:effectLst>
            <a:softEdge rad="112500"/>
          </a:effectLst>
        </p:spPr>
      </p:pic>
    </p:spTree>
    <p:extLst>
      <p:ext uri="{BB962C8B-B14F-4D97-AF65-F5344CB8AC3E}">
        <p14:creationId xmlns:p14="http://schemas.microsoft.com/office/powerpoint/2010/main" val="254788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5782733" y="1159143"/>
            <a:ext cx="3208867" cy="5105400"/>
          </a:xfrm>
        </p:spPr>
        <p:txBody>
          <a:bodyPr>
            <a:normAutofit/>
          </a:bodyPr>
          <a:lstStyle/>
          <a:p>
            <a:pPr marL="0" indent="0">
              <a:spcBef>
                <a:spcPts val="600"/>
              </a:spcBef>
              <a:buClrTx/>
              <a:buNone/>
            </a:pPr>
            <a:r>
              <a:rPr lang="en-US" sz="1400" b="1" dirty="0"/>
              <a:t>Duty Cycle is pump speed measured in cycles/minute.</a:t>
            </a:r>
          </a:p>
          <a:p>
            <a:pPr marL="0" indent="0">
              <a:spcBef>
                <a:spcPts val="600"/>
              </a:spcBef>
              <a:buClrTx/>
              <a:buNone/>
            </a:pPr>
            <a:r>
              <a:rPr lang="en-US" sz="1400" b="1" dirty="0"/>
              <a:t>Lion 5:1 Tech Data: </a:t>
            </a:r>
          </a:p>
          <a:p>
            <a:pPr marL="627063" lvl="2" indent="-342900">
              <a:spcBef>
                <a:spcPts val="600"/>
              </a:spcBef>
              <a:buClrTx/>
            </a:pPr>
            <a:r>
              <a:rPr lang="en-US" sz="1400" dirty="0"/>
              <a:t>Runs at 14cpm for each gallon pumped.</a:t>
            </a:r>
          </a:p>
          <a:p>
            <a:pPr marL="627063" lvl="2" indent="-342900">
              <a:spcBef>
                <a:spcPts val="600"/>
              </a:spcBef>
              <a:buClrTx/>
            </a:pPr>
            <a:r>
              <a:rPr lang="en-US" sz="1400" dirty="0"/>
              <a:t>For example: Duty cycle at 5gpm is 70cpm (14cpm/gallon x 5gpm)</a:t>
            </a:r>
          </a:p>
          <a:p>
            <a:pPr marL="627063" lvl="2" indent="-342900">
              <a:spcBef>
                <a:spcPts val="600"/>
              </a:spcBef>
              <a:buClrTx/>
            </a:pPr>
            <a:r>
              <a:rPr lang="en-US" sz="1400" dirty="0"/>
              <a:t>Typical service fluid cycle rates are 80-90cpm due to the intermittent duty nature of the application and friendly fluid properties of most service fluids</a:t>
            </a:r>
          </a:p>
        </p:txBody>
      </p:sp>
      <p:sp>
        <p:nvSpPr>
          <p:cNvPr id="3" name="Text Placeholder 2"/>
          <p:cNvSpPr>
            <a:spLocks noGrp="1"/>
          </p:cNvSpPr>
          <p:nvPr>
            <p:ph type="body" sz="quarter" idx="14"/>
          </p:nvPr>
        </p:nvSpPr>
        <p:spPr/>
        <p:txBody>
          <a:bodyPr>
            <a:normAutofit/>
          </a:bodyPr>
          <a:lstStyle/>
          <a:p>
            <a:r>
              <a:rPr lang="en-US" sz="2100" dirty="0"/>
              <a:t>Pump Performance Charts -</a:t>
            </a:r>
            <a:r>
              <a:rPr lang="en-US" sz="2100" b="0" dirty="0"/>
              <a:t> Lion 5:1 Duty Cycle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30</a:t>
            </a:fld>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3655" y="1283775"/>
            <a:ext cx="5581972" cy="437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699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5711435" y="1156430"/>
            <a:ext cx="3136232" cy="5105400"/>
          </a:xfrm>
        </p:spPr>
        <p:txBody>
          <a:bodyPr>
            <a:noAutofit/>
          </a:bodyPr>
          <a:lstStyle/>
          <a:p>
            <a:pPr>
              <a:spcBef>
                <a:spcPts val="600"/>
              </a:spcBef>
              <a:buClrTx/>
            </a:pPr>
            <a:r>
              <a:rPr lang="en-US" sz="1400" b="0" dirty="0"/>
              <a:t>Free flow is a measure of a pumps flow performance without downstream pump restriction.</a:t>
            </a:r>
          </a:p>
          <a:p>
            <a:pPr>
              <a:spcBef>
                <a:spcPts val="600"/>
              </a:spcBef>
              <a:buClrTx/>
            </a:pPr>
            <a:r>
              <a:rPr lang="en-US" sz="1400" b="0" dirty="0"/>
              <a:t>Maximum flow at high cycle rate and low outlet pressure performance).</a:t>
            </a:r>
          </a:p>
          <a:p>
            <a:pPr>
              <a:spcBef>
                <a:spcPts val="600"/>
              </a:spcBef>
              <a:buClrTx/>
            </a:pPr>
            <a:r>
              <a:rPr lang="en-US" sz="1400" b="0" dirty="0"/>
              <a:t>Note: Pumps are typically not sized at points on the curve near free flow or stall pressure.  </a:t>
            </a:r>
          </a:p>
          <a:p>
            <a:pPr>
              <a:spcBef>
                <a:spcPts val="600"/>
              </a:spcBef>
              <a:buClrTx/>
            </a:pPr>
            <a:r>
              <a:rPr lang="en-US" sz="1400" b="0" dirty="0"/>
              <a:t>When comparing pumps for an application, it is important to know the actual operational flow, pressure, duty cycle, air pressure and air volume performance.</a:t>
            </a:r>
          </a:p>
        </p:txBody>
      </p:sp>
      <p:sp>
        <p:nvSpPr>
          <p:cNvPr id="3" name="Text Placeholder 2"/>
          <p:cNvSpPr>
            <a:spLocks noGrp="1"/>
          </p:cNvSpPr>
          <p:nvPr>
            <p:ph type="body" sz="quarter" idx="14"/>
          </p:nvPr>
        </p:nvSpPr>
        <p:spPr/>
        <p:txBody>
          <a:bodyPr>
            <a:normAutofit/>
          </a:bodyPr>
          <a:lstStyle/>
          <a:p>
            <a:r>
              <a:rPr lang="en-US" sz="2100" dirty="0"/>
              <a:t>Pump Performance Charts</a:t>
            </a:r>
            <a:r>
              <a:rPr lang="en-US" sz="2100" b="0" dirty="0"/>
              <a:t> </a:t>
            </a:r>
            <a:r>
              <a:rPr lang="en-US" sz="2100" dirty="0"/>
              <a:t>-</a:t>
            </a:r>
            <a:r>
              <a:rPr lang="en-US" sz="2100" b="0" dirty="0"/>
              <a:t> Lion 5:1 Free Flow</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31</a:t>
            </a:fld>
            <a:endParaRPr lang="en-US" dirty="0"/>
          </a:p>
        </p:txBody>
      </p:sp>
      <p:grpSp>
        <p:nvGrpSpPr>
          <p:cNvPr id="2" name="Group 1">
            <a:extLst>
              <a:ext uri="{FF2B5EF4-FFF2-40B4-BE49-F238E27FC236}">
                <a16:creationId xmlns:a16="http://schemas.microsoft.com/office/drawing/2014/main" id="{D96D3EC7-5638-4571-A2BC-80906777FE82}"/>
              </a:ext>
            </a:extLst>
          </p:cNvPr>
          <p:cNvGrpSpPr/>
          <p:nvPr/>
        </p:nvGrpSpPr>
        <p:grpSpPr>
          <a:xfrm>
            <a:off x="117674" y="1295912"/>
            <a:ext cx="5593759" cy="4353220"/>
            <a:chOff x="3217333" y="1523492"/>
            <a:chExt cx="5593759" cy="4188686"/>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17333" y="1523492"/>
              <a:ext cx="5554134" cy="418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86600" y="3886200"/>
              <a:ext cx="1371600" cy="381000"/>
            </a:xfrm>
            <a:prstGeom prst="rect">
              <a:avLst/>
            </a:prstGeom>
            <a:noFill/>
          </p:spPr>
          <p:txBody>
            <a:bodyPr wrap="square" rtlCol="0">
              <a:spAutoFit/>
            </a:bodyPr>
            <a:lstStyle/>
            <a:p>
              <a:pPr algn="ctr"/>
              <a:r>
                <a:rPr lang="en-US" dirty="0"/>
                <a:t>Free Flow</a:t>
              </a:r>
            </a:p>
          </p:txBody>
        </p:sp>
        <p:sp>
          <p:nvSpPr>
            <p:cNvPr id="7" name="Oval 6"/>
            <p:cNvSpPr/>
            <p:nvPr/>
          </p:nvSpPr>
          <p:spPr>
            <a:xfrm rot="5400000">
              <a:off x="6999714" y="3674514"/>
              <a:ext cx="1278620" cy="2344136"/>
            </a:xfrm>
            <a:prstGeom prst="ellipse">
              <a:avLst/>
            </a:prstGeom>
            <a:solidFill>
              <a:srgbClr val="FFFF00">
                <a:alpha val="3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9848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833727" y="1154627"/>
            <a:ext cx="3081674" cy="2985573"/>
          </a:xfrm>
        </p:spPr>
        <p:txBody>
          <a:bodyPr>
            <a:normAutofit/>
          </a:bodyPr>
          <a:lstStyle/>
          <a:p>
            <a:pPr marL="0" indent="0">
              <a:spcBef>
                <a:spcPts val="600"/>
              </a:spcBef>
              <a:buNone/>
            </a:pPr>
            <a:r>
              <a:rPr lang="en-US" sz="1400" b="1" dirty="0"/>
              <a:t>Operational Flow and Pressure is:</a:t>
            </a:r>
          </a:p>
          <a:p>
            <a:pPr marL="627063" lvl="2" indent="-342900">
              <a:spcBef>
                <a:spcPts val="600"/>
              </a:spcBef>
              <a:buClrTx/>
            </a:pPr>
            <a:r>
              <a:rPr lang="en-US" sz="1400" dirty="0"/>
              <a:t>6 gpm@300psi fluid pressure at 85-90 psi air pressure.</a:t>
            </a:r>
          </a:p>
          <a:p>
            <a:pPr marL="627063" lvl="2" indent="-342900">
              <a:spcBef>
                <a:spcPts val="600"/>
              </a:spcBef>
              <a:buClrTx/>
            </a:pPr>
            <a:r>
              <a:rPr lang="en-US" sz="1400" dirty="0"/>
              <a:t>Based on a duty cycle of 14 </a:t>
            </a:r>
            <a:r>
              <a:rPr lang="en-US" sz="1400" dirty="0" err="1"/>
              <a:t>cpm</a:t>
            </a:r>
            <a:r>
              <a:rPr lang="en-US" sz="1400" dirty="0"/>
              <a:t> per gallon pumped, the duty cycle would be 84 </a:t>
            </a:r>
            <a:r>
              <a:rPr lang="en-US" sz="1400" dirty="0" err="1"/>
              <a:t>cpm</a:t>
            </a:r>
            <a:r>
              <a:rPr lang="en-US" sz="1400" dirty="0"/>
              <a:t> (14 </a:t>
            </a:r>
            <a:r>
              <a:rPr lang="en-US" sz="1400" dirty="0" err="1"/>
              <a:t>cpm</a:t>
            </a:r>
            <a:r>
              <a:rPr lang="en-US" sz="1400" dirty="0"/>
              <a:t> x 6 gpm).  This is a good pump speed for lube intermittent duty applications.</a:t>
            </a:r>
          </a:p>
        </p:txBody>
      </p:sp>
      <p:sp>
        <p:nvSpPr>
          <p:cNvPr id="3" name="Text Placeholder 2"/>
          <p:cNvSpPr>
            <a:spLocks noGrp="1"/>
          </p:cNvSpPr>
          <p:nvPr>
            <p:ph type="body" sz="quarter" idx="14"/>
          </p:nvPr>
        </p:nvSpPr>
        <p:spPr>
          <a:xfrm>
            <a:off x="152400" y="0"/>
            <a:ext cx="8991600" cy="990600"/>
          </a:xfrm>
        </p:spPr>
        <p:txBody>
          <a:bodyPr>
            <a:normAutofit/>
          </a:bodyPr>
          <a:lstStyle/>
          <a:p>
            <a:pPr marL="0" indent="0"/>
            <a:r>
              <a:rPr lang="en-US" sz="2100" dirty="0"/>
              <a:t>Pump Performance Charts</a:t>
            </a:r>
            <a:r>
              <a:rPr lang="en-US" sz="2100" b="0" dirty="0"/>
              <a:t> </a:t>
            </a:r>
            <a:r>
              <a:rPr lang="en-US" sz="2100" dirty="0"/>
              <a:t>-</a:t>
            </a:r>
            <a:r>
              <a:rPr lang="en-US" sz="2100" b="0" dirty="0"/>
              <a:t> Operational Flow / Pressure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32</a:t>
            </a:fld>
            <a:endParaRPr lang="en-US" dirty="0"/>
          </a:p>
        </p:txBody>
      </p:sp>
      <p:cxnSp>
        <p:nvCxnSpPr>
          <p:cNvPr id="15" name="Straight Connector 14"/>
          <p:cNvCxnSpPr/>
          <p:nvPr/>
        </p:nvCxnSpPr>
        <p:spPr>
          <a:xfrm flipH="1">
            <a:off x="3733800" y="3810000"/>
            <a:ext cx="9144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0D7312B-80FF-4DB7-882C-52EA12CCE532}"/>
              </a:ext>
            </a:extLst>
          </p:cNvPr>
          <p:cNvGrpSpPr/>
          <p:nvPr/>
        </p:nvGrpSpPr>
        <p:grpSpPr>
          <a:xfrm>
            <a:off x="104616" y="1303149"/>
            <a:ext cx="5729111" cy="4330485"/>
            <a:chOff x="3244361" y="1295400"/>
            <a:chExt cx="5729111" cy="4131733"/>
          </a:xfrm>
        </p:grpSpPr>
        <p:grpSp>
          <p:nvGrpSpPr>
            <p:cNvPr id="6" name="Group 5"/>
            <p:cNvGrpSpPr/>
            <p:nvPr/>
          </p:nvGrpSpPr>
          <p:grpSpPr>
            <a:xfrm>
              <a:off x="3244361" y="1295400"/>
              <a:ext cx="5729111" cy="4131733"/>
              <a:chOff x="2632130" y="1371600"/>
              <a:chExt cx="6477000" cy="4660807"/>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632130" y="1371600"/>
                <a:ext cx="6477000" cy="466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4648200" y="3810000"/>
                <a:ext cx="0" cy="14478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53000" y="2362201"/>
                <a:ext cx="762000" cy="1143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5400000">
                <a:off x="4267200" y="3429000"/>
                <a:ext cx="685800" cy="838200"/>
              </a:xfrm>
              <a:prstGeom prst="ellipse">
                <a:avLst/>
              </a:prstGeom>
              <a:solidFill>
                <a:srgbClr val="FFFF00">
                  <a:alpha val="3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p:cNvSpPr/>
            <p:nvPr/>
          </p:nvSpPr>
          <p:spPr>
            <a:xfrm>
              <a:off x="4965916" y="1545586"/>
              <a:ext cx="2286000" cy="646331"/>
            </a:xfrm>
            <a:prstGeom prst="rect">
              <a:avLst/>
            </a:prstGeom>
          </p:spPr>
          <p:txBody>
            <a:bodyPr wrap="square">
              <a:spAutoFit/>
            </a:bodyPr>
            <a:lstStyle/>
            <a:p>
              <a:pPr algn="ctr"/>
              <a:r>
                <a:rPr lang="en-US" dirty="0"/>
                <a:t>Operational</a:t>
              </a:r>
            </a:p>
            <a:p>
              <a:pPr algn="ctr"/>
              <a:r>
                <a:rPr lang="en-US" dirty="0"/>
                <a:t>Flow and Pressure</a:t>
              </a:r>
            </a:p>
          </p:txBody>
        </p:sp>
      </p:grpSp>
      <p:cxnSp>
        <p:nvCxnSpPr>
          <p:cNvPr id="14" name="Straight Connector 13">
            <a:extLst>
              <a:ext uri="{FF2B5EF4-FFF2-40B4-BE49-F238E27FC236}">
                <a16:creationId xmlns:a16="http://schemas.microsoft.com/office/drawing/2014/main" id="{0807FFCC-A43C-4E17-9B02-E5EC46ED4678}"/>
              </a:ext>
            </a:extLst>
          </p:cNvPr>
          <p:cNvCxnSpPr/>
          <p:nvPr/>
        </p:nvCxnSpPr>
        <p:spPr>
          <a:xfrm flipH="1">
            <a:off x="1060850" y="3569020"/>
            <a:ext cx="80781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231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808133" y="1154628"/>
            <a:ext cx="3183467" cy="2875505"/>
          </a:xfrm>
        </p:spPr>
        <p:txBody>
          <a:bodyPr>
            <a:normAutofit/>
          </a:bodyPr>
          <a:lstStyle/>
          <a:p>
            <a:pPr marL="0" indent="0">
              <a:spcBef>
                <a:spcPts val="600"/>
              </a:spcBef>
              <a:buNone/>
            </a:pPr>
            <a:r>
              <a:rPr lang="en-US" sz="1400" b="1" dirty="0"/>
              <a:t>Lion 5:1 Tech Data:</a:t>
            </a:r>
          </a:p>
          <a:p>
            <a:pPr marL="515938" lvl="2" indent="-342900">
              <a:spcBef>
                <a:spcPts val="600"/>
              </a:spcBef>
              <a:buClrTx/>
            </a:pPr>
            <a:r>
              <a:rPr lang="en-US" sz="1400" dirty="0"/>
              <a:t>Air consumption @ 100 psi of air pressure at 8 gpm is 47 </a:t>
            </a:r>
            <a:r>
              <a:rPr lang="en-US" sz="1400" dirty="0" err="1"/>
              <a:t>scfm</a:t>
            </a:r>
            <a:r>
              <a:rPr lang="en-US" sz="1400" dirty="0"/>
              <a:t> or 5.88 </a:t>
            </a:r>
            <a:r>
              <a:rPr lang="en-US" sz="1400" dirty="0" err="1"/>
              <a:t>scfm</a:t>
            </a:r>
            <a:r>
              <a:rPr lang="en-US" sz="1400" dirty="0"/>
              <a:t>/gallon.</a:t>
            </a:r>
          </a:p>
          <a:p>
            <a:pPr marL="515938" lvl="2" indent="-342900">
              <a:spcBef>
                <a:spcPts val="600"/>
              </a:spcBef>
              <a:buClrTx/>
            </a:pPr>
            <a:r>
              <a:rPr lang="en-US" sz="1400" dirty="0"/>
              <a:t>At 6 gpm the Lion 5:1 would consume 35.3 </a:t>
            </a:r>
            <a:r>
              <a:rPr lang="en-US" sz="1400" dirty="0" err="1"/>
              <a:t>scfm</a:t>
            </a:r>
            <a:r>
              <a:rPr lang="en-US" sz="1400" dirty="0"/>
              <a:t> @ 100 psi air pressure.</a:t>
            </a:r>
          </a:p>
          <a:p>
            <a:pPr marL="0" indent="0">
              <a:spcBef>
                <a:spcPts val="600"/>
              </a:spcBef>
              <a:buNone/>
            </a:pPr>
            <a:endParaRPr lang="en-US" sz="1400" dirty="0"/>
          </a:p>
        </p:txBody>
      </p:sp>
      <p:sp>
        <p:nvSpPr>
          <p:cNvPr id="3" name="Text Placeholder 2"/>
          <p:cNvSpPr>
            <a:spLocks noGrp="1"/>
          </p:cNvSpPr>
          <p:nvPr>
            <p:ph type="body" sz="quarter" idx="14"/>
          </p:nvPr>
        </p:nvSpPr>
        <p:spPr/>
        <p:txBody>
          <a:bodyPr>
            <a:normAutofit/>
          </a:bodyPr>
          <a:lstStyle/>
          <a:p>
            <a:r>
              <a:rPr lang="en-US" sz="2100" dirty="0"/>
              <a:t>Pump Performance Charts</a:t>
            </a:r>
            <a:r>
              <a:rPr lang="en-US" sz="2100" b="0" dirty="0"/>
              <a:t> </a:t>
            </a:r>
            <a:r>
              <a:rPr lang="en-US" sz="2100" dirty="0"/>
              <a:t>-</a:t>
            </a:r>
            <a:r>
              <a:rPr lang="en-US" sz="2100" b="0" dirty="0"/>
              <a:t> Air Consumption</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33</a:t>
            </a:fld>
            <a:endParaRPr lang="en-US" dirty="0"/>
          </a:p>
        </p:txBody>
      </p:sp>
      <p:grpSp>
        <p:nvGrpSpPr>
          <p:cNvPr id="6" name="Group 5"/>
          <p:cNvGrpSpPr/>
          <p:nvPr/>
        </p:nvGrpSpPr>
        <p:grpSpPr>
          <a:xfrm>
            <a:off x="115974" y="1295400"/>
            <a:ext cx="5587402" cy="4345843"/>
            <a:chOff x="2743200" y="1371600"/>
            <a:chExt cx="6324600" cy="4660807"/>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353"/>
            <a:stretch/>
          </p:blipFill>
          <p:spPr bwMode="auto">
            <a:xfrm>
              <a:off x="2743200" y="1371600"/>
              <a:ext cx="6324600" cy="466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4648200" y="3810000"/>
              <a:ext cx="0" cy="14478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733800" y="3810000"/>
              <a:ext cx="9144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715000" y="3276600"/>
              <a:ext cx="2286000" cy="369332"/>
            </a:xfrm>
            <a:prstGeom prst="rect">
              <a:avLst/>
            </a:prstGeom>
          </p:spPr>
          <p:txBody>
            <a:bodyPr wrap="square">
              <a:spAutoFit/>
            </a:bodyPr>
            <a:lstStyle/>
            <a:p>
              <a:pPr algn="ctr"/>
              <a:r>
                <a:rPr lang="en-US" dirty="0"/>
                <a:t>Air Consumption</a:t>
              </a:r>
            </a:p>
          </p:txBody>
        </p:sp>
        <p:cxnSp>
          <p:nvCxnSpPr>
            <p:cNvPr id="9" name="Straight Arrow Connector 8"/>
            <p:cNvCxnSpPr/>
            <p:nvPr/>
          </p:nvCxnSpPr>
          <p:spPr>
            <a:xfrm flipH="1">
              <a:off x="4953000" y="3657600"/>
              <a:ext cx="1752600" cy="1295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rot="5400000">
              <a:off x="4267200" y="4876800"/>
              <a:ext cx="685800" cy="838200"/>
            </a:xfrm>
            <a:prstGeom prst="ellipse">
              <a:avLst/>
            </a:prstGeom>
            <a:solidFill>
              <a:srgbClr val="FFFF00">
                <a:alpha val="3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79105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6472" y="1350933"/>
            <a:ext cx="5946973" cy="454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0"/>
            <a:ext cx="8915400" cy="990600"/>
          </a:xfrm>
        </p:spPr>
        <p:txBody>
          <a:bodyPr>
            <a:normAutofit/>
          </a:bodyPr>
          <a:lstStyle/>
          <a:p>
            <a:r>
              <a:rPr lang="en-US" sz="2100" dirty="0">
                <a:latin typeface="+mn-lt"/>
              </a:rPr>
              <a:t>Pump Performance Chart</a:t>
            </a:r>
            <a:r>
              <a:rPr lang="en-US" sz="2100" b="0" dirty="0">
                <a:latin typeface="+mn-lt"/>
              </a:rPr>
              <a:t> </a:t>
            </a:r>
            <a:r>
              <a:rPr lang="en-US" sz="2100" dirty="0">
                <a:latin typeface="+mn-lt"/>
              </a:rPr>
              <a:t>-</a:t>
            </a:r>
            <a:r>
              <a:rPr lang="en-US" sz="2100" b="0" dirty="0">
                <a:latin typeface="+mn-lt"/>
              </a:rPr>
              <a:t> 1” AODD Pump 1120-037</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34</a:t>
            </a:fld>
            <a:endParaRPr lang="en-US" dirty="0"/>
          </a:p>
        </p:txBody>
      </p:sp>
    </p:spTree>
    <p:extLst>
      <p:ext uri="{BB962C8B-B14F-4D97-AF65-F5344CB8AC3E}">
        <p14:creationId xmlns:p14="http://schemas.microsoft.com/office/powerpoint/2010/main" val="287548117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196601" y="1143645"/>
            <a:ext cx="4648200" cy="5105400"/>
          </a:xfrm>
        </p:spPr>
        <p:txBody>
          <a:bodyPr>
            <a:normAutofit/>
          </a:bodyPr>
          <a:lstStyle/>
          <a:p>
            <a:pPr marL="0" indent="0">
              <a:spcBef>
                <a:spcPts val="600"/>
              </a:spcBef>
              <a:buClrTx/>
              <a:buNone/>
            </a:pPr>
            <a:r>
              <a:rPr lang="en-US" sz="1500" b="1" dirty="0"/>
              <a:t>Large diameter pipe or tubing</a:t>
            </a:r>
          </a:p>
          <a:p>
            <a:pPr lvl="1">
              <a:spcBef>
                <a:spcPts val="600"/>
              </a:spcBef>
              <a:buClrTx/>
            </a:pPr>
            <a:r>
              <a:rPr lang="en-US" sz="1400" dirty="0"/>
              <a:t>Changing the diameter of the pipe or tubing has the most significant impact on frictional pressure loss in a system</a:t>
            </a:r>
          </a:p>
          <a:p>
            <a:pPr>
              <a:spcBef>
                <a:spcPts val="600"/>
              </a:spcBef>
              <a:buClrTx/>
            </a:pPr>
            <a:r>
              <a:rPr lang="en-US" sz="1500" b="1" dirty="0"/>
              <a:t>Constant tubing or pipe size</a:t>
            </a:r>
          </a:p>
          <a:p>
            <a:pPr>
              <a:spcBef>
                <a:spcPts val="600"/>
              </a:spcBef>
              <a:buClrTx/>
            </a:pPr>
            <a:r>
              <a:rPr lang="en-US" sz="1500" b="1" dirty="0"/>
              <a:t>Long runs without bends</a:t>
            </a:r>
            <a:endParaRPr lang="en-US" sz="1400" dirty="0"/>
          </a:p>
          <a:p>
            <a:pPr marL="0" indent="0">
              <a:spcBef>
                <a:spcPts val="600"/>
              </a:spcBef>
              <a:buClrTx/>
              <a:buNone/>
            </a:pPr>
            <a:r>
              <a:rPr lang="en-US" sz="1500" b="1" dirty="0"/>
              <a:t>Use of long radius elbows</a:t>
            </a:r>
          </a:p>
          <a:p>
            <a:pPr lvl="1">
              <a:spcBef>
                <a:spcPts val="600"/>
              </a:spcBef>
              <a:buClrTx/>
            </a:pPr>
            <a:r>
              <a:rPr lang="en-US" sz="1400" dirty="0"/>
              <a:t>Constant tubing size, long runs without bends and use of long radius elbows eliminates turbulent flow which causes frictional pressure loss</a:t>
            </a:r>
          </a:p>
          <a:p>
            <a:pPr lvl="1">
              <a:spcBef>
                <a:spcPts val="600"/>
              </a:spcBef>
              <a:buClrTx/>
            </a:pPr>
            <a:endParaRPr lang="en-US" sz="1400" dirty="0"/>
          </a:p>
        </p:txBody>
      </p:sp>
      <p:sp>
        <p:nvSpPr>
          <p:cNvPr id="3" name="Text Placeholder 2"/>
          <p:cNvSpPr>
            <a:spLocks noGrp="1"/>
          </p:cNvSpPr>
          <p:nvPr>
            <p:ph type="body" sz="quarter" idx="14"/>
          </p:nvPr>
        </p:nvSpPr>
        <p:spPr/>
        <p:txBody>
          <a:bodyPr>
            <a:normAutofit/>
          </a:bodyPr>
          <a:lstStyle/>
          <a:p>
            <a:r>
              <a:rPr lang="en-US" sz="2100" dirty="0"/>
              <a:t>Plumbing</a:t>
            </a:r>
            <a:r>
              <a:rPr lang="en-US" sz="2100" b="0" dirty="0"/>
              <a:t> </a:t>
            </a:r>
            <a:r>
              <a:rPr lang="en-US" sz="2100" dirty="0"/>
              <a:t>-</a:t>
            </a:r>
            <a:r>
              <a:rPr lang="en-US" sz="2100" b="0" dirty="0"/>
              <a:t> Minimizing Pressure Loss</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35</a:t>
            </a:fld>
            <a:endParaRPr lang="en-US" dirty="0"/>
          </a:p>
        </p:txBody>
      </p:sp>
      <p:pic>
        <p:nvPicPr>
          <p:cNvPr id="4099" name="Picture 3" descr="C:\Users\Brus\AppData\Local\Microsoft\Windows\Temporary Internet Files\Content.IE5\HVM3R9ZB\MP900227603[1].jpg"/>
          <p:cNvPicPr>
            <a:picLocks noChangeAspect="1" noChangeArrowheads="1"/>
          </p:cNvPicPr>
          <p:nvPr/>
        </p:nvPicPr>
        <p:blipFill rotWithShape="1">
          <a:blip r:embed="rId3">
            <a:extLst>
              <a:ext uri="{28A0092B-C50C-407E-A947-70E740481C1C}">
                <a14:useLocalDpi xmlns:a14="http://schemas.microsoft.com/office/drawing/2010/main"/>
              </a:ext>
            </a:extLst>
          </a:blip>
          <a:srcRect l="7187" r="3274"/>
          <a:stretch/>
        </p:blipFill>
        <p:spPr bwMode="auto">
          <a:xfrm>
            <a:off x="228600" y="1371600"/>
            <a:ext cx="371219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345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3361" y="1143000"/>
            <a:ext cx="8686800" cy="5105400"/>
          </a:xfrm>
        </p:spPr>
        <p:txBody>
          <a:bodyPr>
            <a:normAutofit/>
          </a:bodyPr>
          <a:lstStyle/>
          <a:p>
            <a:pPr>
              <a:lnSpc>
                <a:spcPct val="110000"/>
              </a:lnSpc>
              <a:spcBef>
                <a:spcPts val="600"/>
              </a:spcBef>
              <a:buClrTx/>
            </a:pPr>
            <a:r>
              <a:rPr lang="en-US" sz="1400" b="0" dirty="0"/>
              <a:t>Best choice for fluid lines and air lines</a:t>
            </a:r>
          </a:p>
          <a:p>
            <a:pPr>
              <a:lnSpc>
                <a:spcPct val="110000"/>
              </a:lnSpc>
              <a:spcBef>
                <a:spcPts val="600"/>
              </a:spcBef>
              <a:buClrTx/>
            </a:pPr>
            <a:r>
              <a:rPr lang="en-US" sz="1400" b="0" dirty="0"/>
              <a:t>Specified by O.D.</a:t>
            </a:r>
          </a:p>
          <a:p>
            <a:pPr>
              <a:lnSpc>
                <a:spcPct val="110000"/>
              </a:lnSpc>
              <a:spcBef>
                <a:spcPts val="600"/>
              </a:spcBef>
              <a:buClrTx/>
            </a:pPr>
            <a:r>
              <a:rPr lang="en-US" sz="1400" b="0" dirty="0"/>
              <a:t>Comes in seamless steel, copper and polyethylene</a:t>
            </a:r>
          </a:p>
          <a:p>
            <a:pPr>
              <a:lnSpc>
                <a:spcPct val="110000"/>
              </a:lnSpc>
              <a:spcBef>
                <a:spcPts val="600"/>
              </a:spcBef>
              <a:buClrTx/>
            </a:pPr>
            <a:r>
              <a:rPr lang="en-US" sz="1400" b="0" dirty="0"/>
              <a:t>Annealed hydraulic grade steel tubing is recommended for service fluids – easy to bend and light weight</a:t>
            </a:r>
          </a:p>
          <a:p>
            <a:pPr>
              <a:lnSpc>
                <a:spcPct val="110000"/>
              </a:lnSpc>
              <a:spcBef>
                <a:spcPts val="600"/>
              </a:spcBef>
              <a:buClrTx/>
            </a:pPr>
            <a:r>
              <a:rPr lang="en-US" sz="1400" b="0" dirty="0"/>
              <a:t>Balcrank recommends 37° flared fittings.</a:t>
            </a:r>
          </a:p>
          <a:p>
            <a:pPr>
              <a:lnSpc>
                <a:spcPct val="110000"/>
              </a:lnSpc>
              <a:spcBef>
                <a:spcPts val="600"/>
              </a:spcBef>
              <a:buClrTx/>
            </a:pPr>
            <a:endParaRPr lang="en-US" sz="1400" b="0" dirty="0"/>
          </a:p>
          <a:p>
            <a:pPr marL="0" indent="0">
              <a:lnSpc>
                <a:spcPct val="110000"/>
              </a:lnSpc>
              <a:spcBef>
                <a:spcPts val="600"/>
              </a:spcBef>
              <a:buClrTx/>
              <a:buNone/>
            </a:pPr>
            <a:r>
              <a:rPr lang="en-US" sz="1500" b="1" dirty="0"/>
              <a:t>Bite-style fittings are often favored due to the ease of fabrication.  If used, caution should be taken to select the bite-style fitting compatible with the wall thickness of the tubing.</a:t>
            </a:r>
          </a:p>
          <a:p>
            <a:pPr lvl="1">
              <a:lnSpc>
                <a:spcPct val="110000"/>
              </a:lnSpc>
              <a:spcBef>
                <a:spcPts val="600"/>
              </a:spcBef>
              <a:buClrTx/>
            </a:pPr>
            <a:r>
              <a:rPr lang="en-US" sz="1400" dirty="0"/>
              <a:t>Parker (Triple-Lok™) 37° flare (Avoid Feru-Lok™, bite and Seal-Lok™, face)</a:t>
            </a:r>
          </a:p>
          <a:p>
            <a:pPr lvl="1">
              <a:lnSpc>
                <a:spcPct val="110000"/>
              </a:lnSpc>
              <a:spcBef>
                <a:spcPts val="600"/>
              </a:spcBef>
              <a:buClrTx/>
            </a:pPr>
            <a:r>
              <a:rPr lang="en-US" sz="1400" dirty="0"/>
              <a:t>Lenz (Lenz) O-seal™</a:t>
            </a:r>
          </a:p>
          <a:p>
            <a:pPr lvl="1">
              <a:lnSpc>
                <a:spcPct val="110000"/>
              </a:lnSpc>
              <a:spcBef>
                <a:spcPts val="600"/>
              </a:spcBef>
              <a:buClrTx/>
            </a:pPr>
            <a:r>
              <a:rPr lang="en-US" sz="1400" dirty="0"/>
              <a:t>Crawford (Swage-Lok™) compression</a:t>
            </a:r>
          </a:p>
          <a:p>
            <a:pPr lvl="1">
              <a:lnSpc>
                <a:spcPct val="110000"/>
              </a:lnSpc>
              <a:spcBef>
                <a:spcPts val="600"/>
              </a:spcBef>
              <a:buClrTx/>
            </a:pPr>
            <a:r>
              <a:rPr lang="en-US" sz="1400" dirty="0"/>
              <a:t>Imperial Eastman (Hi-Seal™) compression</a:t>
            </a:r>
          </a:p>
          <a:p>
            <a:pPr lvl="1">
              <a:lnSpc>
                <a:spcPct val="110000"/>
              </a:lnSpc>
              <a:spcBef>
                <a:spcPts val="600"/>
              </a:spcBef>
              <a:buClrTx/>
            </a:pPr>
            <a:r>
              <a:rPr lang="en-US" sz="1400" dirty="0"/>
              <a:t>Imperial Eastman (800) 37° flare</a:t>
            </a:r>
          </a:p>
        </p:txBody>
      </p:sp>
      <p:sp>
        <p:nvSpPr>
          <p:cNvPr id="3" name="Text Placeholder 2"/>
          <p:cNvSpPr>
            <a:spLocks noGrp="1"/>
          </p:cNvSpPr>
          <p:nvPr>
            <p:ph type="body" sz="quarter" idx="14"/>
          </p:nvPr>
        </p:nvSpPr>
        <p:spPr/>
        <p:txBody>
          <a:bodyPr>
            <a:normAutofit/>
          </a:bodyPr>
          <a:lstStyle/>
          <a:p>
            <a:r>
              <a:rPr lang="en-US" sz="2100" dirty="0"/>
              <a:t>Plumbing -</a:t>
            </a:r>
            <a:r>
              <a:rPr lang="en-US" sz="2100" b="0" dirty="0"/>
              <a:t> Tubing and Fittings</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36</a:t>
            </a:fld>
            <a:endParaRPr lang="en-US" dirty="0"/>
          </a:p>
        </p:txBody>
      </p:sp>
    </p:spTree>
    <p:extLst>
      <p:ext uri="{BB962C8B-B14F-4D97-AF65-F5344CB8AC3E}">
        <p14:creationId xmlns:p14="http://schemas.microsoft.com/office/powerpoint/2010/main" val="2680556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8859" y="1143000"/>
            <a:ext cx="8305800" cy="5105400"/>
          </a:xfrm>
        </p:spPr>
        <p:txBody>
          <a:bodyPr>
            <a:noAutofit/>
          </a:bodyPr>
          <a:lstStyle/>
          <a:p>
            <a:pPr marL="0" indent="0">
              <a:buNone/>
            </a:pPr>
            <a:r>
              <a:rPr lang="en-US" sz="1500" b="1" dirty="0"/>
              <a:t>All pipe weights have the same O.D., but the I.D. changes with weight.</a:t>
            </a:r>
          </a:p>
          <a:p>
            <a:pPr lvl="1">
              <a:buClrTx/>
            </a:pPr>
            <a:r>
              <a:rPr lang="en-US" sz="1400" dirty="0"/>
              <a:t>Standard weight (Schedule 40)</a:t>
            </a:r>
          </a:p>
          <a:p>
            <a:pPr lvl="2">
              <a:buClrTx/>
            </a:pPr>
            <a:r>
              <a:rPr lang="en-US" sz="1400" dirty="0"/>
              <a:t>Schedule 40 is the most frequently used pipe for low pressure systems like transfer fluid systems and compressed air supplies.</a:t>
            </a:r>
          </a:p>
          <a:p>
            <a:pPr lvl="1">
              <a:buClrTx/>
            </a:pPr>
            <a:r>
              <a:rPr lang="en-US" sz="1400" dirty="0"/>
              <a:t>Extra heavy weight (Schedule 80)</a:t>
            </a:r>
          </a:p>
          <a:p>
            <a:pPr lvl="1">
              <a:buClrTx/>
            </a:pPr>
            <a:r>
              <a:rPr lang="en-US" sz="1400" dirty="0"/>
              <a:t>Double extra heavy weight (Schedule 160)</a:t>
            </a:r>
          </a:p>
          <a:p>
            <a:pPr lvl="2">
              <a:buClrTx/>
            </a:pPr>
            <a:r>
              <a:rPr lang="en-US" sz="1400" dirty="0"/>
              <a:t>Schedule 160 is sometimes used for grease header systems.</a:t>
            </a:r>
          </a:p>
          <a:p>
            <a:pPr marL="0" indent="0">
              <a:buNone/>
            </a:pPr>
            <a:r>
              <a:rPr lang="en-US" sz="1500" b="1" dirty="0"/>
              <a:t>Pipe drawbacks:</a:t>
            </a:r>
          </a:p>
          <a:p>
            <a:pPr lvl="1">
              <a:buClrTx/>
            </a:pPr>
            <a:r>
              <a:rPr lang="en-US" sz="1400" dirty="0"/>
              <a:t>Pipe is heavy compared to tubing making installation difficult</a:t>
            </a:r>
          </a:p>
          <a:p>
            <a:pPr lvl="1">
              <a:buClrTx/>
            </a:pPr>
            <a:r>
              <a:rPr lang="en-US" sz="1400" dirty="0"/>
              <a:t>Installation is labor intensive - requires threaded or welded fittings</a:t>
            </a:r>
          </a:p>
          <a:p>
            <a:pPr lvl="1">
              <a:buClrTx/>
            </a:pPr>
            <a:r>
              <a:rPr lang="en-US" sz="1400" dirty="0"/>
              <a:t>Tends to have rust and scale – supply air contaminants</a:t>
            </a:r>
          </a:p>
          <a:p>
            <a:pPr lvl="1">
              <a:buClrTx/>
            </a:pPr>
            <a:r>
              <a:rPr lang="en-US" sz="1400" dirty="0"/>
              <a:t>Hard to flush</a:t>
            </a:r>
          </a:p>
          <a:p>
            <a:pPr lvl="1">
              <a:buClrTx/>
            </a:pPr>
            <a:r>
              <a:rPr lang="en-US" sz="1400" dirty="0"/>
              <a:t>Vibration can loosen threaded fittings</a:t>
            </a:r>
          </a:p>
          <a:p>
            <a:pPr lvl="1">
              <a:buClrTx/>
            </a:pPr>
            <a:r>
              <a:rPr lang="en-US" sz="1400" dirty="0"/>
              <a:t>Should not be bent</a:t>
            </a:r>
          </a:p>
          <a:p>
            <a:pPr lvl="1">
              <a:buClrTx/>
            </a:pPr>
            <a:endParaRPr lang="en-US" sz="1400" dirty="0"/>
          </a:p>
          <a:p>
            <a:pPr marL="0" indent="0">
              <a:buNone/>
            </a:pPr>
            <a:r>
              <a:rPr lang="en-US" sz="1400" b="0" dirty="0"/>
              <a:t>Note: Piping material cost is less than tubing, but more expensive to install than tubing.  In general, equipment/install costs are a wash between pipe and tubing, but tubing install time is faster.</a:t>
            </a:r>
          </a:p>
        </p:txBody>
      </p:sp>
      <p:sp>
        <p:nvSpPr>
          <p:cNvPr id="3" name="Text Placeholder 2"/>
          <p:cNvSpPr>
            <a:spLocks noGrp="1"/>
          </p:cNvSpPr>
          <p:nvPr>
            <p:ph type="body" sz="quarter" idx="14"/>
          </p:nvPr>
        </p:nvSpPr>
        <p:spPr/>
        <p:txBody>
          <a:bodyPr>
            <a:normAutofit/>
          </a:bodyPr>
          <a:lstStyle/>
          <a:p>
            <a:r>
              <a:rPr lang="en-US" sz="2100" dirty="0"/>
              <a:t>Plumbing</a:t>
            </a:r>
            <a:r>
              <a:rPr lang="en-US" sz="2100" b="0" dirty="0"/>
              <a:t> </a:t>
            </a:r>
            <a:r>
              <a:rPr lang="en-US" sz="2100" dirty="0"/>
              <a:t>-</a:t>
            </a:r>
            <a:r>
              <a:rPr lang="en-US" sz="2100" b="0" dirty="0"/>
              <a:t> Pipe Schedule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37</a:t>
            </a:fld>
            <a:endParaRPr lang="en-US" dirty="0"/>
          </a:p>
        </p:txBody>
      </p:sp>
    </p:spTree>
    <p:extLst>
      <p:ext uri="{BB962C8B-B14F-4D97-AF65-F5344CB8AC3E}">
        <p14:creationId xmlns:p14="http://schemas.microsoft.com/office/powerpoint/2010/main" val="3685289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7159" y="1245246"/>
            <a:ext cx="4113817" cy="3884693"/>
            <a:chOff x="3810000" y="1663700"/>
            <a:chExt cx="5016500" cy="47371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663700"/>
              <a:ext cx="5016500" cy="4737100"/>
            </a:xfrm>
            <a:prstGeom prst="rect">
              <a:avLst/>
            </a:prstGeom>
          </p:spPr>
        </p:pic>
        <p:cxnSp>
          <p:nvCxnSpPr>
            <p:cNvPr id="9" name="Straight Arrow Connector 8"/>
            <p:cNvCxnSpPr>
              <a:cxnSpLocks/>
            </p:cNvCxnSpPr>
            <p:nvPr/>
          </p:nvCxnSpPr>
          <p:spPr>
            <a:xfrm flipH="1">
              <a:off x="6506266" y="3594291"/>
              <a:ext cx="2179000" cy="878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 name="Text Placeholder 1"/>
          <p:cNvSpPr>
            <a:spLocks noGrp="1"/>
          </p:cNvSpPr>
          <p:nvPr>
            <p:ph type="body" sz="quarter" idx="13"/>
          </p:nvPr>
        </p:nvSpPr>
        <p:spPr>
          <a:xfrm>
            <a:off x="4065156" y="1165602"/>
            <a:ext cx="4732867" cy="4953000"/>
          </a:xfrm>
        </p:spPr>
        <p:txBody>
          <a:bodyPr>
            <a:noAutofit/>
          </a:bodyPr>
          <a:lstStyle/>
          <a:p>
            <a:pPr>
              <a:spcBef>
                <a:spcPts val="600"/>
              </a:spcBef>
              <a:buClrTx/>
            </a:pPr>
            <a:r>
              <a:rPr lang="en-US" sz="1400" b="0" dirty="0"/>
              <a:t>Motor oils, transmission fluids, gear oils, hydraulic oils, anti-freeze and windshield wash fluid will expand as temperature of the fluid increases in the              plumbing system</a:t>
            </a:r>
          </a:p>
          <a:p>
            <a:pPr marL="342900" lvl="1" indent="-342900">
              <a:spcBef>
                <a:spcPts val="600"/>
              </a:spcBef>
              <a:buClrTx/>
            </a:pPr>
            <a:r>
              <a:rPr lang="en-US" sz="1400" dirty="0"/>
              <a:t>This can happen quickly in some applications. For example, for each 1°F of temperature rise, the fluid pressure will increase 45 psi (3.1bar)</a:t>
            </a:r>
          </a:p>
          <a:p>
            <a:pPr lvl="1">
              <a:spcBef>
                <a:spcPts val="600"/>
              </a:spcBef>
              <a:buClrTx/>
            </a:pPr>
            <a:r>
              <a:rPr lang="en-US" sz="1400" dirty="0"/>
              <a:t>40°F temperature increase in a system will cause an increase of fluid pressure to 1800 psi (124 bar)  in a system.</a:t>
            </a:r>
          </a:p>
          <a:p>
            <a:pPr>
              <a:spcBef>
                <a:spcPts val="600"/>
              </a:spcBef>
              <a:buClrTx/>
            </a:pPr>
            <a:r>
              <a:rPr lang="en-US" sz="1400" b="0" dirty="0"/>
              <a:t>Balcrank recommends the use thermal pressure relief on all service fluid header systems.</a:t>
            </a:r>
          </a:p>
          <a:p>
            <a:pPr>
              <a:spcBef>
                <a:spcPts val="600"/>
              </a:spcBef>
            </a:pPr>
            <a:endParaRPr lang="en-US" sz="1400" b="0" dirty="0">
              <a:solidFill>
                <a:srgbClr val="FF0000"/>
              </a:solidFill>
            </a:endParaRPr>
          </a:p>
        </p:txBody>
      </p:sp>
      <p:sp>
        <p:nvSpPr>
          <p:cNvPr id="3" name="Text Placeholder 2"/>
          <p:cNvSpPr>
            <a:spLocks noGrp="1"/>
          </p:cNvSpPr>
          <p:nvPr>
            <p:ph type="body" sz="quarter" idx="14"/>
          </p:nvPr>
        </p:nvSpPr>
        <p:spPr/>
        <p:txBody>
          <a:bodyPr>
            <a:normAutofit/>
          </a:bodyPr>
          <a:lstStyle/>
          <a:p>
            <a:r>
              <a:rPr lang="en-US" sz="2100" dirty="0"/>
              <a:t>Plumbing</a:t>
            </a:r>
            <a:r>
              <a:rPr lang="en-US" sz="2100" b="0" dirty="0"/>
              <a:t> </a:t>
            </a:r>
            <a:r>
              <a:rPr lang="en-US" sz="2100" dirty="0"/>
              <a:t>-</a:t>
            </a:r>
            <a:r>
              <a:rPr lang="en-US" sz="2100" b="0" dirty="0"/>
              <a:t> Thermal Fluid Expansion</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38</a:t>
            </a:fld>
            <a:endParaRPr lang="en-US" dirty="0"/>
          </a:p>
        </p:txBody>
      </p:sp>
    </p:spTree>
    <p:extLst>
      <p:ext uri="{BB962C8B-B14F-4D97-AF65-F5344CB8AC3E}">
        <p14:creationId xmlns:p14="http://schemas.microsoft.com/office/powerpoint/2010/main" val="1754304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65080" y="1155916"/>
            <a:ext cx="4621720" cy="2133600"/>
          </a:xfrm>
        </p:spPr>
        <p:txBody>
          <a:bodyPr>
            <a:noAutofit/>
          </a:bodyPr>
          <a:lstStyle/>
          <a:p>
            <a:pPr>
              <a:buClrTx/>
            </a:pPr>
            <a:r>
              <a:rPr lang="en-US" sz="1400" b="0" dirty="0"/>
              <a:t>Since March 1, 2012 all Pride Series pumps are supplied with an external thermal relief valve kit.</a:t>
            </a:r>
          </a:p>
          <a:p>
            <a:pPr>
              <a:buClrTx/>
            </a:pPr>
            <a:r>
              <a:rPr lang="en-US" sz="1400" b="0" dirty="0"/>
              <a:t>Two valve models are available: (850psi and 1450psi).</a:t>
            </a:r>
          </a:p>
          <a:p>
            <a:pPr>
              <a:buClrTx/>
            </a:pPr>
            <a:r>
              <a:rPr lang="en-US" sz="1400" b="0" dirty="0"/>
              <a:t>AODD’s pumps will continue to use the 125 psi relief valves (3120-023 and 3120-024) </a:t>
            </a:r>
          </a:p>
        </p:txBody>
      </p:sp>
      <p:sp>
        <p:nvSpPr>
          <p:cNvPr id="3" name="Text Placeholder 2"/>
          <p:cNvSpPr>
            <a:spLocks noGrp="1"/>
          </p:cNvSpPr>
          <p:nvPr>
            <p:ph type="body" sz="quarter" idx="14"/>
          </p:nvPr>
        </p:nvSpPr>
        <p:spPr/>
        <p:txBody>
          <a:bodyPr>
            <a:normAutofit/>
          </a:bodyPr>
          <a:lstStyle/>
          <a:p>
            <a:r>
              <a:rPr lang="en-US" sz="2100" dirty="0"/>
              <a:t>Plumbing</a:t>
            </a:r>
            <a:r>
              <a:rPr lang="en-US" sz="2100" b="0" dirty="0"/>
              <a:t> </a:t>
            </a:r>
            <a:r>
              <a:rPr lang="en-US" sz="2100" dirty="0"/>
              <a:t>-</a:t>
            </a:r>
            <a:r>
              <a:rPr lang="en-US" sz="2100" b="0" dirty="0"/>
              <a:t> Thermal Fluid Expansion</a:t>
            </a:r>
          </a:p>
        </p:txBody>
      </p:sp>
      <p:sp>
        <p:nvSpPr>
          <p:cNvPr id="4" name="Slide Number Placeholder 3"/>
          <p:cNvSpPr>
            <a:spLocks noGrp="1"/>
          </p:cNvSpPr>
          <p:nvPr>
            <p:ph type="sldNum" sz="quarter" idx="12"/>
          </p:nvPr>
        </p:nvSpPr>
        <p:spPr/>
        <p:txBody>
          <a:bodyPr/>
          <a:lstStyle/>
          <a:p>
            <a:fld id="{D4D6C0FB-3355-4B31-B233-CC2E1EDDD6F0}" type="slidenum">
              <a:rPr lang="en-US" smtClean="0"/>
              <a:pPr/>
              <a:t>39</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546" y="1232118"/>
            <a:ext cx="3657599" cy="298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16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713276" y="1162788"/>
            <a:ext cx="4973524" cy="4800600"/>
          </a:xfrm>
        </p:spPr>
        <p:txBody>
          <a:bodyPr>
            <a:normAutofit/>
          </a:bodyPr>
          <a:lstStyle/>
          <a:p>
            <a:pPr marL="557213" lvl="1" indent="-214313" defTabSz="685800">
              <a:spcBef>
                <a:spcPts val="0"/>
              </a:spcBef>
              <a:buClrTx/>
            </a:pPr>
            <a:r>
              <a:rPr lang="en-US" sz="1400" dirty="0"/>
              <a:t>Compressors take in free air from the environment and compress it.  This compressed air is then supplied to air operated pumps in the system.</a:t>
            </a:r>
          </a:p>
          <a:p>
            <a:pPr marL="557213" lvl="1" indent="-214313" defTabSz="685800">
              <a:spcBef>
                <a:spcPts val="200"/>
              </a:spcBef>
              <a:buClrTx/>
            </a:pPr>
            <a:r>
              <a:rPr lang="en-US" sz="1400" dirty="0"/>
              <a:t>The compressor must be capable of supplying both sufficient pressure and air volume to the pneumatic-driven pumps and other air operated products in the shop (i.e. air tools).</a:t>
            </a:r>
          </a:p>
          <a:p>
            <a:pPr marL="557213" lvl="1" indent="-214313" defTabSz="685800">
              <a:spcBef>
                <a:spcPts val="200"/>
              </a:spcBef>
              <a:buClrTx/>
            </a:pPr>
            <a:r>
              <a:rPr lang="en-US" sz="1400" dirty="0"/>
              <a:t>To prolong the life of the pumps and compressor, operate the pumps at the lowest possible air pressure to meet the demands of the system.</a:t>
            </a:r>
          </a:p>
          <a:p>
            <a:pPr>
              <a:spcBef>
                <a:spcPts val="600"/>
              </a:spcBef>
            </a:pPr>
            <a:endParaRPr lang="en-US" sz="1400" dirty="0"/>
          </a:p>
        </p:txBody>
      </p:sp>
      <p:sp>
        <p:nvSpPr>
          <p:cNvPr id="3" name="Text Placeholder 2"/>
          <p:cNvSpPr>
            <a:spLocks noGrp="1"/>
          </p:cNvSpPr>
          <p:nvPr>
            <p:ph type="body" sz="quarter" idx="14"/>
          </p:nvPr>
        </p:nvSpPr>
        <p:spPr>
          <a:xfrm>
            <a:off x="152400" y="0"/>
            <a:ext cx="8839200" cy="990600"/>
          </a:xfrm>
        </p:spPr>
        <p:txBody>
          <a:bodyPr>
            <a:normAutofit/>
          </a:bodyPr>
          <a:lstStyle/>
          <a:p>
            <a:r>
              <a:rPr lang="en-US" sz="2100" dirty="0"/>
              <a:t>Compressed Air Supply - </a:t>
            </a:r>
            <a:r>
              <a:rPr lang="en-US" sz="2100" b="0" dirty="0"/>
              <a:t>Compressors</a:t>
            </a:r>
          </a:p>
        </p:txBody>
      </p:sp>
      <p:sp>
        <p:nvSpPr>
          <p:cNvPr id="4" name="Slide Number Placeholder 3"/>
          <p:cNvSpPr>
            <a:spLocks noGrp="1"/>
          </p:cNvSpPr>
          <p:nvPr>
            <p:ph type="sldNum" sz="quarter" idx="12"/>
          </p:nvPr>
        </p:nvSpPr>
        <p:spPr/>
        <p:txBody>
          <a:bodyPr/>
          <a:lstStyle/>
          <a:p>
            <a:fld id="{D4D6C0FB-3355-4B31-B233-CC2E1EDDD6F0}" type="slidenum">
              <a:rPr lang="en-US" smtClean="0"/>
              <a:pPr/>
              <a:t>4</a:t>
            </a:fld>
            <a:endParaRPr lang="en-US" dirty="0"/>
          </a:p>
        </p:txBody>
      </p:sp>
      <p:grpSp>
        <p:nvGrpSpPr>
          <p:cNvPr id="6" name="Group 5"/>
          <p:cNvGrpSpPr/>
          <p:nvPr/>
        </p:nvGrpSpPr>
        <p:grpSpPr>
          <a:xfrm>
            <a:off x="920750" y="3721588"/>
            <a:ext cx="2514600" cy="2063262"/>
            <a:chOff x="3360821" y="2819400"/>
            <a:chExt cx="3990975" cy="3436082"/>
          </a:xfrm>
        </p:grpSpPr>
        <p:pic>
          <p:nvPicPr>
            <p:cNvPr id="1026" name="Picture 2" descr="Champion Advantage 10 HP Duplex Air Compressor Two Stage w/ ACAC 250 Gal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821" y="2819400"/>
              <a:ext cx="3990975" cy="34360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24400" y="4953000"/>
              <a:ext cx="1143000" cy="228600"/>
            </a:xfrm>
            <a:prstGeom prst="rect">
              <a:avLst/>
            </a:prstGeom>
            <a:solidFill>
              <a:srgbClr val="317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035050" y="1270000"/>
            <a:ext cx="2286000" cy="2286000"/>
            <a:chOff x="1524000" y="914400"/>
            <a:chExt cx="5257800" cy="5257800"/>
          </a:xfrm>
        </p:grpSpPr>
        <p:pic>
          <p:nvPicPr>
            <p:cNvPr id="1028" name="Picture 4" descr="Champion® Heavy-Duty 7.5HP 2-Stage 80-Gal Air Compres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5257800" cy="5257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33800" y="3543300"/>
              <a:ext cx="1066800" cy="571500"/>
            </a:xfrm>
            <a:prstGeom prst="rect">
              <a:avLst/>
            </a:prstGeom>
            <a:solidFill>
              <a:srgbClr val="317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4429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012462"/>
            <a:ext cx="6877049" cy="4070319"/>
          </a:xfrm>
          <a:prstGeom prst="rect">
            <a:avLst/>
          </a:prstGeom>
        </p:spPr>
      </p:pic>
      <p:sp>
        <p:nvSpPr>
          <p:cNvPr id="3" name="Title 2"/>
          <p:cNvSpPr>
            <a:spLocks noGrp="1"/>
          </p:cNvSpPr>
          <p:nvPr>
            <p:ph type="title"/>
          </p:nvPr>
        </p:nvSpPr>
        <p:spPr>
          <a:xfrm>
            <a:off x="152400" y="0"/>
            <a:ext cx="8686800" cy="990600"/>
          </a:xfrm>
        </p:spPr>
        <p:txBody>
          <a:bodyPr>
            <a:normAutofit/>
          </a:bodyPr>
          <a:lstStyle/>
          <a:p>
            <a:r>
              <a:rPr lang="en-US" sz="2100" dirty="0"/>
              <a:t>Fluid System Components</a:t>
            </a:r>
            <a:r>
              <a:rPr lang="en-US" sz="2100" b="0" dirty="0"/>
              <a:t> </a:t>
            </a:r>
            <a:r>
              <a:rPr lang="en-US" sz="2100" dirty="0"/>
              <a:t>-</a:t>
            </a:r>
            <a:r>
              <a:rPr lang="en-US" sz="2100" b="0" dirty="0"/>
              <a:t> Pump Layout</a:t>
            </a:r>
          </a:p>
        </p:txBody>
      </p:sp>
      <p:sp>
        <p:nvSpPr>
          <p:cNvPr id="2" name="Slide Number Placeholder 1"/>
          <p:cNvSpPr>
            <a:spLocks noGrp="1"/>
          </p:cNvSpPr>
          <p:nvPr>
            <p:ph type="sldNum" sz="quarter" idx="12"/>
          </p:nvPr>
        </p:nvSpPr>
        <p:spPr/>
        <p:txBody>
          <a:bodyPr/>
          <a:lstStyle/>
          <a:p>
            <a:fld id="{D4D6C0FB-3355-4B31-B233-CC2E1EDDD6F0}" type="slidenum">
              <a:rPr lang="en-US" smtClean="0"/>
              <a:pPr/>
              <a:t>40</a:t>
            </a:fld>
            <a:endParaRPr lang="en-US" dirty="0"/>
          </a:p>
        </p:txBody>
      </p:sp>
      <p:sp>
        <p:nvSpPr>
          <p:cNvPr id="6" name="Rectangle 5"/>
          <p:cNvSpPr/>
          <p:nvPr/>
        </p:nvSpPr>
        <p:spPr>
          <a:xfrm>
            <a:off x="381000" y="3522580"/>
            <a:ext cx="2466622" cy="954107"/>
          </a:xfrm>
          <a:prstGeom prst="rect">
            <a:avLst/>
          </a:prstGeom>
        </p:spPr>
        <p:txBody>
          <a:bodyPr wrap="square">
            <a:spAutoFit/>
          </a:bodyPr>
          <a:lstStyle/>
          <a:p>
            <a:r>
              <a:rPr lang="en-US" sz="1400" dirty="0"/>
              <a:t>Thermal pressure relief kit required.  Route relief tubing back to supply tank or waste container.</a:t>
            </a:r>
          </a:p>
        </p:txBody>
      </p:sp>
      <p:sp>
        <p:nvSpPr>
          <p:cNvPr id="8" name="Rectangle 7"/>
          <p:cNvSpPr/>
          <p:nvPr/>
        </p:nvSpPr>
        <p:spPr>
          <a:xfrm>
            <a:off x="4343400" y="1217602"/>
            <a:ext cx="4572000" cy="1169551"/>
          </a:xfrm>
          <a:prstGeom prst="rect">
            <a:avLst/>
          </a:prstGeom>
        </p:spPr>
        <p:txBody>
          <a:bodyPr wrap="square">
            <a:spAutoFit/>
          </a:bodyPr>
          <a:lstStyle/>
          <a:p>
            <a:r>
              <a:rPr lang="en-US" sz="1400" dirty="0"/>
              <a:t>Drain valve assists in relieving pressure in pump, hose, reel and dispense valve.  Triggering the dispense valve to relieve pressure may not be sufficient.</a:t>
            </a:r>
          </a:p>
          <a:p>
            <a:r>
              <a:rPr lang="en-US" sz="1400" dirty="0"/>
              <a:t>The drain valve also assists with pump priming during system commissioning or after pump service.</a:t>
            </a:r>
          </a:p>
        </p:txBody>
      </p:sp>
      <p:sp>
        <p:nvSpPr>
          <p:cNvPr id="9" name="Rectangle 8"/>
          <p:cNvSpPr/>
          <p:nvPr/>
        </p:nvSpPr>
        <p:spPr>
          <a:xfrm>
            <a:off x="6096000" y="4572000"/>
            <a:ext cx="2895600" cy="738664"/>
          </a:xfrm>
          <a:prstGeom prst="rect">
            <a:avLst/>
          </a:prstGeom>
        </p:spPr>
        <p:txBody>
          <a:bodyPr wrap="square">
            <a:spAutoFit/>
          </a:bodyPr>
          <a:lstStyle/>
          <a:p>
            <a:r>
              <a:rPr lang="en-US" sz="1400" dirty="0"/>
              <a:t>Install dispense valve after flushing is completed on newly fabricated fluid lines.</a:t>
            </a:r>
          </a:p>
        </p:txBody>
      </p:sp>
      <p:sp>
        <p:nvSpPr>
          <p:cNvPr id="26" name="Rectangle 25"/>
          <p:cNvSpPr/>
          <p:nvPr/>
        </p:nvSpPr>
        <p:spPr>
          <a:xfrm>
            <a:off x="381000" y="4953000"/>
            <a:ext cx="4143022" cy="738664"/>
          </a:xfrm>
          <a:prstGeom prst="rect">
            <a:avLst/>
          </a:prstGeom>
        </p:spPr>
        <p:txBody>
          <a:bodyPr wrap="square">
            <a:spAutoFit/>
          </a:bodyPr>
          <a:lstStyle/>
          <a:p>
            <a:r>
              <a:rPr lang="en-US" sz="1400" dirty="0"/>
              <a:t>Use fluid hose to isolate  pump vibration from fluid header.  Do not hard plumb as this will cause fluid leakage at fittings  due to pump vibration.</a:t>
            </a:r>
          </a:p>
        </p:txBody>
      </p:sp>
      <p:sp>
        <p:nvSpPr>
          <p:cNvPr id="15" name="Rectangle 14"/>
          <p:cNvSpPr/>
          <p:nvPr/>
        </p:nvSpPr>
        <p:spPr>
          <a:xfrm>
            <a:off x="381000" y="2221468"/>
            <a:ext cx="2667000" cy="738664"/>
          </a:xfrm>
          <a:prstGeom prst="rect">
            <a:avLst/>
          </a:prstGeom>
        </p:spPr>
        <p:txBody>
          <a:bodyPr wrap="square">
            <a:spAutoFit/>
          </a:bodyPr>
          <a:lstStyle/>
          <a:p>
            <a:r>
              <a:rPr lang="en-US" sz="1400" dirty="0"/>
              <a:t>Per PEI/RP700-09, use 4:1 safety factor for tubing and 3:1 for pipe.</a:t>
            </a:r>
          </a:p>
        </p:txBody>
      </p:sp>
      <p:cxnSp>
        <p:nvCxnSpPr>
          <p:cNvPr id="11" name="Straight Arrow Connector 10"/>
          <p:cNvCxnSpPr/>
          <p:nvPr/>
        </p:nvCxnSpPr>
        <p:spPr>
          <a:xfrm flipH="1">
            <a:off x="5638800" y="2387153"/>
            <a:ext cx="990600" cy="1499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543800" y="3773507"/>
            <a:ext cx="76200" cy="798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6" idx="0"/>
          </p:cNvCxnSpPr>
          <p:nvPr/>
        </p:nvCxnSpPr>
        <p:spPr>
          <a:xfrm rot="5400000" flipH="1" flipV="1">
            <a:off x="2208165" y="2682746"/>
            <a:ext cx="245980" cy="143368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5" idx="0"/>
          </p:cNvCxnSpPr>
          <p:nvPr/>
        </p:nvCxnSpPr>
        <p:spPr>
          <a:xfrm rot="5400000" flipH="1" flipV="1">
            <a:off x="1676405" y="1840473"/>
            <a:ext cx="419091" cy="342900"/>
          </a:xfrm>
          <a:prstGeom prst="bentConnector3">
            <a:avLst>
              <a:gd name="adj1" fmla="val 10118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46049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150" y="990600"/>
            <a:ext cx="5619750" cy="5187462"/>
          </a:xfrm>
          <a:prstGeom prst="rect">
            <a:avLst/>
          </a:prstGeom>
        </p:spPr>
      </p:pic>
      <p:sp>
        <p:nvSpPr>
          <p:cNvPr id="3" name="Title 2"/>
          <p:cNvSpPr>
            <a:spLocks noGrp="1"/>
          </p:cNvSpPr>
          <p:nvPr>
            <p:ph type="title"/>
          </p:nvPr>
        </p:nvSpPr>
        <p:spPr>
          <a:xfrm>
            <a:off x="152400" y="0"/>
            <a:ext cx="8686800" cy="990600"/>
          </a:xfrm>
        </p:spPr>
        <p:txBody>
          <a:bodyPr>
            <a:normAutofit/>
          </a:bodyPr>
          <a:lstStyle/>
          <a:p>
            <a:r>
              <a:rPr lang="en-US" sz="2100" dirty="0">
                <a:latin typeface="+mn-lt"/>
              </a:rPr>
              <a:t>Fluid System Components</a:t>
            </a:r>
            <a:r>
              <a:rPr lang="en-US" sz="2100" b="0" dirty="0">
                <a:latin typeface="+mn-lt"/>
              </a:rPr>
              <a:t> </a:t>
            </a:r>
            <a:r>
              <a:rPr lang="en-US" sz="2100" dirty="0">
                <a:latin typeface="+mn-lt"/>
              </a:rPr>
              <a:t>-</a:t>
            </a:r>
            <a:r>
              <a:rPr lang="en-US" sz="2100" b="0" dirty="0">
                <a:latin typeface="+mn-lt"/>
              </a:rPr>
              <a:t> Reel Drop Layout</a:t>
            </a:r>
          </a:p>
        </p:txBody>
      </p:sp>
      <p:sp>
        <p:nvSpPr>
          <p:cNvPr id="2" name="Slide Number Placeholder 1"/>
          <p:cNvSpPr>
            <a:spLocks noGrp="1"/>
          </p:cNvSpPr>
          <p:nvPr>
            <p:ph type="sldNum" sz="quarter" idx="12"/>
          </p:nvPr>
        </p:nvSpPr>
        <p:spPr/>
        <p:txBody>
          <a:bodyPr/>
          <a:lstStyle/>
          <a:p>
            <a:fld id="{D4D6C0FB-3355-4B31-B233-CC2E1EDDD6F0}" type="slidenum">
              <a:rPr lang="en-US" smtClean="0"/>
              <a:pPr/>
              <a:t>41</a:t>
            </a:fld>
            <a:endParaRPr lang="en-US" dirty="0"/>
          </a:p>
        </p:txBody>
      </p:sp>
      <p:sp>
        <p:nvSpPr>
          <p:cNvPr id="6" name="Rectangle 5"/>
          <p:cNvSpPr/>
          <p:nvPr/>
        </p:nvSpPr>
        <p:spPr>
          <a:xfrm>
            <a:off x="281516" y="1169075"/>
            <a:ext cx="2537883" cy="2031325"/>
          </a:xfrm>
          <a:prstGeom prst="rect">
            <a:avLst/>
          </a:prstGeom>
        </p:spPr>
        <p:txBody>
          <a:bodyPr wrap="square">
            <a:spAutoFit/>
          </a:bodyPr>
          <a:lstStyle/>
          <a:p>
            <a:r>
              <a:rPr lang="en-US" sz="1400" dirty="0"/>
              <a:t>Fluid shut-off valves used to isolate reel and dispense valve for service.  Needle valves used to balance fluid pressure on grease header systems.  Power outlets should be installed for service light or power reel installation.</a:t>
            </a:r>
          </a:p>
          <a:p>
            <a:endParaRPr lang="en-US" sz="1400" baseline="-25000" dirty="0"/>
          </a:p>
        </p:txBody>
      </p:sp>
      <p:sp>
        <p:nvSpPr>
          <p:cNvPr id="10" name="Rectangle 9"/>
          <p:cNvSpPr/>
          <p:nvPr/>
        </p:nvSpPr>
        <p:spPr>
          <a:xfrm>
            <a:off x="281516" y="4794563"/>
            <a:ext cx="2537884" cy="738664"/>
          </a:xfrm>
          <a:prstGeom prst="rect">
            <a:avLst/>
          </a:prstGeom>
        </p:spPr>
        <p:txBody>
          <a:bodyPr wrap="square">
            <a:spAutoFit/>
          </a:bodyPr>
          <a:lstStyle/>
          <a:p>
            <a:r>
              <a:rPr lang="en-US" sz="1400" dirty="0"/>
              <a:t>Install dispense valves after flushing is completed on newly fabricated fluid lines.</a:t>
            </a:r>
          </a:p>
        </p:txBody>
      </p:sp>
      <p:sp>
        <p:nvSpPr>
          <p:cNvPr id="29" name="Rectangle 28"/>
          <p:cNvSpPr/>
          <p:nvPr/>
        </p:nvSpPr>
        <p:spPr>
          <a:xfrm>
            <a:off x="281516" y="3276600"/>
            <a:ext cx="2537883" cy="1169551"/>
          </a:xfrm>
          <a:prstGeom prst="rect">
            <a:avLst/>
          </a:prstGeom>
        </p:spPr>
        <p:txBody>
          <a:bodyPr wrap="square">
            <a:spAutoFit/>
          </a:bodyPr>
          <a:lstStyle/>
          <a:p>
            <a:r>
              <a:rPr lang="en-US" sz="1400" dirty="0"/>
              <a:t>Use fluid hose to isolate  reel vibration from fluid header.  Do not hard plumb as this will cause fluid leakage at fittings  due to reel vibration.</a:t>
            </a:r>
          </a:p>
        </p:txBody>
      </p:sp>
      <p:cxnSp>
        <p:nvCxnSpPr>
          <p:cNvPr id="7" name="Straight Arrow Connector 6"/>
          <p:cNvCxnSpPr>
            <a:stCxn id="6" idx="3"/>
          </p:cNvCxnSpPr>
          <p:nvPr/>
        </p:nvCxnSpPr>
        <p:spPr>
          <a:xfrm flipV="1">
            <a:off x="2819399" y="1524000"/>
            <a:ext cx="2743201" cy="660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9" idx="3"/>
          </p:cNvCxnSpPr>
          <p:nvPr/>
        </p:nvCxnSpPr>
        <p:spPr>
          <a:xfrm flipV="1">
            <a:off x="2819399" y="2530895"/>
            <a:ext cx="2743201" cy="1330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3"/>
          </p:cNvCxnSpPr>
          <p:nvPr/>
        </p:nvCxnSpPr>
        <p:spPr>
          <a:xfrm flipV="1">
            <a:off x="2819400" y="4794563"/>
            <a:ext cx="1896533"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75829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3361" y="1155918"/>
            <a:ext cx="8458200" cy="5105400"/>
          </a:xfrm>
        </p:spPr>
        <p:txBody>
          <a:bodyPr>
            <a:normAutofit/>
          </a:bodyPr>
          <a:lstStyle/>
          <a:p>
            <a:pPr>
              <a:spcBef>
                <a:spcPts val="600"/>
              </a:spcBef>
              <a:buClrTx/>
            </a:pPr>
            <a:r>
              <a:rPr lang="en-US" sz="1400" b="0" dirty="0"/>
              <a:t>Select and partner with a supply line installer with experience installing air and fluid lines for vehicle service maintenance shops.</a:t>
            </a:r>
          </a:p>
          <a:p>
            <a:pPr marL="0" indent="0">
              <a:spcBef>
                <a:spcPts val="600"/>
              </a:spcBef>
              <a:buClrTx/>
              <a:buNone/>
            </a:pPr>
            <a:r>
              <a:rPr lang="en-US" sz="1500" b="1" dirty="0"/>
              <a:t>Be sure the installer follows </a:t>
            </a:r>
            <a:r>
              <a:rPr lang="en-US" sz="1500" b="1" dirty="0" err="1"/>
              <a:t>Balcrank</a:t>
            </a:r>
            <a:r>
              <a:rPr lang="en-US" sz="1500" b="1" dirty="0"/>
              <a:t> recommendations:</a:t>
            </a:r>
          </a:p>
          <a:p>
            <a:pPr lvl="1">
              <a:spcBef>
                <a:spcPts val="600"/>
              </a:spcBef>
              <a:buClrTx/>
            </a:pPr>
            <a:r>
              <a:rPr lang="en-US" sz="1400" dirty="0"/>
              <a:t>Use tubing for air and fluid lines.</a:t>
            </a:r>
          </a:p>
          <a:p>
            <a:pPr lvl="1">
              <a:spcBef>
                <a:spcPts val="600"/>
              </a:spcBef>
              <a:buClrTx/>
            </a:pPr>
            <a:r>
              <a:rPr lang="en-US" sz="1400" dirty="0"/>
              <a:t>Per PEI/RP700-09, use a 4:1 safety factor for tubing and 3:1 safety factor for pipe.</a:t>
            </a:r>
          </a:p>
          <a:p>
            <a:pPr lvl="1">
              <a:spcBef>
                <a:spcPts val="600"/>
              </a:spcBef>
              <a:buClrTx/>
            </a:pPr>
            <a:r>
              <a:rPr lang="en-US" sz="1400" dirty="0"/>
              <a:t>Use 37° flared tube fittings instead of bite fittings.</a:t>
            </a:r>
          </a:p>
          <a:p>
            <a:pPr lvl="1">
              <a:spcBef>
                <a:spcPts val="600"/>
              </a:spcBef>
              <a:buClrTx/>
            </a:pPr>
            <a:r>
              <a:rPr lang="en-US" sz="1400" dirty="0"/>
              <a:t>Schedule 160 can be used for grease if tubing sizes are unavailable or cost prohibitive.</a:t>
            </a:r>
          </a:p>
          <a:p>
            <a:pPr lvl="1">
              <a:spcBef>
                <a:spcPts val="600"/>
              </a:spcBef>
              <a:buClrTx/>
            </a:pPr>
            <a:r>
              <a:rPr lang="en-US" sz="1400" dirty="0"/>
              <a:t>Flush newly fabricated fluid lines per the information in this presentation before installing new dispense valves to prevent costly damage.</a:t>
            </a:r>
          </a:p>
          <a:p>
            <a:pPr lvl="1">
              <a:spcBef>
                <a:spcPts val="600"/>
              </a:spcBef>
              <a:buClrTx/>
            </a:pPr>
            <a:r>
              <a:rPr lang="en-US" sz="1400" dirty="0"/>
              <a:t>Proper priming of service fluid lines after flushing.</a:t>
            </a:r>
          </a:p>
          <a:p>
            <a:pPr lvl="1">
              <a:spcBef>
                <a:spcPts val="600"/>
              </a:spcBef>
              <a:buClrTx/>
            </a:pPr>
            <a:r>
              <a:rPr lang="en-US" sz="1400" dirty="0"/>
              <a:t>Never hard plumb equipment components.  Use hoses to isolate vibration and hydraulic shocks in the system to avoid leaks.</a:t>
            </a:r>
          </a:p>
          <a:p>
            <a:pPr>
              <a:spcBef>
                <a:spcPts val="600"/>
              </a:spcBef>
              <a:buClrTx/>
            </a:pPr>
            <a:r>
              <a:rPr lang="en-US" sz="1400" b="0" dirty="0"/>
              <a:t>Installation must be performed by an Authorized Balcrank Distributor. </a:t>
            </a:r>
          </a:p>
        </p:txBody>
      </p:sp>
      <p:sp>
        <p:nvSpPr>
          <p:cNvPr id="3" name="Text Placeholder 2"/>
          <p:cNvSpPr>
            <a:spLocks noGrp="1"/>
          </p:cNvSpPr>
          <p:nvPr>
            <p:ph type="body" sz="quarter" idx="14"/>
          </p:nvPr>
        </p:nvSpPr>
        <p:spPr/>
        <p:txBody>
          <a:bodyPr>
            <a:normAutofit/>
          </a:bodyPr>
          <a:lstStyle/>
          <a:p>
            <a:r>
              <a:rPr lang="en-US" sz="2100" dirty="0"/>
              <a:t>Supply Line Installer Selection</a:t>
            </a:r>
          </a:p>
        </p:txBody>
      </p:sp>
      <p:sp>
        <p:nvSpPr>
          <p:cNvPr id="4" name="Slide Number Placeholder 3"/>
          <p:cNvSpPr>
            <a:spLocks noGrp="1"/>
          </p:cNvSpPr>
          <p:nvPr>
            <p:ph type="sldNum" sz="quarter" idx="12"/>
          </p:nvPr>
        </p:nvSpPr>
        <p:spPr/>
        <p:txBody>
          <a:bodyPr/>
          <a:lstStyle/>
          <a:p>
            <a:fld id="{D4D6C0FB-3355-4B31-B233-CC2E1EDDD6F0}" type="slidenum">
              <a:rPr lang="en-US" smtClean="0"/>
              <a:pPr/>
              <a:t>42</a:t>
            </a:fld>
            <a:endParaRPr lang="en-US" dirty="0"/>
          </a:p>
        </p:txBody>
      </p:sp>
    </p:spTree>
    <p:extLst>
      <p:ext uri="{BB962C8B-B14F-4D97-AF65-F5344CB8AC3E}">
        <p14:creationId xmlns:p14="http://schemas.microsoft.com/office/powerpoint/2010/main" val="3054808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35612" y="1155918"/>
            <a:ext cx="8686800" cy="1676400"/>
          </a:xfrm>
        </p:spPr>
        <p:txBody>
          <a:bodyPr>
            <a:noAutofit/>
          </a:bodyPr>
          <a:lstStyle/>
          <a:p>
            <a:pPr>
              <a:spcBef>
                <a:spcPts val="600"/>
              </a:spcBef>
              <a:buClrTx/>
            </a:pPr>
            <a:r>
              <a:rPr lang="en-US" sz="1400" b="0" dirty="0"/>
              <a:t>Measure the approximate length of the fluid line from the pump to the dispense end including the length of hose on the reel if applicable.</a:t>
            </a:r>
          </a:p>
          <a:p>
            <a:pPr>
              <a:spcBef>
                <a:spcPts val="600"/>
              </a:spcBef>
              <a:buClrTx/>
            </a:pPr>
            <a:r>
              <a:rPr lang="en-US" sz="1400" b="0" dirty="0"/>
              <a:t>Determine the largest inside diameter (I.D.) of pipe or hose in the line.  Using the table below, select the line length and the larger I.D. of pipe or hose to determine flush time.  Flush at 2.0gpm or higher.</a:t>
            </a:r>
          </a:p>
        </p:txBody>
      </p:sp>
      <p:sp>
        <p:nvSpPr>
          <p:cNvPr id="3" name="Text Placeholder 2"/>
          <p:cNvSpPr>
            <a:spLocks noGrp="1"/>
          </p:cNvSpPr>
          <p:nvPr>
            <p:ph type="body" sz="quarter" idx="14"/>
          </p:nvPr>
        </p:nvSpPr>
        <p:spPr/>
        <p:txBody>
          <a:bodyPr>
            <a:normAutofit/>
          </a:bodyPr>
          <a:lstStyle/>
          <a:p>
            <a:r>
              <a:rPr lang="en-US" sz="2100" dirty="0"/>
              <a:t>System Commissioning</a:t>
            </a:r>
            <a:r>
              <a:rPr lang="en-US" sz="2100" b="0" dirty="0"/>
              <a:t> </a:t>
            </a:r>
            <a:r>
              <a:rPr lang="en-US" sz="2100" dirty="0"/>
              <a:t>-</a:t>
            </a:r>
            <a:r>
              <a:rPr lang="en-US" sz="2100" b="0" dirty="0"/>
              <a:t> Flush Time and Flow</a:t>
            </a:r>
          </a:p>
        </p:txBody>
      </p:sp>
      <p:sp>
        <p:nvSpPr>
          <p:cNvPr id="4" name="Slide Number Placeholder 3"/>
          <p:cNvSpPr>
            <a:spLocks noGrp="1"/>
          </p:cNvSpPr>
          <p:nvPr>
            <p:ph type="sldNum" sz="quarter" idx="12"/>
          </p:nvPr>
        </p:nvSpPr>
        <p:spPr/>
        <p:txBody>
          <a:bodyPr/>
          <a:lstStyle/>
          <a:p>
            <a:fld id="{D4D6C0FB-3355-4B31-B233-CC2E1EDDD6F0}" type="slidenum">
              <a:rPr lang="en-US" smtClean="0"/>
              <a:pPr/>
              <a:t>43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20036061"/>
              </p:ext>
            </p:extLst>
          </p:nvPr>
        </p:nvGraphicFramePr>
        <p:xfrm>
          <a:off x="1752600" y="2559802"/>
          <a:ext cx="5715000" cy="3352801"/>
        </p:xfrm>
        <a:graphic>
          <a:graphicData uri="http://schemas.openxmlformats.org/drawingml/2006/table">
            <a:tbl>
              <a:tblPr firstRow="1" bandRow="1">
                <a:tableStyleId>{5C22544A-7EE6-4342-B048-85BDC9FD1C3A}</a:tableStyleId>
              </a:tblPr>
              <a:tblGrid>
                <a:gridCol w="1590773">
                  <a:extLst>
                    <a:ext uri="{9D8B030D-6E8A-4147-A177-3AD203B41FA5}">
                      <a16:colId xmlns:a16="http://schemas.microsoft.com/office/drawing/2014/main" val="20000"/>
                    </a:ext>
                  </a:extLst>
                </a:gridCol>
                <a:gridCol w="943705">
                  <a:extLst>
                    <a:ext uri="{9D8B030D-6E8A-4147-A177-3AD203B41FA5}">
                      <a16:colId xmlns:a16="http://schemas.microsoft.com/office/drawing/2014/main" val="20001"/>
                    </a:ext>
                  </a:extLst>
                </a:gridCol>
                <a:gridCol w="546653">
                  <a:extLst>
                    <a:ext uri="{9D8B030D-6E8A-4147-A177-3AD203B41FA5}">
                      <a16:colId xmlns:a16="http://schemas.microsoft.com/office/drawing/2014/main" val="20002"/>
                    </a:ext>
                  </a:extLst>
                </a:gridCol>
                <a:gridCol w="728869">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tblGrid>
              <a:tr h="731459">
                <a:tc rowSpan="2">
                  <a:txBody>
                    <a:bodyPr/>
                    <a:lstStyle/>
                    <a:p>
                      <a:pPr algn="ctr"/>
                      <a:r>
                        <a:rPr lang="en-US" sz="1200" dirty="0"/>
                        <a:t>Combined length</a:t>
                      </a:r>
                      <a:r>
                        <a:rPr lang="en-US" sz="1200" baseline="0" dirty="0"/>
                        <a:t> of pipe and hose </a:t>
                      </a:r>
                    </a:p>
                    <a:p>
                      <a:pPr algn="ctr"/>
                      <a:r>
                        <a:rPr lang="en-US" sz="1200" b="0" baseline="0" dirty="0"/>
                        <a:t>(ft.)</a:t>
                      </a:r>
                      <a:endParaRPr lang="en-US" sz="1200" b="0" dirty="0"/>
                    </a:p>
                  </a:txBody>
                  <a:tcPr marL="60070" marR="60070" marT="60070" marB="60070">
                    <a:solidFill>
                      <a:schemeClr val="accent1">
                        <a:lumMod val="50000"/>
                      </a:schemeClr>
                    </a:solidFill>
                  </a:tcPr>
                </a:tc>
                <a:tc gridSpan="5">
                  <a:txBody>
                    <a:bodyPr/>
                    <a:lstStyle/>
                    <a:p>
                      <a:pPr algn="ctr"/>
                      <a:r>
                        <a:rPr lang="en-US" sz="1200" dirty="0"/>
                        <a:t>Flush Time </a:t>
                      </a:r>
                    </a:p>
                    <a:p>
                      <a:pPr algn="ctr"/>
                      <a:r>
                        <a:rPr lang="en-US" sz="1200" b="0" dirty="0"/>
                        <a:t>(minutes)</a:t>
                      </a:r>
                    </a:p>
                    <a:p>
                      <a:pPr algn="ctr"/>
                      <a:r>
                        <a:rPr lang="en-US" sz="1200" b="1" dirty="0">
                          <a:solidFill>
                            <a:schemeClr val="bg1"/>
                          </a:solidFill>
                        </a:rPr>
                        <a:t>Largest ID of pipe or hose </a:t>
                      </a:r>
                      <a:r>
                        <a:rPr lang="en-US" sz="1200" b="0" dirty="0">
                          <a:solidFill>
                            <a:schemeClr val="bg1"/>
                          </a:solidFill>
                        </a:rPr>
                        <a:t>(in.)</a:t>
                      </a:r>
                    </a:p>
                  </a:txBody>
                  <a:tcPr marL="60070" marR="60070" marT="60070" marB="60070">
                    <a:solidFill>
                      <a:schemeClr val="accent1">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20890">
                <a:tc vMerge="1">
                  <a:txBody>
                    <a:bodyPr/>
                    <a:lstStyle/>
                    <a:p>
                      <a:pPr algn="ctr"/>
                      <a:endParaRPr lang="en-US" dirty="0"/>
                    </a:p>
                  </a:txBody>
                  <a:tcPr/>
                </a:tc>
                <a:tc>
                  <a:txBody>
                    <a:bodyPr/>
                    <a:lstStyle/>
                    <a:p>
                      <a:pPr algn="ctr"/>
                      <a:r>
                        <a:rPr lang="en-US" sz="1200" b="1" dirty="0">
                          <a:solidFill>
                            <a:schemeClr val="bg1"/>
                          </a:solidFill>
                        </a:rPr>
                        <a:t>0.5</a:t>
                      </a:r>
                    </a:p>
                  </a:txBody>
                  <a:tcPr marL="60070" marR="60070" marT="60070" marB="60070">
                    <a:solidFill>
                      <a:schemeClr val="accent1">
                        <a:lumMod val="50000"/>
                      </a:schemeClr>
                    </a:solidFill>
                  </a:tcPr>
                </a:tc>
                <a:tc>
                  <a:txBody>
                    <a:bodyPr/>
                    <a:lstStyle/>
                    <a:p>
                      <a:pPr algn="ctr"/>
                      <a:r>
                        <a:rPr lang="en-US" sz="1200" b="1" dirty="0">
                          <a:solidFill>
                            <a:schemeClr val="bg1"/>
                          </a:solidFill>
                        </a:rPr>
                        <a:t>0.625</a:t>
                      </a:r>
                    </a:p>
                  </a:txBody>
                  <a:tcPr marL="60070" marR="60070" marT="60070" marB="60070">
                    <a:solidFill>
                      <a:schemeClr val="accent1">
                        <a:lumMod val="50000"/>
                      </a:schemeClr>
                    </a:solidFill>
                  </a:tcPr>
                </a:tc>
                <a:tc>
                  <a:txBody>
                    <a:bodyPr/>
                    <a:lstStyle/>
                    <a:p>
                      <a:pPr algn="ctr"/>
                      <a:r>
                        <a:rPr lang="en-US" sz="1200" b="1" dirty="0">
                          <a:solidFill>
                            <a:schemeClr val="bg1"/>
                          </a:solidFill>
                        </a:rPr>
                        <a:t>0.75</a:t>
                      </a:r>
                    </a:p>
                  </a:txBody>
                  <a:tcPr marL="60070" marR="60070" marT="60070" marB="60070">
                    <a:solidFill>
                      <a:schemeClr val="accent1">
                        <a:lumMod val="50000"/>
                      </a:schemeClr>
                    </a:solidFill>
                  </a:tcPr>
                </a:tc>
                <a:tc>
                  <a:txBody>
                    <a:bodyPr/>
                    <a:lstStyle/>
                    <a:p>
                      <a:pPr algn="ctr"/>
                      <a:r>
                        <a:rPr lang="en-US" sz="1200" b="1" dirty="0">
                          <a:solidFill>
                            <a:schemeClr val="bg1"/>
                          </a:solidFill>
                        </a:rPr>
                        <a:t>1.0</a:t>
                      </a:r>
                    </a:p>
                  </a:txBody>
                  <a:tcPr marL="60070" marR="60070" marT="60070" marB="60070">
                    <a:solidFill>
                      <a:schemeClr val="accent1">
                        <a:lumMod val="50000"/>
                      </a:schemeClr>
                    </a:solidFill>
                  </a:tcPr>
                </a:tc>
                <a:tc>
                  <a:txBody>
                    <a:bodyPr/>
                    <a:lstStyle/>
                    <a:p>
                      <a:pPr algn="ctr"/>
                      <a:r>
                        <a:rPr lang="en-US" sz="1200" b="1" dirty="0">
                          <a:solidFill>
                            <a:schemeClr val="bg1"/>
                          </a:solidFill>
                        </a:rPr>
                        <a:t>1.5</a:t>
                      </a:r>
                    </a:p>
                  </a:txBody>
                  <a:tcPr marL="60070" marR="60070" marT="60070" marB="60070">
                    <a:solidFill>
                      <a:schemeClr val="accent1">
                        <a:lumMod val="50000"/>
                      </a:schemeClr>
                    </a:solidFill>
                  </a:tcPr>
                </a:tc>
                <a:extLst>
                  <a:ext uri="{0D108BD9-81ED-4DB2-BD59-A6C34878D82A}">
                    <a16:rowId xmlns:a16="http://schemas.microsoft.com/office/drawing/2014/main" val="10001"/>
                  </a:ext>
                </a:extLst>
              </a:tr>
              <a:tr h="328636">
                <a:tc>
                  <a:txBody>
                    <a:bodyPr/>
                    <a:lstStyle/>
                    <a:p>
                      <a:pPr algn="ctr"/>
                      <a:r>
                        <a:rPr lang="en-US" sz="1200" dirty="0"/>
                        <a:t>50-100</a:t>
                      </a:r>
                    </a:p>
                  </a:txBody>
                  <a:tcPr marL="60070" marR="60070" marT="60070" marB="60070"/>
                </a:tc>
                <a:tc>
                  <a:txBody>
                    <a:bodyPr/>
                    <a:lstStyle/>
                    <a:p>
                      <a:pPr algn="ctr"/>
                      <a:r>
                        <a:rPr lang="en-US" sz="1200" dirty="0"/>
                        <a:t>0.5</a:t>
                      </a:r>
                    </a:p>
                  </a:txBody>
                  <a:tcPr marL="60070" marR="60070" marT="60070" marB="60070"/>
                </a:tc>
                <a:tc>
                  <a:txBody>
                    <a:bodyPr/>
                    <a:lstStyle/>
                    <a:p>
                      <a:pPr algn="ctr"/>
                      <a:r>
                        <a:rPr lang="en-US" sz="1200" dirty="0"/>
                        <a:t>0.5</a:t>
                      </a:r>
                    </a:p>
                  </a:txBody>
                  <a:tcPr marL="60070" marR="60070" marT="60070" marB="60070"/>
                </a:tc>
                <a:tc>
                  <a:txBody>
                    <a:bodyPr/>
                    <a:lstStyle/>
                    <a:p>
                      <a:pPr algn="ctr"/>
                      <a:r>
                        <a:rPr lang="en-US" sz="1200" dirty="0"/>
                        <a:t>0.5</a:t>
                      </a:r>
                    </a:p>
                  </a:txBody>
                  <a:tcPr marL="60070" marR="60070" marT="60070" marB="60070"/>
                </a:tc>
                <a:tc>
                  <a:txBody>
                    <a:bodyPr/>
                    <a:lstStyle/>
                    <a:p>
                      <a:pPr algn="ctr"/>
                      <a:r>
                        <a:rPr lang="en-US" sz="1200" dirty="0"/>
                        <a:t>1.0</a:t>
                      </a:r>
                    </a:p>
                  </a:txBody>
                  <a:tcPr marL="60070" marR="60070" marT="60070" marB="60070"/>
                </a:tc>
                <a:tc>
                  <a:txBody>
                    <a:bodyPr/>
                    <a:lstStyle/>
                    <a:p>
                      <a:pPr algn="ctr"/>
                      <a:r>
                        <a:rPr lang="en-US" sz="1200" dirty="0"/>
                        <a:t>2.0</a:t>
                      </a:r>
                    </a:p>
                  </a:txBody>
                  <a:tcPr marL="60070" marR="60070" marT="60070" marB="60070"/>
                </a:tc>
                <a:extLst>
                  <a:ext uri="{0D108BD9-81ED-4DB2-BD59-A6C34878D82A}">
                    <a16:rowId xmlns:a16="http://schemas.microsoft.com/office/drawing/2014/main" val="10002"/>
                  </a:ext>
                </a:extLst>
              </a:tr>
              <a:tr h="328636">
                <a:tc>
                  <a:txBody>
                    <a:bodyPr/>
                    <a:lstStyle/>
                    <a:p>
                      <a:pPr algn="ctr"/>
                      <a:r>
                        <a:rPr lang="en-US" sz="1200" dirty="0"/>
                        <a:t>100-200</a:t>
                      </a:r>
                    </a:p>
                  </a:txBody>
                  <a:tcPr marL="60070" marR="60070" marT="60070" marB="60070"/>
                </a:tc>
                <a:tc>
                  <a:txBody>
                    <a:bodyPr/>
                    <a:lstStyle/>
                    <a:p>
                      <a:pPr algn="ctr"/>
                      <a:r>
                        <a:rPr lang="en-US" sz="1200" dirty="0"/>
                        <a:t>0.5</a:t>
                      </a:r>
                    </a:p>
                  </a:txBody>
                  <a:tcPr marL="60070" marR="60070" marT="60070" marB="60070"/>
                </a:tc>
                <a:tc>
                  <a:txBody>
                    <a:bodyPr/>
                    <a:lstStyle/>
                    <a:p>
                      <a:pPr algn="ctr"/>
                      <a:r>
                        <a:rPr lang="en-US" sz="1200" dirty="0"/>
                        <a:t>1.0</a:t>
                      </a:r>
                    </a:p>
                  </a:txBody>
                  <a:tcPr marL="60070" marR="60070" marT="60070" marB="60070"/>
                </a:tc>
                <a:tc>
                  <a:txBody>
                    <a:bodyPr/>
                    <a:lstStyle/>
                    <a:p>
                      <a:pPr algn="ctr"/>
                      <a:r>
                        <a:rPr lang="en-US" sz="1200" dirty="0"/>
                        <a:t>1.0</a:t>
                      </a:r>
                    </a:p>
                  </a:txBody>
                  <a:tcPr marL="60070" marR="60070" marT="60070" marB="60070"/>
                </a:tc>
                <a:tc>
                  <a:txBody>
                    <a:bodyPr/>
                    <a:lstStyle/>
                    <a:p>
                      <a:pPr algn="ctr"/>
                      <a:r>
                        <a:rPr lang="en-US" sz="1200" dirty="0"/>
                        <a:t>2.0</a:t>
                      </a:r>
                    </a:p>
                  </a:txBody>
                  <a:tcPr marL="60070" marR="60070" marT="60070" marB="60070"/>
                </a:tc>
                <a:tc>
                  <a:txBody>
                    <a:bodyPr/>
                    <a:lstStyle/>
                    <a:p>
                      <a:pPr algn="ctr"/>
                      <a:r>
                        <a:rPr lang="en-US" sz="1200" dirty="0"/>
                        <a:t>4.0</a:t>
                      </a:r>
                    </a:p>
                  </a:txBody>
                  <a:tcPr marL="60070" marR="60070" marT="60070" marB="60070"/>
                </a:tc>
                <a:extLst>
                  <a:ext uri="{0D108BD9-81ED-4DB2-BD59-A6C34878D82A}">
                    <a16:rowId xmlns:a16="http://schemas.microsoft.com/office/drawing/2014/main" val="10003"/>
                  </a:ext>
                </a:extLst>
              </a:tr>
              <a:tr h="328636">
                <a:tc>
                  <a:txBody>
                    <a:bodyPr/>
                    <a:lstStyle/>
                    <a:p>
                      <a:pPr algn="ctr"/>
                      <a:r>
                        <a:rPr lang="en-US" sz="1200" dirty="0"/>
                        <a:t>200-300</a:t>
                      </a:r>
                    </a:p>
                  </a:txBody>
                  <a:tcPr marL="60070" marR="60070" marT="60070" marB="60070"/>
                </a:tc>
                <a:tc>
                  <a:txBody>
                    <a:bodyPr/>
                    <a:lstStyle/>
                    <a:p>
                      <a:pPr algn="ctr"/>
                      <a:r>
                        <a:rPr lang="en-US" sz="1200" dirty="0"/>
                        <a:t>1.0</a:t>
                      </a:r>
                    </a:p>
                  </a:txBody>
                  <a:tcPr marL="60070" marR="60070" marT="60070" marB="60070"/>
                </a:tc>
                <a:tc>
                  <a:txBody>
                    <a:bodyPr/>
                    <a:lstStyle/>
                    <a:p>
                      <a:pPr algn="ctr"/>
                      <a:r>
                        <a:rPr lang="en-US" sz="1200" dirty="0"/>
                        <a:t>1.0</a:t>
                      </a:r>
                    </a:p>
                  </a:txBody>
                  <a:tcPr marL="60070" marR="60070" marT="60070" marB="60070"/>
                </a:tc>
                <a:tc>
                  <a:txBody>
                    <a:bodyPr/>
                    <a:lstStyle/>
                    <a:p>
                      <a:pPr algn="ctr"/>
                      <a:r>
                        <a:rPr lang="en-US" sz="1200" dirty="0"/>
                        <a:t>1.5</a:t>
                      </a:r>
                    </a:p>
                  </a:txBody>
                  <a:tcPr marL="60070" marR="60070" marT="60070" marB="60070"/>
                </a:tc>
                <a:tc>
                  <a:txBody>
                    <a:bodyPr/>
                    <a:lstStyle/>
                    <a:p>
                      <a:pPr algn="ctr"/>
                      <a:r>
                        <a:rPr lang="en-US" sz="1200" dirty="0"/>
                        <a:t>3.0</a:t>
                      </a:r>
                    </a:p>
                  </a:txBody>
                  <a:tcPr marL="60070" marR="60070" marT="60070" marB="60070"/>
                </a:tc>
                <a:tc>
                  <a:txBody>
                    <a:bodyPr/>
                    <a:lstStyle/>
                    <a:p>
                      <a:pPr algn="ctr"/>
                      <a:r>
                        <a:rPr lang="en-US" sz="1200" dirty="0"/>
                        <a:t>6.0</a:t>
                      </a:r>
                    </a:p>
                  </a:txBody>
                  <a:tcPr marL="60070" marR="60070" marT="60070" marB="60070"/>
                </a:tc>
                <a:extLst>
                  <a:ext uri="{0D108BD9-81ED-4DB2-BD59-A6C34878D82A}">
                    <a16:rowId xmlns:a16="http://schemas.microsoft.com/office/drawing/2014/main" val="10004"/>
                  </a:ext>
                </a:extLst>
              </a:tr>
              <a:tr h="328636">
                <a:tc>
                  <a:txBody>
                    <a:bodyPr/>
                    <a:lstStyle/>
                    <a:p>
                      <a:pPr algn="ctr"/>
                      <a:r>
                        <a:rPr lang="en-US" sz="1200" dirty="0"/>
                        <a:t>300-400</a:t>
                      </a:r>
                    </a:p>
                  </a:txBody>
                  <a:tcPr marL="60070" marR="60070" marT="60070" marB="60070"/>
                </a:tc>
                <a:tc>
                  <a:txBody>
                    <a:bodyPr/>
                    <a:lstStyle/>
                    <a:p>
                      <a:pPr algn="ctr"/>
                      <a:r>
                        <a:rPr lang="en-US" sz="1200" dirty="0"/>
                        <a:t>1.0</a:t>
                      </a:r>
                    </a:p>
                  </a:txBody>
                  <a:tcPr marL="60070" marR="60070" marT="60070" marB="60070"/>
                </a:tc>
                <a:tc>
                  <a:txBody>
                    <a:bodyPr/>
                    <a:lstStyle/>
                    <a:p>
                      <a:pPr algn="ctr"/>
                      <a:r>
                        <a:rPr lang="en-US" sz="1200" dirty="0"/>
                        <a:t>1.5</a:t>
                      </a:r>
                    </a:p>
                  </a:txBody>
                  <a:tcPr marL="60070" marR="60070" marT="60070" marB="60070"/>
                </a:tc>
                <a:tc>
                  <a:txBody>
                    <a:bodyPr/>
                    <a:lstStyle/>
                    <a:p>
                      <a:pPr algn="ctr"/>
                      <a:r>
                        <a:rPr lang="en-US" sz="1200" dirty="0"/>
                        <a:t>2.0</a:t>
                      </a:r>
                    </a:p>
                  </a:txBody>
                  <a:tcPr marL="60070" marR="60070" marT="60070" marB="60070"/>
                </a:tc>
                <a:tc>
                  <a:txBody>
                    <a:bodyPr/>
                    <a:lstStyle/>
                    <a:p>
                      <a:pPr algn="ctr"/>
                      <a:r>
                        <a:rPr lang="en-US" sz="1200" dirty="0"/>
                        <a:t>3.5</a:t>
                      </a:r>
                    </a:p>
                  </a:txBody>
                  <a:tcPr marL="60070" marR="60070" marT="60070" marB="60070"/>
                </a:tc>
                <a:tc>
                  <a:txBody>
                    <a:bodyPr/>
                    <a:lstStyle/>
                    <a:p>
                      <a:pPr algn="ctr"/>
                      <a:r>
                        <a:rPr lang="en-US" sz="1200" dirty="0"/>
                        <a:t>8.0</a:t>
                      </a:r>
                    </a:p>
                  </a:txBody>
                  <a:tcPr marL="60070" marR="60070" marT="60070" marB="60070"/>
                </a:tc>
                <a:extLst>
                  <a:ext uri="{0D108BD9-81ED-4DB2-BD59-A6C34878D82A}">
                    <a16:rowId xmlns:a16="http://schemas.microsoft.com/office/drawing/2014/main" val="10005"/>
                  </a:ext>
                </a:extLst>
              </a:tr>
              <a:tr h="328636">
                <a:tc>
                  <a:txBody>
                    <a:bodyPr/>
                    <a:lstStyle/>
                    <a:p>
                      <a:pPr algn="ctr"/>
                      <a:r>
                        <a:rPr lang="en-US" sz="1200" dirty="0"/>
                        <a:t>400-500</a:t>
                      </a:r>
                    </a:p>
                  </a:txBody>
                  <a:tcPr marL="60070" marR="60070" marT="60070" marB="60070"/>
                </a:tc>
                <a:tc>
                  <a:txBody>
                    <a:bodyPr/>
                    <a:lstStyle/>
                    <a:p>
                      <a:pPr algn="ctr"/>
                      <a:r>
                        <a:rPr lang="en-US" sz="1200" dirty="0"/>
                        <a:t>1.0</a:t>
                      </a:r>
                    </a:p>
                  </a:txBody>
                  <a:tcPr marL="60070" marR="60070" marT="60070" marB="60070"/>
                </a:tc>
                <a:tc>
                  <a:txBody>
                    <a:bodyPr/>
                    <a:lstStyle/>
                    <a:p>
                      <a:pPr algn="ctr"/>
                      <a:r>
                        <a:rPr lang="en-US" sz="1200" dirty="0"/>
                        <a:t>2.0</a:t>
                      </a:r>
                    </a:p>
                  </a:txBody>
                  <a:tcPr marL="60070" marR="60070" marT="60070" marB="60070"/>
                </a:tc>
                <a:tc>
                  <a:txBody>
                    <a:bodyPr/>
                    <a:lstStyle/>
                    <a:p>
                      <a:pPr algn="ctr"/>
                      <a:r>
                        <a:rPr lang="en-US" sz="1200" dirty="0"/>
                        <a:t>2.5</a:t>
                      </a:r>
                    </a:p>
                  </a:txBody>
                  <a:tcPr marL="60070" marR="60070" marT="60070" marB="60070"/>
                </a:tc>
                <a:tc>
                  <a:txBody>
                    <a:bodyPr/>
                    <a:lstStyle/>
                    <a:p>
                      <a:pPr algn="ctr"/>
                      <a:r>
                        <a:rPr lang="en-US" sz="1200" dirty="0"/>
                        <a:t>4.0</a:t>
                      </a:r>
                    </a:p>
                  </a:txBody>
                  <a:tcPr marL="60070" marR="60070" marT="60070" marB="60070"/>
                </a:tc>
                <a:tc>
                  <a:txBody>
                    <a:bodyPr/>
                    <a:lstStyle/>
                    <a:p>
                      <a:pPr algn="ctr"/>
                      <a:r>
                        <a:rPr lang="en-US" sz="1200" dirty="0"/>
                        <a:t>10.0</a:t>
                      </a:r>
                    </a:p>
                  </a:txBody>
                  <a:tcPr marL="60070" marR="60070" marT="60070" marB="60070"/>
                </a:tc>
                <a:extLst>
                  <a:ext uri="{0D108BD9-81ED-4DB2-BD59-A6C34878D82A}">
                    <a16:rowId xmlns:a16="http://schemas.microsoft.com/office/drawing/2014/main" val="10006"/>
                  </a:ext>
                </a:extLst>
              </a:tr>
              <a:tr h="328636">
                <a:tc>
                  <a:txBody>
                    <a:bodyPr/>
                    <a:lstStyle/>
                    <a:p>
                      <a:pPr algn="ctr"/>
                      <a:r>
                        <a:rPr lang="en-US" sz="1200" dirty="0"/>
                        <a:t>500-750</a:t>
                      </a:r>
                    </a:p>
                  </a:txBody>
                  <a:tcPr marL="60070" marR="60070" marT="60070" marB="60070"/>
                </a:tc>
                <a:tc>
                  <a:txBody>
                    <a:bodyPr/>
                    <a:lstStyle/>
                    <a:p>
                      <a:pPr algn="ctr"/>
                      <a:r>
                        <a:rPr lang="en-US" sz="1200" dirty="0"/>
                        <a:t>1.5</a:t>
                      </a:r>
                    </a:p>
                  </a:txBody>
                  <a:tcPr marL="60070" marR="60070" marT="60070" marB="60070"/>
                </a:tc>
                <a:tc>
                  <a:txBody>
                    <a:bodyPr/>
                    <a:lstStyle/>
                    <a:p>
                      <a:pPr algn="ctr"/>
                      <a:r>
                        <a:rPr lang="en-US" sz="1200" dirty="0"/>
                        <a:t>2.5</a:t>
                      </a:r>
                    </a:p>
                  </a:txBody>
                  <a:tcPr marL="60070" marR="60070" marT="60070" marB="60070"/>
                </a:tc>
                <a:tc>
                  <a:txBody>
                    <a:bodyPr/>
                    <a:lstStyle/>
                    <a:p>
                      <a:pPr algn="ctr"/>
                      <a:r>
                        <a:rPr lang="en-US" sz="1200" dirty="0"/>
                        <a:t>3.5</a:t>
                      </a:r>
                    </a:p>
                  </a:txBody>
                  <a:tcPr marL="60070" marR="60070" marT="60070" marB="60070"/>
                </a:tc>
                <a:tc>
                  <a:txBody>
                    <a:bodyPr/>
                    <a:lstStyle/>
                    <a:p>
                      <a:pPr algn="ctr"/>
                      <a:r>
                        <a:rPr lang="en-US" sz="1200" dirty="0"/>
                        <a:t>6.5</a:t>
                      </a:r>
                    </a:p>
                  </a:txBody>
                  <a:tcPr marL="60070" marR="60070" marT="60070" marB="60070"/>
                </a:tc>
                <a:tc>
                  <a:txBody>
                    <a:bodyPr/>
                    <a:lstStyle/>
                    <a:p>
                      <a:pPr algn="ctr"/>
                      <a:r>
                        <a:rPr lang="en-US" sz="1200" dirty="0"/>
                        <a:t>15.0</a:t>
                      </a:r>
                    </a:p>
                  </a:txBody>
                  <a:tcPr marL="60070" marR="60070" marT="60070" marB="60070"/>
                </a:tc>
                <a:extLst>
                  <a:ext uri="{0D108BD9-81ED-4DB2-BD59-A6C34878D82A}">
                    <a16:rowId xmlns:a16="http://schemas.microsoft.com/office/drawing/2014/main" val="10007"/>
                  </a:ext>
                </a:extLst>
              </a:tr>
              <a:tr h="328636">
                <a:tc>
                  <a:txBody>
                    <a:bodyPr/>
                    <a:lstStyle/>
                    <a:p>
                      <a:pPr algn="ctr"/>
                      <a:r>
                        <a:rPr lang="en-US" sz="1200" dirty="0"/>
                        <a:t>750-1000</a:t>
                      </a:r>
                    </a:p>
                  </a:txBody>
                  <a:tcPr marL="60070" marR="60070" marT="60070" marB="60070"/>
                </a:tc>
                <a:tc>
                  <a:txBody>
                    <a:bodyPr/>
                    <a:lstStyle/>
                    <a:p>
                      <a:pPr algn="ctr"/>
                      <a:r>
                        <a:rPr lang="en-US" sz="1200" dirty="0"/>
                        <a:t>2.0</a:t>
                      </a:r>
                    </a:p>
                  </a:txBody>
                  <a:tcPr marL="60070" marR="60070" marT="60070" marB="60070"/>
                </a:tc>
                <a:tc>
                  <a:txBody>
                    <a:bodyPr/>
                    <a:lstStyle/>
                    <a:p>
                      <a:pPr algn="ctr"/>
                      <a:r>
                        <a:rPr lang="en-US" sz="1200" dirty="0"/>
                        <a:t>3.5</a:t>
                      </a:r>
                    </a:p>
                  </a:txBody>
                  <a:tcPr marL="60070" marR="60070" marT="60070" marB="60070"/>
                </a:tc>
                <a:tc>
                  <a:txBody>
                    <a:bodyPr/>
                    <a:lstStyle/>
                    <a:p>
                      <a:pPr algn="ctr"/>
                      <a:r>
                        <a:rPr lang="en-US" sz="1200" dirty="0"/>
                        <a:t>5.0</a:t>
                      </a:r>
                    </a:p>
                  </a:txBody>
                  <a:tcPr marL="60070" marR="60070" marT="60070" marB="60070"/>
                </a:tc>
                <a:tc>
                  <a:txBody>
                    <a:bodyPr/>
                    <a:lstStyle/>
                    <a:p>
                      <a:pPr algn="ctr"/>
                      <a:r>
                        <a:rPr lang="en-US" sz="1200" dirty="0"/>
                        <a:t>6.5</a:t>
                      </a:r>
                    </a:p>
                  </a:txBody>
                  <a:tcPr marL="60070" marR="60070" marT="60070" marB="60070"/>
                </a:tc>
                <a:tc>
                  <a:txBody>
                    <a:bodyPr/>
                    <a:lstStyle/>
                    <a:p>
                      <a:pPr algn="ctr"/>
                      <a:r>
                        <a:rPr lang="en-US" sz="1200" dirty="0"/>
                        <a:t>20.5</a:t>
                      </a:r>
                    </a:p>
                  </a:txBody>
                  <a:tcPr marL="60070" marR="60070" marT="60070" marB="6007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1026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35612" y="1155918"/>
            <a:ext cx="8458200" cy="5105400"/>
          </a:xfrm>
        </p:spPr>
        <p:txBody>
          <a:bodyPr>
            <a:normAutofit/>
          </a:bodyPr>
          <a:lstStyle/>
          <a:p>
            <a:pPr>
              <a:spcBef>
                <a:spcPts val="600"/>
              </a:spcBef>
              <a:buClrTx/>
            </a:pPr>
            <a:r>
              <a:rPr lang="en-US" sz="1400" b="0" dirty="0"/>
              <a:t>Two people should flush and prime a system.  One operating the pump and the other dispensing through the reel drops.  Use walkie-talkies or cell phones for communication.</a:t>
            </a:r>
          </a:p>
          <a:p>
            <a:pPr>
              <a:spcBef>
                <a:spcPts val="600"/>
              </a:spcBef>
              <a:buClrTx/>
            </a:pPr>
            <a:r>
              <a:rPr lang="en-US" sz="1400" b="0" dirty="0"/>
              <a:t>New fluid lines should be flushed of contaminants created during the fabrication of the system.  Flushing media varies, but mineral spirits, kerosene or service fluids are commonly used.  Thinner flush liquids clean better than thicker flushing fluids.</a:t>
            </a:r>
          </a:p>
          <a:p>
            <a:pPr>
              <a:spcBef>
                <a:spcPts val="600"/>
              </a:spcBef>
              <a:buClrTx/>
            </a:pPr>
            <a:r>
              <a:rPr lang="en-US" sz="1400" b="0" dirty="0"/>
              <a:t>Install temporary ball valves at each drop.  Do not connect hose reel or dispense valves until flushing is completed preventing contamination of the equipment seals and valves.</a:t>
            </a:r>
          </a:p>
          <a:p>
            <a:pPr>
              <a:spcBef>
                <a:spcPts val="600"/>
              </a:spcBef>
              <a:buClrTx/>
            </a:pPr>
            <a:r>
              <a:rPr lang="en-US" sz="1400" b="0" dirty="0">
                <a:solidFill>
                  <a:prstClr val="black"/>
                </a:solidFill>
              </a:rPr>
              <a:t>With the air regulator closed, open the master bleed-type air valve and/or if equipped, connect the QD coupler to the pump.</a:t>
            </a:r>
          </a:p>
          <a:p>
            <a:pPr>
              <a:spcBef>
                <a:spcPts val="600"/>
              </a:spcBef>
              <a:buClrTx/>
            </a:pPr>
            <a:r>
              <a:rPr lang="en-US" sz="1400" b="0" dirty="0">
                <a:solidFill>
                  <a:prstClr val="black"/>
                </a:solidFill>
              </a:rPr>
              <a:t>Open the Isolation ball valve farthest from the pump into a metal used fluid container, making firm metal-to-metal contact between the valve and container to avoid static shock.</a:t>
            </a:r>
          </a:p>
          <a:p>
            <a:pPr>
              <a:spcBef>
                <a:spcPts val="600"/>
              </a:spcBef>
              <a:buClrTx/>
            </a:pPr>
            <a:r>
              <a:rPr lang="en-US" sz="1400" b="0" dirty="0">
                <a:solidFill>
                  <a:prstClr val="black"/>
                </a:solidFill>
              </a:rPr>
              <a:t>Slowly open the pump air regulator until the pump runs.  Run the pump at 2.0 </a:t>
            </a:r>
            <a:r>
              <a:rPr lang="en-US" sz="1400" b="0" dirty="0" err="1">
                <a:solidFill>
                  <a:prstClr val="black"/>
                </a:solidFill>
              </a:rPr>
              <a:t>gpm</a:t>
            </a:r>
            <a:r>
              <a:rPr lang="en-US" sz="1400" b="0" dirty="0">
                <a:solidFill>
                  <a:prstClr val="black"/>
                </a:solidFill>
              </a:rPr>
              <a:t> or higher for the time specified in the chart based on the line length and size.  When flushing is complete close the valve.</a:t>
            </a:r>
          </a:p>
          <a:p>
            <a:pPr>
              <a:spcBef>
                <a:spcPts val="600"/>
              </a:spcBef>
              <a:buClrTx/>
            </a:pPr>
            <a:r>
              <a:rPr lang="en-US" sz="1400" b="0" dirty="0"/>
              <a:t>Continue flushing all drops from the farthest drop back to the supply pump using the same flow rate and chart times appropriate for the drop length and diameter.</a:t>
            </a:r>
          </a:p>
          <a:p>
            <a:pPr>
              <a:spcBef>
                <a:spcPts val="600"/>
              </a:spcBef>
              <a:buClrTx/>
            </a:pPr>
            <a:r>
              <a:rPr lang="en-US" sz="1400" b="0" dirty="0"/>
              <a:t>After flushing is complete install the hose reels and dispense valves.</a:t>
            </a:r>
          </a:p>
          <a:p>
            <a:pPr>
              <a:spcBef>
                <a:spcPts val="600"/>
              </a:spcBef>
              <a:buClrTx/>
            </a:pPr>
            <a:r>
              <a:rPr lang="en-US" sz="1400" b="0" dirty="0"/>
              <a:t>Repeat this procedure for each service fluid.</a:t>
            </a:r>
          </a:p>
        </p:txBody>
      </p:sp>
      <p:sp>
        <p:nvSpPr>
          <p:cNvPr id="3" name="Text Placeholder 2"/>
          <p:cNvSpPr>
            <a:spLocks noGrp="1"/>
          </p:cNvSpPr>
          <p:nvPr>
            <p:ph type="body" sz="quarter" idx="14"/>
          </p:nvPr>
        </p:nvSpPr>
        <p:spPr/>
        <p:txBody>
          <a:bodyPr>
            <a:normAutofit/>
          </a:bodyPr>
          <a:lstStyle/>
          <a:p>
            <a:r>
              <a:rPr lang="en-US" sz="2100" dirty="0"/>
              <a:t>System Commissioning</a:t>
            </a:r>
            <a:r>
              <a:rPr lang="en-US" sz="2100" b="0" dirty="0"/>
              <a:t> </a:t>
            </a:r>
            <a:r>
              <a:rPr lang="en-US" sz="2100" dirty="0"/>
              <a:t>-</a:t>
            </a:r>
            <a:r>
              <a:rPr lang="en-US" sz="2100" b="0" dirty="0"/>
              <a:t> Flushing</a:t>
            </a:r>
          </a:p>
        </p:txBody>
      </p:sp>
      <p:sp>
        <p:nvSpPr>
          <p:cNvPr id="4" name="Slide Number Placeholder 3"/>
          <p:cNvSpPr>
            <a:spLocks noGrp="1"/>
          </p:cNvSpPr>
          <p:nvPr>
            <p:ph type="sldNum" sz="quarter" idx="12"/>
          </p:nvPr>
        </p:nvSpPr>
        <p:spPr/>
        <p:txBody>
          <a:bodyPr/>
          <a:lstStyle/>
          <a:p>
            <a:fld id="{D4D6C0FB-3355-4B31-B233-CC2E1EDDD6F0}" type="slidenum">
              <a:rPr lang="en-US" smtClean="0"/>
              <a:pPr/>
              <a:t>44</a:t>
            </a:fld>
            <a:endParaRPr lang="en-US" dirty="0"/>
          </a:p>
        </p:txBody>
      </p:sp>
    </p:spTree>
    <p:extLst>
      <p:ext uri="{BB962C8B-B14F-4D97-AF65-F5344CB8AC3E}">
        <p14:creationId xmlns:p14="http://schemas.microsoft.com/office/powerpoint/2010/main" val="3337102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8859" y="1148168"/>
            <a:ext cx="8686800" cy="5105400"/>
          </a:xfrm>
        </p:spPr>
        <p:txBody>
          <a:bodyPr>
            <a:normAutofit/>
          </a:bodyPr>
          <a:lstStyle/>
          <a:p>
            <a:pPr marL="0" indent="0">
              <a:spcBef>
                <a:spcPts val="600"/>
              </a:spcBef>
              <a:buClrTx/>
              <a:buNone/>
            </a:pPr>
            <a:r>
              <a:rPr lang="en-US" sz="1500" b="1" dirty="0"/>
              <a:t>Startup</a:t>
            </a:r>
          </a:p>
          <a:p>
            <a:pPr lvl="1">
              <a:spcBef>
                <a:spcPts val="600"/>
              </a:spcBef>
              <a:buClrTx/>
            </a:pPr>
            <a:r>
              <a:rPr lang="en-US" sz="1400" dirty="0"/>
              <a:t>Turn on compressor and open the main air valve.</a:t>
            </a:r>
          </a:p>
          <a:p>
            <a:pPr marL="0" indent="0">
              <a:spcBef>
                <a:spcPts val="600"/>
              </a:spcBef>
              <a:buClrTx/>
              <a:buNone/>
            </a:pPr>
            <a:r>
              <a:rPr lang="en-US" sz="1500" b="1" dirty="0"/>
              <a:t>Daily Shutdown</a:t>
            </a:r>
          </a:p>
          <a:p>
            <a:pPr lvl="1">
              <a:spcBef>
                <a:spcPts val="600"/>
              </a:spcBef>
              <a:buClrTx/>
            </a:pPr>
            <a:r>
              <a:rPr lang="en-US" sz="1400" dirty="0"/>
              <a:t>Turn off compressor and close the main air valve.</a:t>
            </a:r>
          </a:p>
          <a:p>
            <a:pPr lvl="1">
              <a:spcBef>
                <a:spcPts val="600"/>
              </a:spcBef>
              <a:buClrTx/>
            </a:pPr>
            <a:r>
              <a:rPr lang="en-US" sz="1400" dirty="0"/>
              <a:t>Drain water from compressor tank, air filters and drip legs.</a:t>
            </a:r>
          </a:p>
          <a:p>
            <a:pPr lvl="1">
              <a:spcBef>
                <a:spcPts val="600"/>
              </a:spcBef>
              <a:buClrTx/>
            </a:pPr>
            <a:r>
              <a:rPr lang="en-US" sz="1400" dirty="0"/>
              <a:t>Clean dispense valves and wipe hoses.</a:t>
            </a:r>
          </a:p>
          <a:p>
            <a:pPr lvl="1">
              <a:spcBef>
                <a:spcPts val="600"/>
              </a:spcBef>
              <a:buClrTx/>
            </a:pPr>
            <a:r>
              <a:rPr lang="en-US" sz="1400" dirty="0"/>
              <a:t>Check level in tanks and drums and refill if needed.</a:t>
            </a:r>
          </a:p>
          <a:p>
            <a:pPr lvl="1">
              <a:spcBef>
                <a:spcPts val="600"/>
              </a:spcBef>
              <a:buClrTx/>
            </a:pPr>
            <a:r>
              <a:rPr lang="en-US" sz="1400" dirty="0"/>
              <a:t>Check overall system for wear, leaks especially hoses and valves. Replace or repair as needed.</a:t>
            </a:r>
          </a:p>
          <a:p>
            <a:pPr marL="0" indent="0">
              <a:spcBef>
                <a:spcPts val="600"/>
              </a:spcBef>
              <a:buClrTx/>
              <a:buNone/>
            </a:pPr>
            <a:r>
              <a:rPr lang="en-US" sz="1500" b="1" dirty="0"/>
              <a:t>Weekly Maintenance</a:t>
            </a:r>
          </a:p>
          <a:p>
            <a:pPr lvl="1">
              <a:spcBef>
                <a:spcPts val="600"/>
              </a:spcBef>
              <a:buClrTx/>
            </a:pPr>
            <a:r>
              <a:rPr lang="en-US" sz="1400" dirty="0"/>
              <a:t>Check compressor oil level and refill if needed.</a:t>
            </a:r>
          </a:p>
          <a:p>
            <a:pPr lvl="1">
              <a:spcBef>
                <a:spcPts val="600"/>
              </a:spcBef>
              <a:buClrTx/>
            </a:pPr>
            <a:r>
              <a:rPr lang="en-US" sz="1400" dirty="0"/>
              <a:t>Refill air lubricators with non-detergent 10W oil if applicable.</a:t>
            </a:r>
          </a:p>
        </p:txBody>
      </p:sp>
      <p:sp>
        <p:nvSpPr>
          <p:cNvPr id="3" name="Text Placeholder 2"/>
          <p:cNvSpPr>
            <a:spLocks noGrp="1"/>
          </p:cNvSpPr>
          <p:nvPr>
            <p:ph type="body" sz="quarter" idx="14"/>
          </p:nvPr>
        </p:nvSpPr>
        <p:spPr/>
        <p:txBody>
          <a:bodyPr>
            <a:normAutofit/>
          </a:bodyPr>
          <a:lstStyle/>
          <a:p>
            <a:r>
              <a:rPr lang="en-US" sz="2100" dirty="0"/>
              <a:t>Startup, Shutdown &amp; Maintenance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45</a:t>
            </a:fld>
            <a:endParaRPr lang="en-US" dirty="0"/>
          </a:p>
        </p:txBody>
      </p:sp>
    </p:spTree>
    <p:extLst>
      <p:ext uri="{BB962C8B-B14F-4D97-AF65-F5344CB8AC3E}">
        <p14:creationId xmlns:p14="http://schemas.microsoft.com/office/powerpoint/2010/main" val="2687541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1110" y="1140420"/>
            <a:ext cx="8839200" cy="5105400"/>
          </a:xfrm>
        </p:spPr>
        <p:txBody>
          <a:bodyPr>
            <a:noAutofit/>
          </a:bodyPr>
          <a:lstStyle/>
          <a:p>
            <a:pPr marL="0" indent="0">
              <a:spcBef>
                <a:spcPts val="600"/>
              </a:spcBef>
              <a:buClrTx/>
              <a:buNone/>
            </a:pPr>
            <a:r>
              <a:rPr lang="en-US" sz="1500" b="1" dirty="0"/>
              <a:t>System Design Requirements Worksheet</a:t>
            </a:r>
          </a:p>
          <a:p>
            <a:pPr lvl="1">
              <a:spcBef>
                <a:spcPts val="600"/>
              </a:spcBef>
              <a:buClrTx/>
            </a:pPr>
            <a:r>
              <a:rPr lang="en-US" sz="1400" dirty="0"/>
              <a:t>Used to capture important design information for the purpose of running pressure loss calculations.</a:t>
            </a:r>
          </a:p>
          <a:p>
            <a:pPr marL="0" indent="0">
              <a:spcBef>
                <a:spcPts val="600"/>
              </a:spcBef>
              <a:buClrTx/>
              <a:buNone/>
            </a:pPr>
            <a:r>
              <a:rPr lang="en-US" sz="1500" b="1" dirty="0"/>
              <a:t>Automated Worksheets and Conversions</a:t>
            </a:r>
          </a:p>
          <a:p>
            <a:pPr lvl="1">
              <a:spcBef>
                <a:spcPts val="600"/>
              </a:spcBef>
              <a:buClrTx/>
            </a:pPr>
            <a:r>
              <a:rPr lang="en-US" sz="1400" dirty="0"/>
              <a:t>Delta P Frictional Pressure Loss Calculator</a:t>
            </a:r>
          </a:p>
          <a:p>
            <a:pPr lvl="1">
              <a:spcBef>
                <a:spcPts val="600"/>
              </a:spcBef>
              <a:buClrTx/>
            </a:pPr>
            <a:r>
              <a:rPr lang="en-US" sz="1400" dirty="0"/>
              <a:t>Plumbing Fluid Volume Calculator</a:t>
            </a:r>
          </a:p>
          <a:p>
            <a:pPr lvl="1">
              <a:spcBef>
                <a:spcPts val="600"/>
              </a:spcBef>
              <a:buClrTx/>
            </a:pPr>
            <a:r>
              <a:rPr lang="en-US" sz="1400" dirty="0"/>
              <a:t>Fluid Inside Tube Diameter Calculator</a:t>
            </a:r>
          </a:p>
          <a:p>
            <a:pPr lvl="1">
              <a:spcBef>
                <a:spcPts val="600"/>
              </a:spcBef>
              <a:buClrTx/>
            </a:pPr>
            <a:r>
              <a:rPr lang="en-US" sz="1400" dirty="0"/>
              <a:t>Common Conversions</a:t>
            </a:r>
          </a:p>
          <a:p>
            <a:pPr marL="0" indent="0">
              <a:spcBef>
                <a:spcPts val="600"/>
              </a:spcBef>
              <a:buClrTx/>
              <a:buNone/>
            </a:pPr>
            <a:r>
              <a:rPr lang="en-US" sz="1500" b="1" dirty="0"/>
              <a:t>Technical Reference Charts</a:t>
            </a:r>
          </a:p>
          <a:p>
            <a:pPr lvl="1">
              <a:spcBef>
                <a:spcPts val="600"/>
              </a:spcBef>
              <a:buClrTx/>
            </a:pPr>
            <a:r>
              <a:rPr lang="en-US" sz="1400" dirty="0"/>
              <a:t>Tubing and Pipe Data</a:t>
            </a:r>
          </a:p>
          <a:p>
            <a:pPr lvl="1">
              <a:spcBef>
                <a:spcPts val="600"/>
              </a:spcBef>
              <a:buClrTx/>
            </a:pPr>
            <a:r>
              <a:rPr lang="en-US" sz="1400" dirty="0"/>
              <a:t>Resistance of Valves and Fittings</a:t>
            </a:r>
          </a:p>
          <a:p>
            <a:pPr lvl="1">
              <a:spcBef>
                <a:spcPts val="600"/>
              </a:spcBef>
              <a:buClrTx/>
            </a:pPr>
            <a:r>
              <a:rPr lang="en-US" sz="1400" dirty="0"/>
              <a:t>Viscosity of Common Service Fluids</a:t>
            </a:r>
          </a:p>
          <a:p>
            <a:pPr lvl="1">
              <a:spcBef>
                <a:spcPts val="600"/>
              </a:spcBef>
              <a:buClrTx/>
            </a:pPr>
            <a:r>
              <a:rPr lang="en-US" sz="1400" dirty="0"/>
              <a:t>Viscosity Conversion</a:t>
            </a:r>
          </a:p>
          <a:p>
            <a:pPr lvl="1">
              <a:spcBef>
                <a:spcPts val="600"/>
              </a:spcBef>
              <a:buClrTx/>
            </a:pPr>
            <a:r>
              <a:rPr lang="en-US" sz="1400" dirty="0"/>
              <a:t>Service Fluid Viscosity vs. Temperature</a:t>
            </a:r>
          </a:p>
          <a:p>
            <a:pPr lvl="1">
              <a:spcBef>
                <a:spcPts val="600"/>
              </a:spcBef>
              <a:buClrTx/>
            </a:pPr>
            <a:r>
              <a:rPr lang="en-US" sz="1400" dirty="0"/>
              <a:t>Service Fluid Line Recommendations </a:t>
            </a:r>
          </a:p>
        </p:txBody>
      </p:sp>
      <p:sp>
        <p:nvSpPr>
          <p:cNvPr id="3" name="Text Placeholder 2"/>
          <p:cNvSpPr>
            <a:spLocks noGrp="1"/>
          </p:cNvSpPr>
          <p:nvPr>
            <p:ph type="body" sz="quarter" idx="14"/>
          </p:nvPr>
        </p:nvSpPr>
        <p:spPr/>
        <p:txBody>
          <a:bodyPr>
            <a:normAutofit/>
          </a:bodyPr>
          <a:lstStyle/>
          <a:p>
            <a:r>
              <a:rPr lang="en-US" sz="2100" dirty="0"/>
              <a:t>System Design Tools</a:t>
            </a:r>
            <a:r>
              <a:rPr lang="en-US" sz="2100" b="0" dirty="0"/>
              <a:t> </a:t>
            </a:r>
            <a:r>
              <a:rPr lang="en-US" sz="2100" dirty="0"/>
              <a:t>-</a:t>
            </a:r>
            <a:r>
              <a:rPr lang="en-US" sz="2100" b="0" dirty="0"/>
              <a:t> Excel File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46</a:t>
            </a:fld>
            <a:endParaRPr lang="en-US" dirty="0"/>
          </a:p>
        </p:txBody>
      </p:sp>
    </p:spTree>
    <p:extLst>
      <p:ext uri="{BB962C8B-B14F-4D97-AF65-F5344CB8AC3E}">
        <p14:creationId xmlns:p14="http://schemas.microsoft.com/office/powerpoint/2010/main" val="332287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400" y="1143000"/>
            <a:ext cx="8686800" cy="5105400"/>
          </a:xfrm>
        </p:spPr>
        <p:txBody>
          <a:bodyPr>
            <a:noAutofit/>
          </a:bodyPr>
          <a:lstStyle/>
          <a:p>
            <a:pPr marL="0" indent="0">
              <a:buClrTx/>
              <a:buNone/>
            </a:pPr>
            <a:r>
              <a:rPr lang="en-US" sz="1500" b="1" dirty="0"/>
              <a:t>Service Fluids</a:t>
            </a:r>
          </a:p>
          <a:p>
            <a:pPr lvl="1">
              <a:buClrTx/>
            </a:pPr>
            <a:r>
              <a:rPr lang="en-US" sz="1400" dirty="0"/>
              <a:t>15W40 Engine Oil (750-gallon bulk tank)</a:t>
            </a:r>
          </a:p>
          <a:p>
            <a:pPr lvl="1">
              <a:buClrTx/>
            </a:pPr>
            <a:r>
              <a:rPr lang="en-US" sz="1400" dirty="0"/>
              <a:t>5W30 Motor Oil (500-gallon bulk tank)</a:t>
            </a:r>
          </a:p>
          <a:p>
            <a:pPr lvl="1">
              <a:buClrTx/>
            </a:pPr>
            <a:r>
              <a:rPr lang="en-US" sz="1400" dirty="0"/>
              <a:t>10W Hydraulic Oil (120-gallon bulk tank)</a:t>
            </a:r>
          </a:p>
          <a:p>
            <a:pPr lvl="1">
              <a:buClrTx/>
            </a:pPr>
            <a:r>
              <a:rPr lang="en-US" sz="1400" dirty="0"/>
              <a:t>Automatic Transmission Fluid (120-gallon bulk tank)</a:t>
            </a:r>
          </a:p>
          <a:p>
            <a:pPr lvl="1">
              <a:buClrTx/>
            </a:pPr>
            <a:r>
              <a:rPr lang="en-US" sz="1400" dirty="0"/>
              <a:t>NLGI #2 Grease (400lb 0pen head drum)</a:t>
            </a:r>
          </a:p>
          <a:p>
            <a:pPr lvl="1">
              <a:buClrTx/>
            </a:pPr>
            <a:r>
              <a:rPr lang="en-US" sz="1400" dirty="0"/>
              <a:t>50W Transmission Fluid (120-gallon bulk tank)</a:t>
            </a:r>
          </a:p>
          <a:p>
            <a:pPr lvl="1">
              <a:buClrTx/>
            </a:pPr>
            <a:r>
              <a:rPr lang="en-US" sz="1400" dirty="0"/>
              <a:t>Gear Lube (120lb drum portable roll-around package)</a:t>
            </a:r>
          </a:p>
          <a:p>
            <a:pPr lvl="1">
              <a:buClrTx/>
            </a:pPr>
            <a:r>
              <a:rPr lang="en-US" sz="1400" dirty="0"/>
              <a:t>Pre-mixed Windshield Wash Solvent (55-gallon tight head drum)</a:t>
            </a:r>
          </a:p>
          <a:p>
            <a:pPr lvl="1">
              <a:buClrTx/>
            </a:pPr>
            <a:r>
              <a:rPr lang="en-US" sz="1400" dirty="0"/>
              <a:t>Pre-mixed Anti-freeze (55-gallon tight head drum)</a:t>
            </a:r>
          </a:p>
          <a:p>
            <a:pPr lvl="1">
              <a:buClrTx/>
            </a:pPr>
            <a:r>
              <a:rPr lang="en-US" sz="1400" dirty="0"/>
              <a:t>Used oil evacuation station (1000-gallon bulk tank)</a:t>
            </a:r>
          </a:p>
          <a:p>
            <a:pPr marL="0" indent="0">
              <a:buClrTx/>
              <a:buNone/>
            </a:pPr>
            <a:r>
              <a:rPr lang="en-US" sz="1500" b="1" dirty="0"/>
              <a:t>Application</a:t>
            </a:r>
          </a:p>
          <a:p>
            <a:pPr lvl="1">
              <a:buClrTx/>
            </a:pPr>
            <a:r>
              <a:rPr lang="en-US" sz="1400" dirty="0"/>
              <a:t>Four bays for cars, pick-ups and other service vehicles</a:t>
            </a:r>
          </a:p>
          <a:p>
            <a:pPr lvl="1">
              <a:buClrTx/>
            </a:pPr>
            <a:r>
              <a:rPr lang="en-US" sz="1400" dirty="0"/>
              <a:t>Eight bays for large diesel trucks and off-road construction equipment</a:t>
            </a:r>
          </a:p>
          <a:p>
            <a:pPr lvl="1">
              <a:buClrTx/>
            </a:pPr>
            <a:r>
              <a:rPr lang="en-US" sz="1400" dirty="0"/>
              <a:t>Pump room enclosed on one end of service shop</a:t>
            </a:r>
          </a:p>
          <a:p>
            <a:pPr lvl="1">
              <a:buClrTx/>
            </a:pPr>
            <a:r>
              <a:rPr lang="en-US" sz="1400" dirty="0"/>
              <a:t>Other details captured in the “Lubrication Equipment System Design Requirements” worksheet</a:t>
            </a:r>
          </a:p>
        </p:txBody>
      </p:sp>
      <p:sp>
        <p:nvSpPr>
          <p:cNvPr id="3" name="Text Placeholder 2"/>
          <p:cNvSpPr>
            <a:spLocks noGrp="1"/>
          </p:cNvSpPr>
          <p:nvPr>
            <p:ph type="body" sz="quarter" idx="14"/>
          </p:nvPr>
        </p:nvSpPr>
        <p:spPr/>
        <p:txBody>
          <a:bodyPr>
            <a:normAutofit/>
          </a:bodyPr>
          <a:lstStyle/>
          <a:p>
            <a:r>
              <a:rPr lang="en-US" sz="2100" dirty="0"/>
              <a:t>Case Study</a:t>
            </a:r>
            <a:r>
              <a:rPr lang="en-US" sz="2100" b="0" dirty="0"/>
              <a:t> </a:t>
            </a:r>
            <a:r>
              <a:rPr lang="en-US" sz="2100" dirty="0"/>
              <a:t>-</a:t>
            </a:r>
            <a:r>
              <a:rPr lang="en-US" sz="2100" b="0" dirty="0"/>
              <a:t> Municipal Garage</a:t>
            </a:r>
          </a:p>
        </p:txBody>
      </p:sp>
      <p:sp>
        <p:nvSpPr>
          <p:cNvPr id="4" name="Slide Number Placeholder 3"/>
          <p:cNvSpPr>
            <a:spLocks noGrp="1"/>
          </p:cNvSpPr>
          <p:nvPr>
            <p:ph type="sldNum" sz="quarter" idx="12"/>
          </p:nvPr>
        </p:nvSpPr>
        <p:spPr/>
        <p:txBody>
          <a:bodyPr/>
          <a:lstStyle/>
          <a:p>
            <a:fld id="{D4D6C0FB-3355-4B31-B233-CC2E1EDDD6F0}" type="slidenum">
              <a:rPr lang="en-US" smtClean="0"/>
              <a:pPr/>
              <a:t>47</a:t>
            </a:fld>
            <a:endParaRPr lang="en-US" dirty="0"/>
          </a:p>
        </p:txBody>
      </p:sp>
    </p:spTree>
    <p:extLst>
      <p:ext uri="{BB962C8B-B14F-4D97-AF65-F5344CB8AC3E}">
        <p14:creationId xmlns:p14="http://schemas.microsoft.com/office/powerpoint/2010/main" val="353630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710766" y="1157177"/>
            <a:ext cx="4976034" cy="2271823"/>
          </a:xfrm>
        </p:spPr>
        <p:txBody>
          <a:bodyPr>
            <a:noAutofit/>
          </a:bodyPr>
          <a:lstStyle/>
          <a:p>
            <a:pPr marL="557213" lvl="1" indent="-214313" defTabSz="685800">
              <a:spcBef>
                <a:spcPts val="0"/>
              </a:spcBef>
              <a:buClrTx/>
            </a:pPr>
            <a:r>
              <a:rPr lang="en-US" sz="1400" dirty="0"/>
              <a:t>Header systems must be properly sized to supply the correct air volume and pressure to air driven devices in the system.</a:t>
            </a:r>
          </a:p>
          <a:p>
            <a:pPr marL="557213" lvl="1" indent="-214313" defTabSz="685800">
              <a:spcBef>
                <a:spcPts val="200"/>
              </a:spcBef>
              <a:buClrTx/>
            </a:pPr>
            <a:r>
              <a:rPr lang="en-US" sz="1400" dirty="0"/>
              <a:t>Drip legs designed to allow moisture in the header to be drained daily.  The header pipe should be slopped about 1/8” to 1/4” per foot towards the drains. Compressed air drops should be designed to supply air off the top of the header plumbing to reduce contaminants from entering the air motor or directional valve of the pump.</a:t>
            </a:r>
          </a:p>
        </p:txBody>
      </p:sp>
      <p:sp>
        <p:nvSpPr>
          <p:cNvPr id="3" name="Text Placeholder 2"/>
          <p:cNvSpPr>
            <a:spLocks noGrp="1"/>
          </p:cNvSpPr>
          <p:nvPr>
            <p:ph type="body" sz="quarter" idx="14"/>
          </p:nvPr>
        </p:nvSpPr>
        <p:spPr/>
        <p:txBody>
          <a:bodyPr>
            <a:normAutofit/>
          </a:bodyPr>
          <a:lstStyle/>
          <a:p>
            <a:r>
              <a:rPr lang="en-US" sz="2100" dirty="0"/>
              <a:t>Compressed Air Supply -</a:t>
            </a:r>
            <a:r>
              <a:rPr lang="en-US" sz="2100" b="0" dirty="0"/>
              <a:t> Plumbing</a:t>
            </a:r>
          </a:p>
        </p:txBody>
      </p:sp>
      <p:sp>
        <p:nvSpPr>
          <p:cNvPr id="4" name="Slide Number Placeholder 3"/>
          <p:cNvSpPr>
            <a:spLocks noGrp="1"/>
          </p:cNvSpPr>
          <p:nvPr>
            <p:ph type="sldNum" sz="quarter" idx="12"/>
          </p:nvPr>
        </p:nvSpPr>
        <p:spPr/>
        <p:txBody>
          <a:bodyPr/>
          <a:lstStyle/>
          <a:p>
            <a:fld id="{D4D6C0FB-3355-4B31-B233-CC2E1EDDD6F0}" type="slidenum">
              <a:rPr lang="en-US" smtClean="0"/>
              <a:pPr/>
              <a:t>5</a:t>
            </a:fld>
            <a:endParaRPr lang="en-US" dirty="0"/>
          </a:p>
        </p:txBody>
      </p:sp>
      <p:pic>
        <p:nvPicPr>
          <p:cNvPr id="7" name="Picture 6">
            <a:extLst>
              <a:ext uri="{FF2B5EF4-FFF2-40B4-BE49-F238E27FC236}">
                <a16:creationId xmlns:a16="http://schemas.microsoft.com/office/drawing/2014/main" id="{FFDF6ED5-BA36-4909-B6C0-FF6E30D0D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1371600"/>
            <a:ext cx="2613837" cy="4667566"/>
          </a:xfrm>
          <a:prstGeom prst="rect">
            <a:avLst/>
          </a:prstGeom>
        </p:spPr>
      </p:pic>
    </p:spTree>
    <p:extLst>
      <p:ext uri="{BB962C8B-B14F-4D97-AF65-F5344CB8AC3E}">
        <p14:creationId xmlns:p14="http://schemas.microsoft.com/office/powerpoint/2010/main" val="48019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375729-DB11-40E9-82E7-BBD5085B140D}"/>
              </a:ext>
            </a:extLst>
          </p:cNvPr>
          <p:cNvSpPr>
            <a:spLocks noGrp="1"/>
          </p:cNvSpPr>
          <p:nvPr>
            <p:ph type="title"/>
          </p:nvPr>
        </p:nvSpPr>
        <p:spPr>
          <a:xfrm>
            <a:off x="151329" y="0"/>
            <a:ext cx="8686800" cy="990600"/>
          </a:xfrm>
        </p:spPr>
        <p:txBody>
          <a:bodyPr/>
          <a:lstStyle/>
          <a:p>
            <a:r>
              <a:rPr lang="en-US" sz="2100" dirty="0">
                <a:latin typeface="+mn-lt"/>
              </a:rPr>
              <a:t>Compressed Air Supply - </a:t>
            </a:r>
            <a:r>
              <a:rPr lang="en-US" sz="2100" b="0" dirty="0">
                <a:latin typeface="+mn-lt"/>
              </a:rPr>
              <a:t>System Layout</a:t>
            </a:r>
          </a:p>
        </p:txBody>
      </p:sp>
      <p:sp>
        <p:nvSpPr>
          <p:cNvPr id="4" name="Slide Number Placeholder 3"/>
          <p:cNvSpPr>
            <a:spLocks noGrp="1"/>
          </p:cNvSpPr>
          <p:nvPr>
            <p:ph type="sldNum" sz="quarter" idx="12"/>
          </p:nvPr>
        </p:nvSpPr>
        <p:spPr/>
        <p:txBody>
          <a:bodyPr/>
          <a:lstStyle/>
          <a:p>
            <a:fld id="{D4D6C0FB-3355-4B31-B233-CC2E1EDDD6F0}" type="slidenum">
              <a:rPr lang="en-US" smtClean="0"/>
              <a:pPr/>
              <a:t>6</a:t>
            </a:fld>
            <a:endParaRPr lang="en-US" dirty="0"/>
          </a:p>
        </p:txBody>
      </p:sp>
      <p:sp>
        <p:nvSpPr>
          <p:cNvPr id="3" name="Text Placeholder 2"/>
          <p:cNvSpPr>
            <a:spLocks noGrp="1"/>
          </p:cNvSpPr>
          <p:nvPr>
            <p:ph type="body" sz="quarter" idx="4294967295"/>
          </p:nvPr>
        </p:nvSpPr>
        <p:spPr>
          <a:xfrm>
            <a:off x="0" y="1295400"/>
            <a:ext cx="8686800" cy="5105400"/>
          </a:xfrm>
        </p:spPr>
        <p:txBody>
          <a:bodyPr/>
          <a:lstStyle/>
          <a:p>
            <a:r>
              <a:rPr lang="en-US" dirty="0"/>
              <a:t>Compressed Air Supply, </a:t>
            </a:r>
            <a:r>
              <a:rPr lang="en-US" sz="2000" dirty="0"/>
              <a:t>Typical System</a:t>
            </a:r>
          </a:p>
        </p:txBody>
      </p:sp>
      <p:grpSp>
        <p:nvGrpSpPr>
          <p:cNvPr id="7" name="Group 6"/>
          <p:cNvGrpSpPr/>
          <p:nvPr/>
        </p:nvGrpSpPr>
        <p:grpSpPr>
          <a:xfrm>
            <a:off x="15240" y="1295400"/>
            <a:ext cx="8919940" cy="5046186"/>
            <a:chOff x="15240" y="1295400"/>
            <a:chExt cx="8919940" cy="5046186"/>
          </a:xfrm>
        </p:grpSpPr>
        <p:pic>
          <p:nvPicPr>
            <p:cNvPr id="5" name="Picture 4" descr="looped syste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 y="1295400"/>
              <a:ext cx="8919940" cy="5046186"/>
            </a:xfrm>
            <a:prstGeom prst="rect">
              <a:avLst/>
            </a:prstGeom>
          </p:spPr>
        </p:pic>
        <p:pic>
          <p:nvPicPr>
            <p:cNvPr id="6" name="Picture 2" descr="https://www.balcrank.com/wp-content/gallery/shop-supplies-filter-regulators-lubricators-frl/3260-067-068-H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186" r="37696"/>
            <a:stretch/>
          </p:blipFill>
          <p:spPr bwMode="auto">
            <a:xfrm>
              <a:off x="2566402" y="3412596"/>
              <a:ext cx="176798" cy="5498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3962400"/>
              <a:ext cx="762000" cy="400110"/>
            </a:xfrm>
            <a:prstGeom prst="rect">
              <a:avLst/>
            </a:prstGeom>
            <a:solidFill>
              <a:schemeClr val="bg1"/>
            </a:solidFill>
          </p:spPr>
          <p:txBody>
            <a:bodyPr wrap="square" rtlCol="0">
              <a:spAutoFit/>
            </a:bodyPr>
            <a:lstStyle/>
            <a:p>
              <a:pPr algn="ctr"/>
              <a:r>
                <a:rPr lang="en-US" sz="1000" dirty="0"/>
                <a:t>Liquid </a:t>
              </a:r>
            </a:p>
            <a:p>
              <a:pPr algn="ctr"/>
              <a:r>
                <a:rPr lang="en-US" sz="1000" dirty="0"/>
                <a:t>Separator</a:t>
              </a:r>
            </a:p>
          </p:txBody>
        </p:sp>
      </p:grpSp>
    </p:spTree>
    <p:extLst>
      <p:ext uri="{BB962C8B-B14F-4D97-AF65-F5344CB8AC3E}">
        <p14:creationId xmlns:p14="http://schemas.microsoft.com/office/powerpoint/2010/main" val="112736658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33400" y="1535888"/>
            <a:ext cx="2743200" cy="4243424"/>
            <a:chOff x="5867400" y="1471576"/>
            <a:chExt cx="2743200" cy="4243424"/>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1143" y="1471576"/>
              <a:ext cx="2263257" cy="1881224"/>
            </a:xfrm>
            <a:prstGeom prst="rect">
              <a:avLst/>
            </a:prstGeom>
          </p:spPr>
        </p:pic>
        <p:pic>
          <p:nvPicPr>
            <p:cNvPr id="7" name="Picture 2" descr="https://www.balcrank.com/wp-content/gallery/shop-supplies-filter-regulators-lubricators-frl/3260-067-068-H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657600"/>
              <a:ext cx="2743200" cy="20574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p:cNvSpPr>
            <a:spLocks noGrp="1"/>
          </p:cNvSpPr>
          <p:nvPr>
            <p:ph type="body" sz="quarter" idx="13"/>
          </p:nvPr>
        </p:nvSpPr>
        <p:spPr>
          <a:xfrm>
            <a:off x="3733800" y="1189037"/>
            <a:ext cx="4953000" cy="5105400"/>
          </a:xfrm>
        </p:spPr>
        <p:txBody>
          <a:bodyPr>
            <a:noAutofit/>
          </a:bodyPr>
          <a:lstStyle/>
          <a:p>
            <a:pPr marL="557213" lvl="1" indent="-214313" defTabSz="685800">
              <a:spcBef>
                <a:spcPts val="0"/>
              </a:spcBef>
              <a:buClrTx/>
            </a:pPr>
            <a:r>
              <a:rPr lang="en-US" sz="1400" dirty="0"/>
              <a:t>Balcrank recommends the use of air filters and regulators on all pumps in the system.  </a:t>
            </a:r>
          </a:p>
          <a:p>
            <a:pPr marL="557213" lvl="1" indent="-214313" defTabSz="685800">
              <a:spcBef>
                <a:spcPts val="200"/>
              </a:spcBef>
              <a:buClrTx/>
            </a:pPr>
            <a:r>
              <a:rPr lang="en-US" sz="1400" dirty="0"/>
              <a:t>Balcrank recommends the use of a liquid separator when high moisture content is present in an end users air system to prolong the life of the pneumatic pump</a:t>
            </a:r>
          </a:p>
          <a:p>
            <a:pPr marL="557213" lvl="1" indent="-214313" defTabSz="685800">
              <a:spcBef>
                <a:spcPts val="200"/>
              </a:spcBef>
              <a:buClrTx/>
            </a:pPr>
            <a:r>
              <a:rPr lang="en-US" sz="1400" dirty="0"/>
              <a:t>Lubricators can extend the life of air motors and air valves.  Balcrank recommends the use of lubricators only when properly adjusted and maintained per the instruction manual. If lubricators cannot be adjusted, monitored and maintained, they are not recommended.</a:t>
            </a:r>
          </a:p>
          <a:p>
            <a:pPr lvl="2">
              <a:buClrTx/>
            </a:pPr>
            <a:r>
              <a:rPr lang="en-US" sz="1400" dirty="0"/>
              <a:t>To adjust the lubricator, screw the adjustment knob in all the way then back off ¼ turn.  This will yield 1-2 drops per hour of pump run time.  Refill lubricator  bowl with 10W non-detergent oil  as required.</a:t>
            </a:r>
          </a:p>
          <a:p>
            <a:pPr marL="557213" lvl="1" indent="-214313" defTabSz="685800">
              <a:spcBef>
                <a:spcPts val="200"/>
              </a:spcBef>
              <a:buClrTx/>
            </a:pPr>
            <a:r>
              <a:rPr lang="en-US" sz="1400" dirty="0"/>
              <a:t>Lubricators are not recommended on a </a:t>
            </a:r>
            <a:r>
              <a:rPr lang="en-US" sz="1400" dirty="0" err="1"/>
              <a:t>Balcrank</a:t>
            </a:r>
            <a:r>
              <a:rPr lang="en-US" sz="1400" dirty="0"/>
              <a:t> air-operated double diaphragm pumps.</a:t>
            </a:r>
          </a:p>
        </p:txBody>
      </p:sp>
      <p:sp>
        <p:nvSpPr>
          <p:cNvPr id="3" name="Text Placeholder 2"/>
          <p:cNvSpPr>
            <a:spLocks noGrp="1"/>
          </p:cNvSpPr>
          <p:nvPr>
            <p:ph type="body" sz="quarter" idx="14"/>
          </p:nvPr>
        </p:nvSpPr>
        <p:spPr/>
        <p:txBody>
          <a:bodyPr>
            <a:normAutofit/>
          </a:bodyPr>
          <a:lstStyle/>
          <a:p>
            <a:r>
              <a:rPr lang="en-US" sz="2100" dirty="0"/>
              <a:t>Compressed Air Supply - </a:t>
            </a:r>
            <a:r>
              <a:rPr lang="en-US" sz="2100" b="0" dirty="0"/>
              <a:t>Air Quality</a:t>
            </a:r>
          </a:p>
        </p:txBody>
      </p:sp>
      <p:sp>
        <p:nvSpPr>
          <p:cNvPr id="4" name="Slide Number Placeholder 3"/>
          <p:cNvSpPr>
            <a:spLocks noGrp="1"/>
          </p:cNvSpPr>
          <p:nvPr>
            <p:ph type="sldNum" sz="quarter" idx="12"/>
          </p:nvPr>
        </p:nvSpPr>
        <p:spPr/>
        <p:txBody>
          <a:bodyPr/>
          <a:lstStyle/>
          <a:p>
            <a:fld id="{D4D6C0FB-3355-4B31-B233-CC2E1EDDD6F0}" type="slidenum">
              <a:rPr lang="en-US" smtClean="0"/>
              <a:pPr/>
              <a:t>7</a:t>
            </a:fld>
            <a:endParaRPr lang="en-US" dirty="0"/>
          </a:p>
        </p:txBody>
      </p:sp>
    </p:spTree>
    <p:extLst>
      <p:ext uri="{BB962C8B-B14F-4D97-AF65-F5344CB8AC3E}">
        <p14:creationId xmlns:p14="http://schemas.microsoft.com/office/powerpoint/2010/main" val="267538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1110" y="1148169"/>
            <a:ext cx="8535690" cy="5105400"/>
          </a:xfrm>
        </p:spPr>
        <p:txBody>
          <a:bodyPr>
            <a:normAutofit/>
          </a:bodyPr>
          <a:lstStyle/>
          <a:p>
            <a:pPr marL="0" indent="0">
              <a:spcBef>
                <a:spcPts val="600"/>
              </a:spcBef>
              <a:buNone/>
            </a:pPr>
            <a:r>
              <a:rPr lang="en-US" sz="1500" b="1" dirty="0"/>
              <a:t>To estimate air volume when double-acting piston pumps are used, multiply the ratio times the flow rate.  This will allow you to estimate the horsepower you will need for the pumps.</a:t>
            </a:r>
          </a:p>
          <a:p>
            <a:pPr lvl="1">
              <a:spcBef>
                <a:spcPts val="600"/>
              </a:spcBef>
              <a:buClrTx/>
            </a:pPr>
            <a:r>
              <a:rPr lang="en-US" sz="1400" dirty="0"/>
              <a:t>6:1 Tiger x 2 gpm = approximately 12 scfm</a:t>
            </a:r>
          </a:p>
          <a:p>
            <a:pPr lvl="1">
              <a:spcBef>
                <a:spcPts val="600"/>
              </a:spcBef>
              <a:buClrTx/>
            </a:pPr>
            <a:r>
              <a:rPr lang="en-US" sz="1400" dirty="0"/>
              <a:t>Actual: 7.4 scfm/gallon x 2 gpm = 14.8 scfm</a:t>
            </a:r>
          </a:p>
          <a:p>
            <a:pPr lvl="1">
              <a:spcBef>
                <a:spcPts val="600"/>
              </a:spcBef>
              <a:buClrTx/>
            </a:pPr>
            <a:r>
              <a:rPr lang="en-US" sz="1400" dirty="0"/>
              <a:t>This does not apply to AODD pumps</a:t>
            </a:r>
          </a:p>
          <a:p>
            <a:pPr lvl="1">
              <a:spcBef>
                <a:spcPts val="600"/>
              </a:spcBef>
            </a:pPr>
            <a:endParaRPr lang="en-US" sz="1600" dirty="0"/>
          </a:p>
          <a:p>
            <a:pPr marL="0" indent="0">
              <a:spcBef>
                <a:spcPts val="600"/>
              </a:spcBef>
              <a:buNone/>
            </a:pPr>
            <a:r>
              <a:rPr lang="en-US" sz="1500" b="1" dirty="0"/>
              <a:t>Compressor sizing efficiency varies and can be estimated with the formulas below:</a:t>
            </a:r>
          </a:p>
          <a:p>
            <a:pPr lvl="1">
              <a:spcBef>
                <a:spcPts val="600"/>
              </a:spcBef>
              <a:buClrTx/>
            </a:pPr>
            <a:r>
              <a:rPr lang="en-US" sz="1400" dirty="0"/>
              <a:t>B.H.P. (Electric Compressor) = scfm/4</a:t>
            </a:r>
          </a:p>
          <a:p>
            <a:pPr lvl="1">
              <a:spcBef>
                <a:spcPts val="600"/>
              </a:spcBef>
              <a:buClrTx/>
            </a:pPr>
            <a:r>
              <a:rPr lang="en-US" sz="1400" dirty="0"/>
              <a:t>B.H.P. (Gas/Diesel Compressor) = scfm/2</a:t>
            </a:r>
          </a:p>
        </p:txBody>
      </p:sp>
      <p:sp>
        <p:nvSpPr>
          <p:cNvPr id="3" name="Text Placeholder 2"/>
          <p:cNvSpPr>
            <a:spLocks noGrp="1"/>
          </p:cNvSpPr>
          <p:nvPr>
            <p:ph type="body" sz="quarter" idx="14"/>
          </p:nvPr>
        </p:nvSpPr>
        <p:spPr/>
        <p:txBody>
          <a:bodyPr>
            <a:normAutofit/>
          </a:bodyPr>
          <a:lstStyle/>
          <a:p>
            <a:r>
              <a:rPr lang="en-US" sz="2100" dirty="0"/>
              <a:t>Compressed Air Supply - </a:t>
            </a:r>
            <a:r>
              <a:rPr lang="en-US" sz="2100" b="0" dirty="0"/>
              <a:t>Compressor Sizing</a:t>
            </a:r>
          </a:p>
        </p:txBody>
      </p:sp>
      <p:sp>
        <p:nvSpPr>
          <p:cNvPr id="4" name="Slide Number Placeholder 3"/>
          <p:cNvSpPr>
            <a:spLocks noGrp="1"/>
          </p:cNvSpPr>
          <p:nvPr>
            <p:ph type="sldNum" sz="quarter" idx="12"/>
          </p:nvPr>
        </p:nvSpPr>
        <p:spPr/>
        <p:txBody>
          <a:bodyPr/>
          <a:lstStyle/>
          <a:p>
            <a:fld id="{D4D6C0FB-3355-4B31-B233-CC2E1EDDD6F0}" type="slidenum">
              <a:rPr lang="en-US" smtClean="0"/>
              <a:pPr/>
              <a:t>8</a:t>
            </a:fld>
            <a:endParaRPr lang="en-US" dirty="0"/>
          </a:p>
        </p:txBody>
      </p:sp>
    </p:spTree>
    <p:extLst>
      <p:ext uri="{BB962C8B-B14F-4D97-AF65-F5344CB8AC3E}">
        <p14:creationId xmlns:p14="http://schemas.microsoft.com/office/powerpoint/2010/main" val="230460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622" y="2434416"/>
            <a:ext cx="6665057" cy="2714917"/>
          </a:xfrm>
          <a:prstGeom prst="rect">
            <a:avLst/>
          </a:prstGeom>
        </p:spPr>
      </p:pic>
      <p:sp>
        <p:nvSpPr>
          <p:cNvPr id="3" name="Title 2"/>
          <p:cNvSpPr>
            <a:spLocks noGrp="1"/>
          </p:cNvSpPr>
          <p:nvPr>
            <p:ph type="title"/>
          </p:nvPr>
        </p:nvSpPr>
        <p:spPr>
          <a:xfrm>
            <a:off x="152400" y="0"/>
            <a:ext cx="8686800" cy="990600"/>
          </a:xfrm>
        </p:spPr>
        <p:txBody>
          <a:bodyPr>
            <a:normAutofit/>
          </a:bodyPr>
          <a:lstStyle/>
          <a:p>
            <a:r>
              <a:rPr lang="en-US" sz="2100" dirty="0">
                <a:latin typeface="+mn-lt"/>
              </a:rPr>
              <a:t>Compressed Air Supply - </a:t>
            </a:r>
            <a:r>
              <a:rPr lang="en-US" sz="2100" b="0" dirty="0">
                <a:latin typeface="+mn-lt"/>
              </a:rPr>
              <a:t>Pump Layout</a:t>
            </a:r>
          </a:p>
        </p:txBody>
      </p:sp>
      <p:sp>
        <p:nvSpPr>
          <p:cNvPr id="4" name="Slide Number Placeholder 3"/>
          <p:cNvSpPr>
            <a:spLocks noGrp="1"/>
          </p:cNvSpPr>
          <p:nvPr>
            <p:ph type="sldNum" sz="quarter" idx="12"/>
          </p:nvPr>
        </p:nvSpPr>
        <p:spPr/>
        <p:txBody>
          <a:bodyPr/>
          <a:lstStyle/>
          <a:p>
            <a:fld id="{D4D6C0FB-3355-4B31-B233-CC2E1EDDD6F0}" type="slidenum">
              <a:rPr lang="en-US" smtClean="0"/>
              <a:pPr/>
              <a:t>9</a:t>
            </a:fld>
            <a:endParaRPr lang="en-US" dirty="0"/>
          </a:p>
        </p:txBody>
      </p:sp>
      <p:sp>
        <p:nvSpPr>
          <p:cNvPr id="10" name="TextBox 9"/>
          <p:cNvSpPr txBox="1"/>
          <p:nvPr/>
        </p:nvSpPr>
        <p:spPr>
          <a:xfrm>
            <a:off x="381000" y="1588532"/>
            <a:ext cx="3657600" cy="646331"/>
          </a:xfrm>
          <a:prstGeom prst="rect">
            <a:avLst/>
          </a:prstGeom>
          <a:noFill/>
        </p:spPr>
        <p:txBody>
          <a:bodyPr wrap="square" rtlCol="0">
            <a:spAutoFit/>
          </a:bodyPr>
          <a:lstStyle/>
          <a:p>
            <a:r>
              <a:rPr lang="en-US" sz="1200" dirty="0"/>
              <a:t>Bleed-type master air valves  relieve air trapped between the valve and downstream components.  Prevents pump from unexpected cycling.</a:t>
            </a:r>
          </a:p>
        </p:txBody>
      </p:sp>
      <p:sp>
        <p:nvSpPr>
          <p:cNvPr id="11" name="TextBox 10"/>
          <p:cNvSpPr txBox="1"/>
          <p:nvPr/>
        </p:nvSpPr>
        <p:spPr>
          <a:xfrm>
            <a:off x="914400" y="5200471"/>
            <a:ext cx="1650511" cy="646331"/>
          </a:xfrm>
          <a:prstGeom prst="rect">
            <a:avLst/>
          </a:prstGeom>
          <a:noFill/>
        </p:spPr>
        <p:txBody>
          <a:bodyPr wrap="square" rtlCol="0">
            <a:spAutoFit/>
          </a:bodyPr>
          <a:lstStyle/>
          <a:p>
            <a:r>
              <a:rPr lang="en-US" sz="1200" dirty="0"/>
              <a:t>Ball valve for releasing collected moisture in header</a:t>
            </a:r>
          </a:p>
        </p:txBody>
      </p:sp>
      <p:sp>
        <p:nvSpPr>
          <p:cNvPr id="12" name="TextBox 11"/>
          <p:cNvSpPr txBox="1"/>
          <p:nvPr/>
        </p:nvSpPr>
        <p:spPr>
          <a:xfrm>
            <a:off x="4267200" y="1219200"/>
            <a:ext cx="4724400" cy="1015663"/>
          </a:xfrm>
          <a:prstGeom prst="rect">
            <a:avLst/>
          </a:prstGeom>
          <a:noFill/>
        </p:spPr>
        <p:txBody>
          <a:bodyPr wrap="square" rtlCol="0">
            <a:spAutoFit/>
          </a:bodyPr>
          <a:lstStyle/>
          <a:p>
            <a:r>
              <a:rPr lang="en-US" sz="1200" dirty="0"/>
              <a:t>Pump overrun valve stops pump when tank empty or downstream hose leak.  Not required if low-level cut-off is used.</a:t>
            </a:r>
          </a:p>
          <a:p>
            <a:r>
              <a:rPr lang="en-US" sz="1200" dirty="0"/>
              <a:t>Size pump air supply hose to at least equal to the pump air inlet fitting size.  Quick Disconnects can restrict air flow impacting pump performance.</a:t>
            </a:r>
          </a:p>
        </p:txBody>
      </p:sp>
      <p:sp>
        <p:nvSpPr>
          <p:cNvPr id="15" name="TextBox 14"/>
          <p:cNvSpPr txBox="1"/>
          <p:nvPr/>
        </p:nvSpPr>
        <p:spPr>
          <a:xfrm>
            <a:off x="2603011" y="5200471"/>
            <a:ext cx="2276122" cy="1015663"/>
          </a:xfrm>
          <a:prstGeom prst="rect">
            <a:avLst/>
          </a:prstGeom>
          <a:noFill/>
        </p:spPr>
        <p:txBody>
          <a:bodyPr wrap="square" rtlCol="0">
            <a:spAutoFit/>
          </a:bodyPr>
          <a:lstStyle/>
          <a:p>
            <a:r>
              <a:rPr lang="en-US" sz="1200" dirty="0"/>
              <a:t>Filter, Regulator and Lubricator.  Filter and regulator recommended.  Lubricator recommended only if properly maintained or specified.</a:t>
            </a:r>
          </a:p>
        </p:txBody>
      </p:sp>
      <p:sp>
        <p:nvSpPr>
          <p:cNvPr id="2" name="Rectangle 1"/>
          <p:cNvSpPr/>
          <p:nvPr/>
        </p:nvSpPr>
        <p:spPr>
          <a:xfrm>
            <a:off x="5031533" y="5200471"/>
            <a:ext cx="2895600" cy="1200329"/>
          </a:xfrm>
          <a:prstGeom prst="rect">
            <a:avLst/>
          </a:prstGeom>
        </p:spPr>
        <p:txBody>
          <a:bodyPr wrap="square">
            <a:spAutoFit/>
          </a:bodyPr>
          <a:lstStyle/>
          <a:p>
            <a:pPr algn="r"/>
            <a:r>
              <a:rPr lang="en-US" sz="1200" dirty="0"/>
              <a:t>Use air hose between header and pump to prevent air leakage at fittings due to pump vibration.  Do not hard plumb the air line to the motor.  On new systems distributor to obtain system air pressure and volume available.</a:t>
            </a:r>
          </a:p>
        </p:txBody>
      </p:sp>
      <p:cxnSp>
        <p:nvCxnSpPr>
          <p:cNvPr id="17" name="Straight Arrow Connector 16"/>
          <p:cNvCxnSpPr>
            <a:stCxn id="11" idx="0"/>
          </p:cNvCxnSpPr>
          <p:nvPr/>
        </p:nvCxnSpPr>
        <p:spPr>
          <a:xfrm flipV="1">
            <a:off x="1739656" y="4902811"/>
            <a:ext cx="0" cy="297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15" idx="0"/>
          </p:cNvCxnSpPr>
          <p:nvPr/>
        </p:nvCxnSpPr>
        <p:spPr>
          <a:xfrm flipV="1">
            <a:off x="3741072" y="4565328"/>
            <a:ext cx="467308" cy="635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936533" y="4234934"/>
            <a:ext cx="838200" cy="965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0" idx="2"/>
          </p:cNvCxnSpPr>
          <p:nvPr/>
        </p:nvCxnSpPr>
        <p:spPr>
          <a:xfrm flipH="1">
            <a:off x="1739655" y="2234863"/>
            <a:ext cx="470145" cy="111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a:stCxn id="10" idx="2"/>
            <a:endCxn id="19" idx="1"/>
          </p:cNvCxnSpPr>
          <p:nvPr/>
        </p:nvCxnSpPr>
        <p:spPr>
          <a:xfrm>
            <a:off x="2209800" y="2234863"/>
            <a:ext cx="1213020" cy="180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12" idx="2"/>
          </p:cNvCxnSpPr>
          <p:nvPr/>
        </p:nvCxnSpPr>
        <p:spPr>
          <a:xfrm rot="5400000">
            <a:off x="4642740" y="2248273"/>
            <a:ext cx="2000071" cy="1973250"/>
          </a:xfrm>
          <a:prstGeom prst="bentConnector3">
            <a:avLst>
              <a:gd name="adj1" fmla="val 76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2" idx="2"/>
          </p:cNvCxnSpPr>
          <p:nvPr/>
        </p:nvCxnSpPr>
        <p:spPr>
          <a:xfrm rot="5400000">
            <a:off x="5229108" y="2403011"/>
            <a:ext cx="1568440" cy="1232145"/>
          </a:xfrm>
          <a:prstGeom prst="bentConnector3">
            <a:avLst>
              <a:gd name="adj1" fmla="val 14732"/>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F7B5F6-8FB6-4380-898B-7C466CAE2678}"/>
              </a:ext>
            </a:extLst>
          </p:cNvPr>
          <p:cNvSpPr/>
          <p:nvPr/>
        </p:nvSpPr>
        <p:spPr>
          <a:xfrm>
            <a:off x="3424007" y="3817748"/>
            <a:ext cx="1227206" cy="89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CB37777-0A2C-4659-A9D6-ABD456655F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54" t="59134" r="68361" b="23249"/>
          <a:stretch/>
        </p:blipFill>
        <p:spPr>
          <a:xfrm>
            <a:off x="3747974" y="4041599"/>
            <a:ext cx="332242" cy="478279"/>
          </a:xfrm>
          <a:prstGeom prst="rect">
            <a:avLst/>
          </a:prstGeom>
        </p:spPr>
      </p:pic>
      <p:pic>
        <p:nvPicPr>
          <p:cNvPr id="19" name="Picture 18">
            <a:extLst>
              <a:ext uri="{FF2B5EF4-FFF2-40B4-BE49-F238E27FC236}">
                <a16:creationId xmlns:a16="http://schemas.microsoft.com/office/drawing/2014/main" id="{D39B56CF-BBA5-4036-BD16-515BE923B6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188" t="50439" r="49827" b="31944"/>
          <a:stretch/>
        </p:blipFill>
        <p:spPr>
          <a:xfrm>
            <a:off x="3422820" y="3800705"/>
            <a:ext cx="332242" cy="478279"/>
          </a:xfrm>
          <a:prstGeom prst="rect">
            <a:avLst/>
          </a:prstGeom>
        </p:spPr>
      </p:pic>
      <p:pic>
        <p:nvPicPr>
          <p:cNvPr id="18" name="Picture 17">
            <a:extLst>
              <a:ext uri="{FF2B5EF4-FFF2-40B4-BE49-F238E27FC236}">
                <a16:creationId xmlns:a16="http://schemas.microsoft.com/office/drawing/2014/main" id="{8E04E557-5AE0-4271-8D48-75D99E4D5A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08" t="57908" r="57950" b="18285"/>
          <a:stretch/>
        </p:blipFill>
        <p:spPr>
          <a:xfrm>
            <a:off x="3961872" y="4007190"/>
            <a:ext cx="689340" cy="646331"/>
          </a:xfrm>
          <a:prstGeom prst="rect">
            <a:avLst/>
          </a:prstGeom>
        </p:spPr>
      </p:pic>
    </p:spTree>
    <p:extLst>
      <p:ext uri="{BB962C8B-B14F-4D97-AF65-F5344CB8AC3E}">
        <p14:creationId xmlns:p14="http://schemas.microsoft.com/office/powerpoint/2010/main" val="1305245118"/>
      </p:ext>
    </p:extLst>
  </p:cSld>
  <p:clrMapOvr>
    <a:masterClrMapping/>
  </p:clrMapOvr>
  <p:transition spd="slow">
    <p:fade/>
  </p:transition>
</p:sld>
</file>

<file path=ppt/theme/theme1.xml><?xml version="1.0" encoding="utf-8"?>
<a:theme xmlns:a="http://schemas.openxmlformats.org/drawingml/2006/main" name="BALCRANK 2019">
  <a:themeElements>
    <a:clrScheme name="Balcrank">
      <a:dk1>
        <a:sysClr val="windowText" lastClr="000000"/>
      </a:dk1>
      <a:lt1>
        <a:sysClr val="window" lastClr="FFFFFF"/>
      </a:lt1>
      <a:dk2>
        <a:srgbClr val="1F497D"/>
      </a:dk2>
      <a:lt2>
        <a:srgbClr val="EEECE1"/>
      </a:lt2>
      <a:accent1>
        <a:srgbClr val="B31B34"/>
      </a:accent1>
      <a:accent2>
        <a:srgbClr val="EEAB1F"/>
      </a:accent2>
      <a:accent3>
        <a:srgbClr val="006553"/>
      </a:accent3>
      <a:accent4>
        <a:srgbClr val="0052A5"/>
      </a:accent4>
      <a:accent5>
        <a:srgbClr val="4BACC6"/>
      </a:accent5>
      <a:accent6>
        <a:srgbClr val="F79646"/>
      </a:accent6>
      <a:hlink>
        <a:srgbClr val="006FDE"/>
      </a:hlink>
      <a:folHlink>
        <a:srgbClr val="EEAB1F"/>
      </a:folHlink>
    </a:clrScheme>
    <a:fontScheme name="Balcrank">
      <a:majorFont>
        <a:latin typeface="Helvetica"/>
        <a:ea typeface=""/>
        <a:cs typeface=""/>
      </a:majorFont>
      <a:minorFont>
        <a:latin typeface="Arial"/>
        <a:ea typeface=""/>
        <a:cs typeface=""/>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9200</TotalTime>
  <Words>5038</Words>
  <Application>Microsoft Office PowerPoint</Application>
  <PresentationFormat>On-screen Show (4:3)</PresentationFormat>
  <Paragraphs>566</Paragraphs>
  <Slides>47</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Cambria Math</vt:lpstr>
      <vt:lpstr>Helvetica</vt:lpstr>
      <vt:lpstr>Wingdings</vt:lpstr>
      <vt:lpstr>BALCRANK 2019</vt:lpstr>
      <vt:lpstr>PowerPoint Presentation</vt:lpstr>
      <vt:lpstr>System Design - Contents</vt:lpstr>
      <vt:lpstr>PowerPoint Presentation</vt:lpstr>
      <vt:lpstr>PowerPoint Presentation</vt:lpstr>
      <vt:lpstr>PowerPoint Presentation</vt:lpstr>
      <vt:lpstr>Compressed Air Supply - System Layout</vt:lpstr>
      <vt:lpstr>PowerPoint Presentation</vt:lpstr>
      <vt:lpstr>PowerPoint Presentation</vt:lpstr>
      <vt:lpstr>Compressed Air Supply - Pump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Pump Performance Charts - Lion 5:1 </vt:lpstr>
      <vt:lpstr>PowerPoint Presentation</vt:lpstr>
      <vt:lpstr>PowerPoint Presentation</vt:lpstr>
      <vt:lpstr>PowerPoint Presentation</vt:lpstr>
      <vt:lpstr>PowerPoint Presentation</vt:lpstr>
      <vt:lpstr>PowerPoint Presentation</vt:lpstr>
      <vt:lpstr>Pump Performance Chart - 1” AODD Pump 1120-037</vt:lpstr>
      <vt:lpstr>PowerPoint Presentation</vt:lpstr>
      <vt:lpstr>PowerPoint Presentation</vt:lpstr>
      <vt:lpstr>PowerPoint Presentation</vt:lpstr>
      <vt:lpstr>PowerPoint Presentation</vt:lpstr>
      <vt:lpstr>PowerPoint Presentation</vt:lpstr>
      <vt:lpstr>Fluid System Components - Pump Layout</vt:lpstr>
      <vt:lpstr>Fluid System Components - Reel Drop Layout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Amy Williams</dc:creator>
  <cp:lastModifiedBy>Jessica Larkin</cp:lastModifiedBy>
  <cp:revision>431</cp:revision>
  <cp:lastPrinted>2019-05-16T19:39:49Z</cp:lastPrinted>
  <dcterms:created xsi:type="dcterms:W3CDTF">2010-12-08T20:53:23Z</dcterms:created>
  <dcterms:modified xsi:type="dcterms:W3CDTF">2020-05-06T14:52:08Z</dcterms:modified>
</cp:coreProperties>
</file>