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2"/>
  </p:notesMasterIdLst>
  <p:handoutMasterIdLst>
    <p:handoutMasterId r:id="rId33"/>
  </p:handoutMasterIdLst>
  <p:sldIdLst>
    <p:sldId id="259" r:id="rId2"/>
    <p:sldId id="609" r:id="rId3"/>
    <p:sldId id="611" r:id="rId4"/>
    <p:sldId id="612" r:id="rId5"/>
    <p:sldId id="615" r:id="rId6"/>
    <p:sldId id="616" r:id="rId7"/>
    <p:sldId id="620" r:id="rId8"/>
    <p:sldId id="622" r:id="rId9"/>
    <p:sldId id="623" r:id="rId10"/>
    <p:sldId id="624" r:id="rId11"/>
    <p:sldId id="658" r:id="rId12"/>
    <p:sldId id="659" r:id="rId13"/>
    <p:sldId id="660" r:id="rId14"/>
    <p:sldId id="625" r:id="rId15"/>
    <p:sldId id="617" r:id="rId16"/>
    <p:sldId id="619" r:id="rId17"/>
    <p:sldId id="629" r:id="rId18"/>
    <p:sldId id="630" r:id="rId19"/>
    <p:sldId id="631" r:id="rId20"/>
    <p:sldId id="632" r:id="rId21"/>
    <p:sldId id="633" r:id="rId22"/>
    <p:sldId id="634" r:id="rId23"/>
    <p:sldId id="638" r:id="rId24"/>
    <p:sldId id="657" r:id="rId25"/>
    <p:sldId id="642" r:id="rId26"/>
    <p:sldId id="644" r:id="rId27"/>
    <p:sldId id="643" r:id="rId28"/>
    <p:sldId id="656" r:id="rId29"/>
    <p:sldId id="646" r:id="rId30"/>
    <p:sldId id="650"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4" userDrawn="1">
          <p15:clr>
            <a:srgbClr val="A4A3A4"/>
          </p15:clr>
        </p15:guide>
        <p15:guide id="2" pos="1608" userDrawn="1">
          <p15:clr>
            <a:srgbClr val="A4A3A4"/>
          </p15:clr>
        </p15:guide>
        <p15:guide id="3" pos="5616" userDrawn="1">
          <p15:clr>
            <a:srgbClr val="A4A3A4"/>
          </p15:clr>
        </p15:guide>
        <p15:guide id="4" pos="1392" userDrawn="1">
          <p15:clr>
            <a:srgbClr val="A4A3A4"/>
          </p15:clr>
        </p15:guide>
        <p15:guide id="5" pos="4488" userDrawn="1">
          <p15:clr>
            <a:srgbClr val="A4A3A4"/>
          </p15:clr>
        </p15:guide>
        <p15:guide id="6" orient="horz" pos="12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Larkin" initials="JL" lastIdx="1" clrIdx="0">
    <p:extLst>
      <p:ext uri="{19B8F6BF-5375-455C-9EA6-DF929625EA0E}">
        <p15:presenceInfo xmlns:p15="http://schemas.microsoft.com/office/powerpoint/2012/main" userId="S-1-5-21-2449012487-653373663-1172560939-1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DA7"/>
    <a:srgbClr val="D9D9D9"/>
    <a:srgbClr val="860000"/>
    <a:srgbClr val="FF9900"/>
    <a:srgbClr val="2E2E2E"/>
    <a:srgbClr val="0055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1" autoAdjust="0"/>
    <p:restoredTop sz="95256" autoAdjust="0"/>
  </p:normalViewPr>
  <p:slideViewPr>
    <p:cSldViewPr snapToGrid="0" snapToObjects="1">
      <p:cViewPr varScale="1">
        <p:scale>
          <a:sx n="60" d="100"/>
          <a:sy n="60" d="100"/>
        </p:scale>
        <p:origin x="62" y="528"/>
      </p:cViewPr>
      <p:guideLst>
        <p:guide orient="horz" pos="3384"/>
        <p:guide pos="1608"/>
        <p:guide pos="5616"/>
        <p:guide pos="1392"/>
        <p:guide pos="4488"/>
        <p:guide orient="horz" pos="1248"/>
      </p:guideLst>
    </p:cSldViewPr>
  </p:slideViewPr>
  <p:notesTextViewPr>
    <p:cViewPr>
      <p:scale>
        <a:sx n="3" d="2"/>
        <a:sy n="3" d="2"/>
      </p:scale>
      <p:origin x="0" y="0"/>
    </p:cViewPr>
  </p:notesTextViewPr>
  <p:sorterViewPr>
    <p:cViewPr>
      <p:scale>
        <a:sx n="100" d="100"/>
        <a:sy n="100" d="100"/>
      </p:scale>
      <p:origin x="0" y="-6174"/>
    </p:cViewPr>
  </p:sorterViewPr>
  <p:notesViewPr>
    <p:cSldViewPr snapToGrid="0" snapToObjects="1" showGuides="1">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716949-105E-41CA-91F3-8669CB42455E}"/>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5DFBFF5-350E-450D-B744-94A0BABB41C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B77C68F8-7FD2-4C91-AE2C-528ACDE8C5E9}" type="datetimeFigureOut">
              <a:rPr lang="en-US" smtClean="0"/>
              <a:t>3/21/2022</a:t>
            </a:fld>
            <a:endParaRPr lang="en-US" dirty="0"/>
          </a:p>
        </p:txBody>
      </p:sp>
      <p:sp>
        <p:nvSpPr>
          <p:cNvPr id="4" name="Footer Placeholder 3">
            <a:extLst>
              <a:ext uri="{FF2B5EF4-FFF2-40B4-BE49-F238E27FC236}">
                <a16:creationId xmlns:a16="http://schemas.microsoft.com/office/drawing/2014/main" id="{3F8F280A-1070-4A84-A46B-FE5F0A66EFE2}"/>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80EB70-B63B-44F1-86AD-35A43B061331}"/>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75CBD40-320C-4B0B-9289-098F17CA4349}" type="slidenum">
              <a:rPr lang="en-US" smtClean="0"/>
              <a:t>‹#›</a:t>
            </a:fld>
            <a:endParaRPr lang="en-US" dirty="0"/>
          </a:p>
        </p:txBody>
      </p:sp>
    </p:spTree>
    <p:extLst>
      <p:ext uri="{BB962C8B-B14F-4D97-AF65-F5344CB8AC3E}">
        <p14:creationId xmlns:p14="http://schemas.microsoft.com/office/powerpoint/2010/main" val="3197072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70356"/>
          </a:xfrm>
          <a:prstGeom prst="rect">
            <a:avLst/>
          </a:prstGeom>
        </p:spPr>
        <p:txBody>
          <a:bodyPr vert="horz" lIns="89136" tIns="44568" rIns="89136" bIns="44568" rtlCol="0"/>
          <a:lstStyle>
            <a:lvl1pPr algn="l">
              <a:defRPr sz="1200"/>
            </a:lvl1pPr>
          </a:lstStyle>
          <a:p>
            <a:endParaRPr lang="en-US" dirty="0"/>
          </a:p>
        </p:txBody>
      </p:sp>
      <p:sp>
        <p:nvSpPr>
          <p:cNvPr id="3" name="Date Placeholder 2"/>
          <p:cNvSpPr>
            <a:spLocks noGrp="1"/>
          </p:cNvSpPr>
          <p:nvPr>
            <p:ph type="dt" idx="1"/>
          </p:nvPr>
        </p:nvSpPr>
        <p:spPr>
          <a:xfrm>
            <a:off x="4022886" y="0"/>
            <a:ext cx="3078048" cy="470356"/>
          </a:xfrm>
          <a:prstGeom prst="rect">
            <a:avLst/>
          </a:prstGeom>
        </p:spPr>
        <p:txBody>
          <a:bodyPr vert="horz" lIns="89136" tIns="44568" rIns="89136" bIns="44568" rtlCol="0"/>
          <a:lstStyle>
            <a:lvl1pPr algn="r">
              <a:defRPr sz="1200"/>
            </a:lvl1pPr>
          </a:lstStyle>
          <a:p>
            <a:fld id="{0A797E64-521F-F749-B21B-A09EE8280F1E}" type="datetimeFigureOut">
              <a:rPr lang="en-US" smtClean="0"/>
              <a:t>3/21/2022</a:t>
            </a:fld>
            <a:endParaRPr lang="en-US" dirty="0"/>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89136" tIns="44568" rIns="89136" bIns="44568" rtlCol="0" anchor="ctr"/>
          <a:lstStyle/>
          <a:p>
            <a:endParaRPr lang="en-US" dirty="0"/>
          </a:p>
        </p:txBody>
      </p:sp>
      <p:sp>
        <p:nvSpPr>
          <p:cNvPr id="5" name="Notes Placeholder 4"/>
          <p:cNvSpPr>
            <a:spLocks noGrp="1"/>
          </p:cNvSpPr>
          <p:nvPr>
            <p:ph type="body" sz="quarter" idx="3"/>
          </p:nvPr>
        </p:nvSpPr>
        <p:spPr>
          <a:xfrm>
            <a:off x="710557" y="4518825"/>
            <a:ext cx="5681363" cy="3696091"/>
          </a:xfrm>
          <a:prstGeom prst="rect">
            <a:avLst/>
          </a:prstGeom>
        </p:spPr>
        <p:txBody>
          <a:bodyPr vert="horz" lIns="89136" tIns="44568" rIns="89136" bIns="445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120"/>
            <a:ext cx="3078048" cy="470355"/>
          </a:xfrm>
          <a:prstGeom prst="rect">
            <a:avLst/>
          </a:prstGeom>
        </p:spPr>
        <p:txBody>
          <a:bodyPr vert="horz" lIns="89136" tIns="44568" rIns="89136" bIns="445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886" y="8918120"/>
            <a:ext cx="3078048" cy="470355"/>
          </a:xfrm>
          <a:prstGeom prst="rect">
            <a:avLst/>
          </a:prstGeom>
        </p:spPr>
        <p:txBody>
          <a:bodyPr vert="horz" lIns="89136" tIns="44568" rIns="89136" bIns="44568" rtlCol="0" anchor="b"/>
          <a:lstStyle>
            <a:lvl1pPr algn="r">
              <a:defRPr sz="1200"/>
            </a:lvl1pPr>
          </a:lstStyle>
          <a:p>
            <a:fld id="{B30FC2D5-B252-084C-BDCC-7CB2D6207AE7}" type="slidenum">
              <a:rPr lang="en-US" smtClean="0"/>
              <a:t>‹#›</a:t>
            </a:fld>
            <a:endParaRPr lang="en-US" dirty="0"/>
          </a:p>
        </p:txBody>
      </p:sp>
    </p:spTree>
    <p:extLst>
      <p:ext uri="{BB962C8B-B14F-4D97-AF65-F5344CB8AC3E}">
        <p14:creationId xmlns:p14="http://schemas.microsoft.com/office/powerpoint/2010/main" val="29607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1</a:t>
            </a:fld>
            <a:endParaRPr lang="en-US" dirty="0"/>
          </a:p>
        </p:txBody>
      </p:sp>
    </p:spTree>
    <p:extLst>
      <p:ext uri="{BB962C8B-B14F-4D97-AF65-F5344CB8AC3E}">
        <p14:creationId xmlns:p14="http://schemas.microsoft.com/office/powerpoint/2010/main" val="144313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10</a:t>
            </a:fld>
            <a:endParaRPr lang="en-US" dirty="0"/>
          </a:p>
        </p:txBody>
      </p:sp>
    </p:spTree>
    <p:extLst>
      <p:ext uri="{BB962C8B-B14F-4D97-AF65-F5344CB8AC3E}">
        <p14:creationId xmlns:p14="http://schemas.microsoft.com/office/powerpoint/2010/main" val="254212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U-dat typical system</a:t>
            </a:r>
          </a:p>
        </p:txBody>
      </p:sp>
      <p:sp>
        <p:nvSpPr>
          <p:cNvPr id="4" name="Slide Number Placeholder 3"/>
          <p:cNvSpPr>
            <a:spLocks noGrp="1"/>
          </p:cNvSpPr>
          <p:nvPr>
            <p:ph type="sldNum" sz="quarter" idx="5"/>
          </p:nvPr>
        </p:nvSpPr>
        <p:spPr/>
        <p:txBody>
          <a:bodyPr/>
          <a:lstStyle/>
          <a:p>
            <a:fld id="{B30FC2D5-B252-084C-BDCC-7CB2D6207AE7}" type="slidenum">
              <a:rPr lang="en-US" smtClean="0"/>
              <a:t>11</a:t>
            </a:fld>
            <a:endParaRPr lang="en-US"/>
          </a:p>
        </p:txBody>
      </p:sp>
    </p:spTree>
    <p:extLst>
      <p:ext uri="{BB962C8B-B14F-4D97-AF65-F5344CB8AC3E}">
        <p14:creationId xmlns:p14="http://schemas.microsoft.com/office/powerpoint/2010/main" val="1963439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U-vision+ typical system</a:t>
            </a:r>
          </a:p>
        </p:txBody>
      </p:sp>
      <p:sp>
        <p:nvSpPr>
          <p:cNvPr id="4" name="Slide Number Placeholder 3"/>
          <p:cNvSpPr>
            <a:spLocks noGrp="1"/>
          </p:cNvSpPr>
          <p:nvPr>
            <p:ph type="sldNum" sz="quarter" idx="5"/>
          </p:nvPr>
        </p:nvSpPr>
        <p:spPr/>
        <p:txBody>
          <a:bodyPr/>
          <a:lstStyle/>
          <a:p>
            <a:fld id="{B30FC2D5-B252-084C-BDCC-7CB2D6207AE7}" type="slidenum">
              <a:rPr lang="en-US" smtClean="0"/>
              <a:t>12</a:t>
            </a:fld>
            <a:endParaRPr lang="en-US"/>
          </a:p>
        </p:txBody>
      </p:sp>
    </p:spTree>
    <p:extLst>
      <p:ext uri="{BB962C8B-B14F-4D97-AF65-F5344CB8AC3E}">
        <p14:creationId xmlns:p14="http://schemas.microsoft.com/office/powerpoint/2010/main" val="26716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PC-Laptop and or Virtual Keypad by tablet and or cell phone typical system</a:t>
            </a:r>
          </a:p>
        </p:txBody>
      </p:sp>
      <p:sp>
        <p:nvSpPr>
          <p:cNvPr id="4" name="Slide Number Placeholder 3"/>
          <p:cNvSpPr>
            <a:spLocks noGrp="1"/>
          </p:cNvSpPr>
          <p:nvPr>
            <p:ph type="sldNum" sz="quarter" idx="5"/>
          </p:nvPr>
        </p:nvSpPr>
        <p:spPr/>
        <p:txBody>
          <a:bodyPr/>
          <a:lstStyle/>
          <a:p>
            <a:fld id="{B30FC2D5-B252-084C-BDCC-7CB2D6207AE7}" type="slidenum">
              <a:rPr lang="en-US" smtClean="0"/>
              <a:t>13</a:t>
            </a:fld>
            <a:endParaRPr lang="en-US"/>
          </a:p>
        </p:txBody>
      </p:sp>
    </p:spTree>
    <p:extLst>
      <p:ext uri="{BB962C8B-B14F-4D97-AF65-F5344CB8AC3E}">
        <p14:creationId xmlns:p14="http://schemas.microsoft.com/office/powerpoint/2010/main" val="186089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xfrm>
            <a:off x="811213" y="728663"/>
            <a:ext cx="4851400" cy="3638550"/>
          </a:xfrm>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lIns="88770" tIns="44386" rIns="88770" bIns="44386" numCol="1" anchor="t" anchorCtr="0" compatLnSpc="1">
            <a:prstTxWarp prst="textNoShape">
              <a:avLst/>
            </a:prstTxWarp>
          </a:bodyPr>
          <a:lstStyle/>
          <a:p>
            <a:pPr eaLnBrk="1" hangingPunct="1">
              <a:spcBef>
                <a:spcPct val="0"/>
              </a:spcBef>
            </a:pPr>
            <a:endParaRPr lang="es-ES" dirty="0"/>
          </a:p>
        </p:txBody>
      </p:sp>
      <p:sp>
        <p:nvSpPr>
          <p:cNvPr id="105476" name="3 Marcador de número de diapositiva"/>
          <p:cNvSpPr>
            <a:spLocks noGrp="1"/>
          </p:cNvSpPr>
          <p:nvPr>
            <p:ph type="sldNum" sz="quarter" idx="5"/>
          </p:nvPr>
        </p:nvSpPr>
        <p:spPr bwMode="auto">
          <a:xfrm>
            <a:off x="3666839" y="9219272"/>
            <a:ext cx="2806772" cy="485878"/>
          </a:xfrm>
          <a:ln>
            <a:miter lim="800000"/>
            <a:headEnd/>
            <a:tailEnd/>
          </a:ln>
        </p:spPr>
        <p:txBody>
          <a:bodyPr wrap="square" lIns="88770" tIns="44386" rIns="88770" bIns="44386" numCol="1" anchorCtr="0" compatLnSpc="1">
            <a:prstTxWarp prst="textNoShape">
              <a:avLst/>
            </a:prstTxWarp>
          </a:bodyPr>
          <a:lstStyle/>
          <a:p>
            <a:pPr fontAlgn="base">
              <a:spcBef>
                <a:spcPct val="0"/>
              </a:spcBef>
              <a:spcAft>
                <a:spcPct val="0"/>
              </a:spcAft>
              <a:defRPr/>
            </a:pPr>
            <a:fld id="{AD2E29DC-27B3-4ECC-99DA-B4E079FF7CC9}" type="slidenum">
              <a:rPr lang="es-ES" smtClean="0"/>
              <a:pPr fontAlgn="base">
                <a:spcBef>
                  <a:spcPct val="0"/>
                </a:spcBef>
                <a:spcAft>
                  <a:spcPct val="0"/>
                </a:spcAft>
                <a:defRPr/>
              </a:pPr>
              <a:t>14</a:t>
            </a:fld>
            <a:endParaRPr lang="es-ES" dirty="0"/>
          </a:p>
        </p:txBody>
      </p:sp>
    </p:spTree>
    <p:extLst>
      <p:ext uri="{BB962C8B-B14F-4D97-AF65-F5344CB8AC3E}">
        <p14:creationId xmlns:p14="http://schemas.microsoft.com/office/powerpoint/2010/main" val="13078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15</a:t>
            </a:fld>
            <a:endParaRPr lang="en-US" dirty="0"/>
          </a:p>
        </p:txBody>
      </p:sp>
    </p:spTree>
    <p:extLst>
      <p:ext uri="{BB962C8B-B14F-4D97-AF65-F5344CB8AC3E}">
        <p14:creationId xmlns:p14="http://schemas.microsoft.com/office/powerpoint/2010/main" val="249188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English please</a:t>
            </a:r>
          </a:p>
        </p:txBody>
      </p:sp>
      <p:sp>
        <p:nvSpPr>
          <p:cNvPr id="4" name="Slide Number Placeholder 3"/>
          <p:cNvSpPr>
            <a:spLocks noGrp="1"/>
          </p:cNvSpPr>
          <p:nvPr>
            <p:ph type="sldNum" sz="quarter" idx="5"/>
          </p:nvPr>
        </p:nvSpPr>
        <p:spPr/>
        <p:txBody>
          <a:bodyPr/>
          <a:lstStyle/>
          <a:p>
            <a:fld id="{B30FC2D5-B252-084C-BDCC-7CB2D6207AE7}" type="slidenum">
              <a:rPr lang="en-US" smtClean="0"/>
              <a:t>16</a:t>
            </a:fld>
            <a:endParaRPr lang="en-US" dirty="0"/>
          </a:p>
        </p:txBody>
      </p:sp>
    </p:spTree>
    <p:extLst>
      <p:ext uri="{BB962C8B-B14F-4D97-AF65-F5344CB8AC3E}">
        <p14:creationId xmlns:p14="http://schemas.microsoft.com/office/powerpoint/2010/main" val="132434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17</a:t>
            </a:fld>
            <a:endParaRPr lang="en-US" dirty="0"/>
          </a:p>
        </p:txBody>
      </p:sp>
    </p:spTree>
    <p:extLst>
      <p:ext uri="{BB962C8B-B14F-4D97-AF65-F5344CB8AC3E}">
        <p14:creationId xmlns:p14="http://schemas.microsoft.com/office/powerpoint/2010/main" val="451769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18</a:t>
            </a:fld>
            <a:endParaRPr lang="en-US" dirty="0"/>
          </a:p>
        </p:txBody>
      </p:sp>
    </p:spTree>
    <p:extLst>
      <p:ext uri="{BB962C8B-B14F-4D97-AF65-F5344CB8AC3E}">
        <p14:creationId xmlns:p14="http://schemas.microsoft.com/office/powerpoint/2010/main" val="3973923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20</a:t>
            </a:fld>
            <a:endParaRPr lang="en-US" dirty="0"/>
          </a:p>
        </p:txBody>
      </p:sp>
    </p:spTree>
    <p:extLst>
      <p:ext uri="{BB962C8B-B14F-4D97-AF65-F5344CB8AC3E}">
        <p14:creationId xmlns:p14="http://schemas.microsoft.com/office/powerpoint/2010/main" val="286536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2</a:t>
            </a:fld>
            <a:endParaRPr lang="en-US" dirty="0"/>
          </a:p>
        </p:txBody>
      </p:sp>
    </p:spTree>
    <p:extLst>
      <p:ext uri="{BB962C8B-B14F-4D97-AF65-F5344CB8AC3E}">
        <p14:creationId xmlns:p14="http://schemas.microsoft.com/office/powerpoint/2010/main" val="252670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21</a:t>
            </a:fld>
            <a:endParaRPr lang="en-US" dirty="0"/>
          </a:p>
        </p:txBody>
      </p:sp>
    </p:spTree>
    <p:extLst>
      <p:ext uri="{BB962C8B-B14F-4D97-AF65-F5344CB8AC3E}">
        <p14:creationId xmlns:p14="http://schemas.microsoft.com/office/powerpoint/2010/main" val="3498016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22</a:t>
            </a:fld>
            <a:endParaRPr lang="en-US" dirty="0"/>
          </a:p>
        </p:txBody>
      </p:sp>
    </p:spTree>
    <p:extLst>
      <p:ext uri="{BB962C8B-B14F-4D97-AF65-F5344CB8AC3E}">
        <p14:creationId xmlns:p14="http://schemas.microsoft.com/office/powerpoint/2010/main" val="1187901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23</a:t>
            </a:fld>
            <a:endParaRPr lang="en-US" dirty="0"/>
          </a:p>
        </p:txBody>
      </p:sp>
    </p:spTree>
    <p:extLst>
      <p:ext uri="{BB962C8B-B14F-4D97-AF65-F5344CB8AC3E}">
        <p14:creationId xmlns:p14="http://schemas.microsoft.com/office/powerpoint/2010/main" val="15132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made some text change to better represent the message – see first and third bullet</a:t>
            </a:r>
          </a:p>
          <a:p>
            <a:r>
              <a:rPr lang="en-US" dirty="0"/>
              <a:t>May need back ground change</a:t>
            </a:r>
          </a:p>
        </p:txBody>
      </p:sp>
      <p:sp>
        <p:nvSpPr>
          <p:cNvPr id="4" name="Slide Number Placeholder 3"/>
          <p:cNvSpPr>
            <a:spLocks noGrp="1"/>
          </p:cNvSpPr>
          <p:nvPr>
            <p:ph type="sldNum" sz="quarter" idx="5"/>
          </p:nvPr>
        </p:nvSpPr>
        <p:spPr/>
        <p:txBody>
          <a:bodyPr/>
          <a:lstStyle/>
          <a:p>
            <a:fld id="{B30FC2D5-B252-084C-BDCC-7CB2D6207AE7}" type="slidenum">
              <a:rPr lang="en-US" smtClean="0"/>
              <a:t>24</a:t>
            </a:fld>
            <a:endParaRPr lang="en-US"/>
          </a:p>
        </p:txBody>
      </p:sp>
    </p:spTree>
    <p:extLst>
      <p:ext uri="{BB962C8B-B14F-4D97-AF65-F5344CB8AC3E}">
        <p14:creationId xmlns:p14="http://schemas.microsoft.com/office/powerpoint/2010/main" val="3779159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25</a:t>
            </a:fld>
            <a:endParaRPr lang="en-US" dirty="0"/>
          </a:p>
        </p:txBody>
      </p:sp>
    </p:spTree>
    <p:extLst>
      <p:ext uri="{BB962C8B-B14F-4D97-AF65-F5344CB8AC3E}">
        <p14:creationId xmlns:p14="http://schemas.microsoft.com/office/powerpoint/2010/main" val="1373306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1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dirty="0"/>
          </a:p>
        </p:txBody>
      </p:sp>
    </p:spTree>
    <p:extLst>
      <p:ext uri="{BB962C8B-B14F-4D97-AF65-F5344CB8AC3E}">
        <p14:creationId xmlns:p14="http://schemas.microsoft.com/office/powerpoint/2010/main" val="1737401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27</a:t>
            </a:fld>
            <a:endParaRPr lang="en-US" dirty="0"/>
          </a:p>
        </p:txBody>
      </p:sp>
    </p:spTree>
    <p:extLst>
      <p:ext uri="{BB962C8B-B14F-4D97-AF65-F5344CB8AC3E}">
        <p14:creationId xmlns:p14="http://schemas.microsoft.com/office/powerpoint/2010/main" val="2242564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29</a:t>
            </a:fld>
            <a:endParaRPr lang="en-US" dirty="0"/>
          </a:p>
        </p:txBody>
      </p:sp>
    </p:spTree>
    <p:extLst>
      <p:ext uri="{BB962C8B-B14F-4D97-AF65-F5344CB8AC3E}">
        <p14:creationId xmlns:p14="http://schemas.microsoft.com/office/powerpoint/2010/main" val="2720287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will cover in this presentation</a:t>
            </a:r>
          </a:p>
        </p:txBody>
      </p:sp>
      <p:sp>
        <p:nvSpPr>
          <p:cNvPr id="4" name="Slide Number Placeholder 3"/>
          <p:cNvSpPr>
            <a:spLocks noGrp="1"/>
          </p:cNvSpPr>
          <p:nvPr>
            <p:ph type="sldNum" sz="quarter" idx="5"/>
          </p:nvPr>
        </p:nvSpPr>
        <p:spPr/>
        <p:txBody>
          <a:bodyPr/>
          <a:lstStyle/>
          <a:p>
            <a:fld id="{B30FC2D5-B252-084C-BDCC-7CB2D6207AE7}" type="slidenum">
              <a:rPr lang="en-US" smtClean="0"/>
              <a:t>3</a:t>
            </a:fld>
            <a:endParaRPr lang="en-US" dirty="0"/>
          </a:p>
        </p:txBody>
      </p:sp>
    </p:spTree>
    <p:extLst>
      <p:ext uri="{BB962C8B-B14F-4D97-AF65-F5344CB8AC3E}">
        <p14:creationId xmlns:p14="http://schemas.microsoft.com/office/powerpoint/2010/main" val="428416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4</a:t>
            </a:fld>
            <a:endParaRPr lang="en-US" dirty="0"/>
          </a:p>
        </p:txBody>
      </p:sp>
    </p:spTree>
    <p:extLst>
      <p:ext uri="{BB962C8B-B14F-4D97-AF65-F5344CB8AC3E}">
        <p14:creationId xmlns:p14="http://schemas.microsoft.com/office/powerpoint/2010/main" val="1924635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5</a:t>
            </a:fld>
            <a:endParaRPr lang="en-US" dirty="0"/>
          </a:p>
        </p:txBody>
      </p:sp>
    </p:spTree>
    <p:extLst>
      <p:ext uri="{BB962C8B-B14F-4D97-AF65-F5344CB8AC3E}">
        <p14:creationId xmlns:p14="http://schemas.microsoft.com/office/powerpoint/2010/main" val="42106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*Virtual License remote dispensing</a:t>
            </a:r>
          </a:p>
          <a:p>
            <a:r>
              <a:rPr lang="en-US" dirty="0"/>
              <a:t>*U-Track Dashboard screen</a:t>
            </a:r>
          </a:p>
          <a:p>
            <a:r>
              <a:rPr lang="en-US" dirty="0"/>
              <a:t>*Transactions monitored and followed in real time</a:t>
            </a:r>
          </a:p>
        </p:txBody>
      </p:sp>
      <p:sp>
        <p:nvSpPr>
          <p:cNvPr id="4" name="Slide Number Placeholder 3"/>
          <p:cNvSpPr>
            <a:spLocks noGrp="1"/>
          </p:cNvSpPr>
          <p:nvPr>
            <p:ph type="sldNum" sz="quarter" idx="5"/>
          </p:nvPr>
        </p:nvSpPr>
        <p:spPr/>
        <p:txBody>
          <a:bodyPr/>
          <a:lstStyle/>
          <a:p>
            <a:fld id="{B30FC2D5-B252-084C-BDCC-7CB2D6207AE7}" type="slidenum">
              <a:rPr lang="en-US" smtClean="0"/>
              <a:t>6</a:t>
            </a:fld>
            <a:endParaRPr lang="en-US" dirty="0"/>
          </a:p>
        </p:txBody>
      </p:sp>
    </p:spTree>
    <p:extLst>
      <p:ext uri="{BB962C8B-B14F-4D97-AF65-F5344CB8AC3E}">
        <p14:creationId xmlns:p14="http://schemas.microsoft.com/office/powerpoint/2010/main" val="110077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7</a:t>
            </a:fld>
            <a:endParaRPr lang="en-US" dirty="0"/>
          </a:p>
        </p:txBody>
      </p:sp>
    </p:spTree>
    <p:extLst>
      <p:ext uri="{BB962C8B-B14F-4D97-AF65-F5344CB8AC3E}">
        <p14:creationId xmlns:p14="http://schemas.microsoft.com/office/powerpoint/2010/main" val="4188747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8</a:t>
            </a:fld>
            <a:endParaRPr lang="en-US" dirty="0"/>
          </a:p>
        </p:txBody>
      </p:sp>
    </p:spTree>
    <p:extLst>
      <p:ext uri="{BB962C8B-B14F-4D97-AF65-F5344CB8AC3E}">
        <p14:creationId xmlns:p14="http://schemas.microsoft.com/office/powerpoint/2010/main" val="43968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30FC2D5-B252-084C-BDCC-7CB2D6207AE7}" type="slidenum">
              <a:rPr lang="en-US" smtClean="0"/>
              <a:t>9</a:t>
            </a:fld>
            <a:endParaRPr lang="en-US" dirty="0"/>
          </a:p>
        </p:txBody>
      </p:sp>
    </p:spTree>
    <p:extLst>
      <p:ext uri="{BB962C8B-B14F-4D97-AF65-F5344CB8AC3E}">
        <p14:creationId xmlns:p14="http://schemas.microsoft.com/office/powerpoint/2010/main" val="4026962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04012" y="5829848"/>
            <a:ext cx="3512128" cy="595890"/>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System Design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0044" y="5128953"/>
            <a:ext cx="3601694" cy="700895"/>
          </a:xfrm>
          <a:prstGeom prst="rect">
            <a:avLst/>
          </a:prstGeom>
        </p:spPr>
      </p:pic>
    </p:spTree>
    <p:extLst>
      <p:ext uri="{BB962C8B-B14F-4D97-AF65-F5344CB8AC3E}">
        <p14:creationId xmlns:p14="http://schemas.microsoft.com/office/powerpoint/2010/main" val="425628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9877"/>
            <a:ext cx="9144000" cy="1059209"/>
          </a:xfrm>
          <a:prstGeom prst="rect">
            <a:avLst/>
          </a:prstGeom>
        </p:spPr>
      </p:pic>
      <p:sp>
        <p:nvSpPr>
          <p:cNvPr id="2" name="Title 1"/>
          <p:cNvSpPr>
            <a:spLocks noGrp="1"/>
          </p:cNvSpPr>
          <p:nvPr>
            <p:ph type="title" hasCustomPrompt="1"/>
          </p:nvPr>
        </p:nvSpPr>
        <p:spPr>
          <a:xfrm>
            <a:off x="188076" y="-16625"/>
            <a:ext cx="8784829" cy="980903"/>
          </a:xfrm>
        </p:spPr>
        <p:txBody>
          <a:bodyPr>
            <a:normAutofit/>
          </a:bodyPr>
          <a:lstStyle>
            <a:lvl1pPr>
              <a:defRPr sz="2800" b="0">
                <a:solidFill>
                  <a:schemeClr val="bg1"/>
                </a:solidFill>
                <a:latin typeface="Acumin Pro" panose="020B0504020202020204" pitchFamily="34" charset="0"/>
              </a:defRPr>
            </a:lvl1pPr>
          </a:lstStyle>
          <a:p>
            <a:r>
              <a:rPr lang="en-US" dirty="0"/>
              <a:t>Section should be bold | topic regular 28 </a:t>
            </a:r>
            <a:r>
              <a:rPr lang="en-US" dirty="0" err="1"/>
              <a:t>pt</a:t>
            </a:r>
            <a:endParaRPr lang="en-US" dirty="0"/>
          </a:p>
        </p:txBody>
      </p:sp>
      <p:sp>
        <p:nvSpPr>
          <p:cNvPr id="3" name="Content Placeholder 2"/>
          <p:cNvSpPr>
            <a:spLocks noGrp="1"/>
          </p:cNvSpPr>
          <p:nvPr>
            <p:ph idx="1"/>
          </p:nvPr>
        </p:nvSpPr>
        <p:spPr>
          <a:xfrm>
            <a:off x="191193" y="1205346"/>
            <a:ext cx="8781357" cy="4954992"/>
          </a:xfrm>
          <a:prstGeom prst="rect">
            <a:avLst/>
          </a:prstGeom>
        </p:spPr>
        <p:txBody>
          <a:bodyPr>
            <a:normAutofit/>
          </a:bodyPr>
          <a:lstStyle>
            <a:lvl1pPr defTabSz="457200">
              <a:lnSpc>
                <a:spcPct val="100000"/>
              </a:lnSpc>
              <a:spcBef>
                <a:spcPts val="0"/>
              </a:spcBef>
              <a:spcAft>
                <a:spcPts val="1400"/>
              </a:spcAft>
              <a:buClr>
                <a:srgbClr val="C00000"/>
              </a:buClr>
              <a:defRPr sz="2000">
                <a:latin typeface="Arial" panose="020B0604020202020204" pitchFamily="34" charset="0"/>
                <a:cs typeface="Arial" panose="020B0604020202020204" pitchFamily="34" charset="0"/>
              </a:defRPr>
            </a:lvl1pPr>
            <a:lvl2pPr marL="457200" indent="-228600" defTabSz="457200">
              <a:lnSpc>
                <a:spcPct val="100000"/>
              </a:lnSpc>
              <a:spcBef>
                <a:spcPts val="0"/>
              </a:spcBef>
              <a:spcAft>
                <a:spcPts val="1400"/>
              </a:spcAft>
              <a:buClr>
                <a:srgbClr val="C00000"/>
              </a:buClr>
              <a:defRPr sz="1800">
                <a:latin typeface="Arial" panose="020B0604020202020204" pitchFamily="34" charset="0"/>
                <a:cs typeface="Arial" panose="020B0604020202020204" pitchFamily="34" charset="0"/>
              </a:defRPr>
            </a:lvl2pPr>
            <a:lvl3pPr marL="573088" indent="-228600" defTabSz="457200">
              <a:lnSpc>
                <a:spcPct val="100000"/>
              </a:lnSpc>
              <a:spcBef>
                <a:spcPts val="0"/>
              </a:spcBef>
              <a:spcAft>
                <a:spcPts val="1400"/>
              </a:spcAft>
              <a:buClr>
                <a:srgbClr val="C00000"/>
              </a:buClr>
              <a:defRPr sz="1800">
                <a:latin typeface="Arial" panose="020B0604020202020204" pitchFamily="34" charset="0"/>
                <a:cs typeface="Arial" panose="020B0604020202020204" pitchFamily="34" charset="0"/>
              </a:defRPr>
            </a:lvl3pPr>
            <a:lvl4pPr marL="573088" indent="-228600" defTabSz="457200">
              <a:lnSpc>
                <a:spcPct val="100000"/>
              </a:lnSpc>
              <a:spcBef>
                <a:spcPts val="0"/>
              </a:spcBef>
              <a:spcAft>
                <a:spcPts val="1400"/>
              </a:spcAft>
              <a:buClr>
                <a:srgbClr val="C00000"/>
              </a:buClr>
              <a:defRPr sz="1600">
                <a:latin typeface="Arial" panose="020B0604020202020204" pitchFamily="34" charset="0"/>
                <a:cs typeface="Arial" panose="020B0604020202020204" pitchFamily="34" charset="0"/>
              </a:defRPr>
            </a:lvl4pPr>
            <a:lvl5pPr marL="573088" indent="-228600" defTabSz="457200">
              <a:lnSpc>
                <a:spcPct val="100000"/>
              </a:lnSpc>
              <a:spcBef>
                <a:spcPts val="0"/>
              </a:spcBef>
              <a:spcAft>
                <a:spcPts val="1400"/>
              </a:spcAft>
              <a:buClr>
                <a:srgbClr val="C00000"/>
              </a:buCl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1"/>
          </p:nvPr>
        </p:nvSpPr>
        <p:spPr>
          <a:xfrm>
            <a:off x="5467696" y="6483927"/>
            <a:ext cx="3086100" cy="234664"/>
          </a:xfrm>
          <a:prstGeom prst="rect">
            <a:avLst/>
          </a:prstGeom>
        </p:spPr>
        <p:txBody>
          <a:bodyPr/>
          <a:lstStyle>
            <a:lvl1pPr algn="r">
              <a:defRPr sz="1000">
                <a:solidFill>
                  <a:schemeClr val="tx1"/>
                </a:solidFill>
              </a:defRPr>
            </a:lvl1pPr>
          </a:lstStyle>
          <a:p>
            <a:r>
              <a:rPr lang="en-US" dirty="0"/>
              <a:t>Automotive </a:t>
            </a:r>
            <a:r>
              <a:rPr lang="en-US" dirty="0">
                <a:solidFill>
                  <a:srgbClr val="C00000"/>
                </a:solidFill>
              </a:rPr>
              <a:t>|</a:t>
            </a:r>
            <a:r>
              <a:rPr lang="en-US" dirty="0"/>
              <a:t> Commercial </a:t>
            </a:r>
            <a:r>
              <a:rPr lang="en-US" dirty="0">
                <a:solidFill>
                  <a:srgbClr val="C00000"/>
                </a:solidFill>
              </a:rPr>
              <a:t>| </a:t>
            </a:r>
            <a:r>
              <a:rPr lang="en-US" dirty="0"/>
              <a:t>Industrial</a:t>
            </a:r>
          </a:p>
        </p:txBody>
      </p:sp>
      <p:sp>
        <p:nvSpPr>
          <p:cNvPr id="8" name="Slide Number Placeholder 5"/>
          <p:cNvSpPr>
            <a:spLocks noGrp="1"/>
          </p:cNvSpPr>
          <p:nvPr>
            <p:ph type="sldNum" sz="quarter" idx="12"/>
          </p:nvPr>
        </p:nvSpPr>
        <p:spPr>
          <a:xfrm>
            <a:off x="8553796" y="6486812"/>
            <a:ext cx="418754" cy="234664"/>
          </a:xfrm>
          <a:prstGeom prst="rect">
            <a:avLst/>
          </a:prstGeom>
        </p:spPr>
        <p:txBody>
          <a:bodyPr/>
          <a:lstStyle>
            <a:lvl1pPr>
              <a:defRPr sz="800">
                <a:latin typeface="Acumin Pro" panose="020B0504020202020204" pitchFamily="34" charset="0"/>
              </a:defRPr>
            </a:lvl1pPr>
          </a:lstStyle>
          <a:p>
            <a:fld id="{F4ED8F9F-C3B0-4E28-9B25-7D97BCAD9E97}" type="slidenum">
              <a:rPr lang="en-US" smtClean="0"/>
              <a:pPr/>
              <a:t>‹#›</a:t>
            </a:fld>
            <a:endParaRPr lang="en-US" dirty="0"/>
          </a:p>
        </p:txBody>
      </p:sp>
      <p:pic>
        <p:nvPicPr>
          <p:cNvPr id="9" name="Picture 8"/>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206417" y="6353465"/>
            <a:ext cx="1188043" cy="365125"/>
          </a:xfrm>
          <a:prstGeom prst="rect">
            <a:avLst/>
          </a:prstGeom>
        </p:spPr>
      </p:pic>
    </p:spTree>
    <p:extLst>
      <p:ext uri="{BB962C8B-B14F-4D97-AF65-F5344CB8AC3E}">
        <p14:creationId xmlns:p14="http://schemas.microsoft.com/office/powerpoint/2010/main" val="263028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Section should be bold | topic regular 28 </a:t>
            </a:r>
            <a:r>
              <a:rPr lang="en-US" dirty="0" err="1"/>
              <a:t>pt</a:t>
            </a:r>
            <a:endParaRPr lang="en-US" dirty="0"/>
          </a:p>
        </p:txBody>
      </p:sp>
      <p:sp>
        <p:nvSpPr>
          <p:cNvPr id="5" name="Footer Placeholder 4"/>
          <p:cNvSpPr>
            <a:spLocks noGrp="1"/>
          </p:cNvSpPr>
          <p:nvPr>
            <p:ph type="ftr" sz="quarter" idx="11"/>
          </p:nvPr>
        </p:nvSpPr>
        <p:spPr>
          <a:xfrm>
            <a:off x="4341264" y="6353466"/>
            <a:ext cx="4212532" cy="365125"/>
          </a:xfrm>
          <a:prstGeom prst="rect">
            <a:avLst/>
          </a:prstGeom>
        </p:spPr>
        <p:txBody>
          <a:bodyPr/>
          <a:lstStyle>
            <a:lvl1pPr>
              <a:defRPr sz="1100">
                <a:solidFill>
                  <a:schemeClr val="tx1"/>
                </a:solidFill>
              </a:defRPr>
            </a:lvl1pPr>
          </a:lstStyle>
          <a:p>
            <a:r>
              <a:rPr lang="en-US" dirty="0"/>
              <a:t>Automotive </a:t>
            </a:r>
            <a:r>
              <a:rPr lang="en-US" dirty="0">
                <a:solidFill>
                  <a:srgbClr val="C00000"/>
                </a:solidFill>
              </a:rPr>
              <a:t>|</a:t>
            </a:r>
            <a:r>
              <a:rPr lang="en-US" dirty="0"/>
              <a:t> Commercial </a:t>
            </a:r>
            <a:r>
              <a:rPr lang="en-US" dirty="0">
                <a:solidFill>
                  <a:srgbClr val="C00000"/>
                </a:solidFill>
              </a:rPr>
              <a:t>| </a:t>
            </a:r>
            <a:r>
              <a:rPr lang="en-US" dirty="0"/>
              <a:t>Industrial</a:t>
            </a:r>
          </a:p>
        </p:txBody>
      </p:sp>
      <p:sp>
        <p:nvSpPr>
          <p:cNvPr id="8" name="Slide Number Placeholder 5"/>
          <p:cNvSpPr>
            <a:spLocks noGrp="1"/>
          </p:cNvSpPr>
          <p:nvPr>
            <p:ph type="sldNum" sz="quarter" idx="12"/>
          </p:nvPr>
        </p:nvSpPr>
        <p:spPr>
          <a:xfrm>
            <a:off x="8553796" y="6356351"/>
            <a:ext cx="418754" cy="365125"/>
          </a:xfrm>
          <a:prstGeom prst="rect">
            <a:avLst/>
          </a:prstGeom>
        </p:spPr>
        <p:txBody>
          <a:bodyPr/>
          <a:lstStyle>
            <a:lvl1pPr>
              <a:defRPr sz="800">
                <a:latin typeface="Acumin Pro" panose="020B0504020202020204" pitchFamily="34" charset="0"/>
              </a:defRPr>
            </a:lvl1pPr>
          </a:lstStyle>
          <a:p>
            <a:fld id="{F4ED8F9F-C3B0-4E28-9B25-7D97BCAD9E97}" type="slidenum">
              <a:rPr lang="en-US" smtClean="0"/>
              <a:pPr/>
              <a:t>‹#›</a:t>
            </a:fld>
            <a:endParaRPr lang="en-US" dirty="0"/>
          </a:p>
        </p:txBody>
      </p: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206417" y="6353465"/>
            <a:ext cx="1188043" cy="365125"/>
          </a:xfrm>
          <a:prstGeom prst="rect">
            <a:avLst/>
          </a:prstGeom>
        </p:spPr>
      </p:pic>
    </p:spTree>
    <p:extLst>
      <p:ext uri="{BB962C8B-B14F-4D97-AF65-F5344CB8AC3E}">
        <p14:creationId xmlns:p14="http://schemas.microsoft.com/office/powerpoint/2010/main" val="1599482664"/>
      </p:ext>
    </p:extLst>
  </p:cSld>
  <p:clrMapOvr>
    <a:masterClrMapping/>
  </p:clrMapOvr>
  <p:transition spd="slow">
    <p:fade/>
  </p:transition>
  <p:extLst>
    <p:ext uri="{DCECCB84-F9BA-43D5-87BE-67443E8EF086}">
      <p15:sldGuideLst xmlns:p15="http://schemas.microsoft.com/office/powerpoint/2012/main">
        <p15:guide id="1" orient="horz" pos="382" userDrawn="1">
          <p15:clr>
            <a:srgbClr val="FBAE40"/>
          </p15:clr>
        </p15:guide>
        <p15:guide id="2" pos="168" userDrawn="1">
          <p15:clr>
            <a:srgbClr val="FBAE40"/>
          </p15:clr>
        </p15:guide>
        <p15:guide id="3" orient="horz" pos="192" userDrawn="1">
          <p15:clr>
            <a:srgbClr val="FBAE40"/>
          </p15:clr>
        </p15:guide>
        <p15:guide id="4" orient="horz" pos="62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bg1">
            <a:lumMod val="8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2DF2D1-D5A6-45DF-AFBA-49D09768183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9877"/>
            <a:ext cx="9144000" cy="1059209"/>
          </a:xfrm>
          <a:prstGeom prst="rect">
            <a:avLst/>
          </a:prstGeom>
        </p:spPr>
      </p:pic>
      <p:sp>
        <p:nvSpPr>
          <p:cNvPr id="9" name="Rectangle 8">
            <a:extLst>
              <a:ext uri="{FF2B5EF4-FFF2-40B4-BE49-F238E27FC236}">
                <a16:creationId xmlns:a16="http://schemas.microsoft.com/office/drawing/2014/main" id="{ACC26611-C3B2-4096-B24D-C04B91C08441}"/>
              </a:ext>
            </a:extLst>
          </p:cNvPr>
          <p:cNvSpPr/>
          <p:nvPr userDrawn="1"/>
        </p:nvSpPr>
        <p:spPr>
          <a:xfrm>
            <a:off x="7598209" y="6465210"/>
            <a:ext cx="1545791" cy="4143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36E5524-A2BF-4473-B817-E561BB48926D}"/>
              </a:ext>
            </a:extLst>
          </p:cNvPr>
          <p:cNvSpPr/>
          <p:nvPr userDrawn="1"/>
        </p:nvSpPr>
        <p:spPr>
          <a:xfrm>
            <a:off x="0" y="6465409"/>
            <a:ext cx="7564025" cy="4143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90500" y="34652"/>
            <a:ext cx="8782050" cy="955948"/>
          </a:xfrm>
        </p:spPr>
        <p:txBody>
          <a:bodyPr/>
          <a:lstStyle>
            <a:lvl1pPr>
              <a:defRPr>
                <a:solidFill>
                  <a:schemeClr val="bg1"/>
                </a:solidFill>
                <a:latin typeface="+mn-lt"/>
              </a:defRPr>
            </a:lvl1pPr>
          </a:lstStyle>
          <a:p>
            <a:r>
              <a:rPr lang="en-US" dirty="0"/>
              <a:t>Section should be bold | topic regular 28 </a:t>
            </a:r>
            <a:r>
              <a:rPr lang="en-US" dirty="0" err="1"/>
              <a:t>pt</a:t>
            </a:r>
            <a:endParaRPr lang="en-US" dirty="0"/>
          </a:p>
        </p:txBody>
      </p:sp>
      <p:sp>
        <p:nvSpPr>
          <p:cNvPr id="8" name="Slide Number Placeholder 5"/>
          <p:cNvSpPr>
            <a:spLocks noGrp="1"/>
          </p:cNvSpPr>
          <p:nvPr>
            <p:ph type="sldNum" sz="quarter" idx="12"/>
          </p:nvPr>
        </p:nvSpPr>
        <p:spPr>
          <a:xfrm>
            <a:off x="6989916" y="6491517"/>
            <a:ext cx="418754" cy="360643"/>
          </a:xfrm>
          <a:prstGeom prst="rect">
            <a:avLst/>
          </a:prstGeom>
        </p:spPr>
        <p:txBody>
          <a:bodyPr anchor="ctr" anchorCtr="0"/>
          <a:lstStyle>
            <a:lvl1pPr algn="ctr">
              <a:defRPr sz="800" b="1">
                <a:solidFill>
                  <a:schemeClr val="bg1"/>
                </a:solidFill>
                <a:latin typeface="Acumin Pro" panose="020B0504020202020204" pitchFamily="34" charset="0"/>
              </a:defRPr>
            </a:lvl1pPr>
          </a:lstStyle>
          <a:p>
            <a:fld id="{F4ED8F9F-C3B0-4E28-9B25-7D97BCAD9E97}" type="slidenum">
              <a:rPr lang="en-US" smtClean="0"/>
              <a:pPr/>
              <a:t>‹#›</a:t>
            </a:fld>
            <a:endParaRPr lang="en-US" dirty="0"/>
          </a:p>
        </p:txBody>
      </p:sp>
      <p:pic>
        <p:nvPicPr>
          <p:cNvPr id="6" name="3 Imagen" descr="fondo_pantalla_NEX_U.jpg">
            <a:extLst>
              <a:ext uri="{FF2B5EF4-FFF2-40B4-BE49-F238E27FC236}">
                <a16:creationId xmlns:a16="http://schemas.microsoft.com/office/drawing/2014/main" id="{B5AF3FD1-69F4-4157-9F6F-FED548C8ADC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6"/>
          <a:stretch/>
        </p:blipFill>
        <p:spPr bwMode="auto">
          <a:xfrm>
            <a:off x="7793764" y="6491049"/>
            <a:ext cx="1247154" cy="361112"/>
          </a:xfrm>
          <a:prstGeom prst="rect">
            <a:avLst/>
          </a:prstGeom>
          <a:noFill/>
          <a:ln w="9525">
            <a:noFill/>
            <a:miter lim="800000"/>
            <a:headEnd/>
            <a:tailEnd/>
          </a:ln>
        </p:spPr>
      </p:pic>
      <p:pic>
        <p:nvPicPr>
          <p:cNvPr id="10" name="Picture 9">
            <a:extLst>
              <a:ext uri="{FF2B5EF4-FFF2-40B4-BE49-F238E27FC236}">
                <a16:creationId xmlns:a16="http://schemas.microsoft.com/office/drawing/2014/main" id="{0A18D1BB-774C-4F08-82AF-94B1AE49592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5855" y="6532252"/>
            <a:ext cx="1495854" cy="291095"/>
          </a:xfrm>
          <a:prstGeom prst="rect">
            <a:avLst/>
          </a:prstGeom>
        </p:spPr>
      </p:pic>
      <p:sp>
        <p:nvSpPr>
          <p:cNvPr id="12" name="Rectangle 11">
            <a:extLst>
              <a:ext uri="{FF2B5EF4-FFF2-40B4-BE49-F238E27FC236}">
                <a16:creationId xmlns:a16="http://schemas.microsoft.com/office/drawing/2014/main" id="{847C3B02-9B01-4788-99C9-9CD6A9AE9DD9}"/>
              </a:ext>
            </a:extLst>
          </p:cNvPr>
          <p:cNvSpPr/>
          <p:nvPr userDrawn="1"/>
        </p:nvSpPr>
        <p:spPr>
          <a:xfrm>
            <a:off x="0" y="1009332"/>
            <a:ext cx="9144000" cy="545607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168054348"/>
      </p:ext>
    </p:extLst>
  </p:cSld>
  <p:clrMapOvr>
    <a:masterClrMapping/>
  </p:clrMapOvr>
  <p:transition spd="slow">
    <p:fade/>
  </p:transition>
  <p:extLst>
    <p:ext uri="{DCECCB84-F9BA-43D5-87BE-67443E8EF086}">
      <p15:sldGuideLst xmlns:p15="http://schemas.microsoft.com/office/powerpoint/2012/main">
        <p15:guide id="1" orient="horz" pos="382" userDrawn="1">
          <p15:clr>
            <a:srgbClr val="FBAE40"/>
          </p15:clr>
        </p15:guide>
        <p15:guide id="2" pos="168" userDrawn="1">
          <p15:clr>
            <a:srgbClr val="FBAE40"/>
          </p15:clr>
        </p15:guide>
        <p15:guide id="3" orient="horz" pos="192" userDrawn="1">
          <p15:clr>
            <a:srgbClr val="FBAE40"/>
          </p15:clr>
        </p15:guide>
        <p15:guide id="4" orient="horz"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F4ED8F9F-C3B0-4E28-9B25-7D97BCAD9E97}" type="slidenum">
              <a:rPr lang="en-US" smtClean="0"/>
              <a:pPr/>
              <a:t>‹#›</a:t>
            </a:fld>
            <a:endParaRPr lang="en-US" dirty="0"/>
          </a:p>
        </p:txBody>
      </p:sp>
    </p:spTree>
    <p:extLst>
      <p:ext uri="{BB962C8B-B14F-4D97-AF65-F5344CB8AC3E}">
        <p14:creationId xmlns:p14="http://schemas.microsoft.com/office/powerpoint/2010/main" val="39814723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F4ED8F9F-C3B0-4E28-9B25-7D97BCAD9E97}" type="slidenum">
              <a:rPr lang="en-US" smtClean="0"/>
              <a:pPr/>
              <a:t>‹#›</a:t>
            </a:fld>
            <a:endParaRPr lang="en-US" dirty="0"/>
          </a:p>
        </p:txBody>
      </p:sp>
      <p:sp>
        <p:nvSpPr>
          <p:cNvPr id="5" name="Text Placeholder 4"/>
          <p:cNvSpPr>
            <a:spLocks noGrp="1"/>
          </p:cNvSpPr>
          <p:nvPr>
            <p:ph type="body" sz="quarter" idx="11"/>
          </p:nvPr>
        </p:nvSpPr>
        <p:spPr>
          <a:xfrm>
            <a:off x="228600" y="1219200"/>
            <a:ext cx="8686800" cy="5105400"/>
          </a:xfrm>
        </p:spPr>
        <p:txBody>
          <a:bodyPr/>
          <a:lstStyle>
            <a:lvl1pPr>
              <a:defRPr b="0"/>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992551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2" name="Número de diapositiva"/>
          <p:cNvSpPr txBox="1">
            <a:spLocks noGrp="1"/>
          </p:cNvSpPr>
          <p:nvPr>
            <p:ph type="sldNum" sz="quarter" idx="10"/>
          </p:nvPr>
        </p:nvSpPr>
        <p:spPr/>
        <p:txBody>
          <a:bodyPr/>
          <a:lstStyle>
            <a:lvl1pPr>
              <a:defRPr/>
            </a:lvl1pPr>
          </a:lstStyle>
          <a:p>
            <a:pPr>
              <a:defRPr/>
            </a:pPr>
            <a:fld id="{F525F262-1AC3-4C2A-ADC6-EA24E085FAA2}" type="slidenum">
              <a:rPr/>
              <a:pPr>
                <a:defRPr/>
              </a:pPr>
              <a:t>‹#›</a:t>
            </a:fld>
            <a:endParaRPr dirty="0"/>
          </a:p>
        </p:txBody>
      </p:sp>
    </p:spTree>
    <p:extLst>
      <p:ext uri="{BB962C8B-B14F-4D97-AF65-F5344CB8AC3E}">
        <p14:creationId xmlns:p14="http://schemas.microsoft.com/office/powerpoint/2010/main" val="93837927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 y="-16624"/>
            <a:ext cx="8782050" cy="1005840"/>
          </a:xfrm>
          <a:prstGeom prst="rect">
            <a:avLst/>
          </a:prstGeom>
        </p:spPr>
        <p:txBody>
          <a:bodyPr vert="horz" lIns="91440" tIns="45720" rIns="91440" bIns="45720" rtlCol="0" anchor="ctr">
            <a:normAutofit/>
          </a:bodyPr>
          <a:lstStyle/>
          <a:p>
            <a:r>
              <a:rPr lang="en-US" dirty="0"/>
              <a:t>28 </a:t>
            </a:r>
            <a:r>
              <a:rPr lang="en-US" dirty="0" err="1"/>
              <a:t>pt</a:t>
            </a:r>
            <a:r>
              <a:rPr lang="en-US" dirty="0"/>
              <a:t> Section should be bold | topic regular</a:t>
            </a:r>
          </a:p>
        </p:txBody>
      </p:sp>
      <p:pic>
        <p:nvPicPr>
          <p:cNvPr id="5" name="Picture 4"/>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49877"/>
            <a:ext cx="9144000" cy="1059209"/>
          </a:xfrm>
          <a:prstGeom prst="rect">
            <a:avLst/>
          </a:prstGeom>
        </p:spPr>
      </p:pic>
    </p:spTree>
    <p:extLst>
      <p:ext uri="{BB962C8B-B14F-4D97-AF65-F5344CB8AC3E}">
        <p14:creationId xmlns:p14="http://schemas.microsoft.com/office/powerpoint/2010/main" val="215847659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02" r:id="rId4"/>
    <p:sldLayoutId id="2147483698" r:id="rId5"/>
    <p:sldLayoutId id="2147483699" r:id="rId6"/>
    <p:sldLayoutId id="2147483701" r:id="rId7"/>
  </p:sldLayoutIdLst>
  <p:transition spd="slow">
    <p:fade/>
  </p:transition>
  <p:txStyles>
    <p:titleStyle>
      <a:lvl1pPr marL="0" indent="0"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457200" rtl="0" eaLnBrk="1" latinLnBrk="0" hangingPunct="1">
        <a:lnSpc>
          <a:spcPct val="100000"/>
        </a:lnSpc>
        <a:spcBef>
          <a:spcPts val="0"/>
        </a:spcBef>
        <a:spcAft>
          <a:spcPts val="1400"/>
        </a:spcAft>
        <a:buClr>
          <a:srgbClr val="C00000"/>
        </a:buClr>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1pPr>
      <a:lvl2pPr marL="457200" indent="-233363" algn="l" defTabSz="457200" rtl="0" eaLnBrk="1" latinLnBrk="0" hangingPunct="1">
        <a:lnSpc>
          <a:spcPct val="100000"/>
        </a:lnSpc>
        <a:spcBef>
          <a:spcPts val="0"/>
        </a:spcBef>
        <a:spcAft>
          <a:spcPts val="1400"/>
        </a:spcAft>
        <a:buClr>
          <a:srgbClr val="C00000"/>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457200" indent="-233363" algn="l" defTabSz="457200" rtl="0" eaLnBrk="1" latinLnBrk="0" hangingPunct="1">
        <a:lnSpc>
          <a:spcPct val="100000"/>
        </a:lnSpc>
        <a:spcBef>
          <a:spcPts val="0"/>
        </a:spcBef>
        <a:spcAft>
          <a:spcPts val="1400"/>
        </a:spcAft>
        <a:buClr>
          <a:srgbClr val="C00000"/>
        </a:buClr>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3pPr>
      <a:lvl4pPr marL="457200" indent="-233363" algn="l" defTabSz="457200" rtl="0" eaLnBrk="1" latinLnBrk="0" hangingPunct="1">
        <a:lnSpc>
          <a:spcPct val="100000"/>
        </a:lnSpc>
        <a:spcBef>
          <a:spcPts val="0"/>
        </a:spcBef>
        <a:spcAft>
          <a:spcPts val="1400"/>
        </a:spcAft>
        <a:buClr>
          <a:srgbClr val="C00000"/>
        </a:buClr>
        <a:buFont typeface="Arial" panose="020B0604020202020204"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4pPr>
      <a:lvl5pPr marL="457200" indent="-233363" algn="l" defTabSz="457200" rtl="0" eaLnBrk="1" latinLnBrk="0" hangingPunct="1">
        <a:lnSpc>
          <a:spcPct val="100000"/>
        </a:lnSpc>
        <a:spcBef>
          <a:spcPts val="0"/>
        </a:spcBef>
        <a:spcAft>
          <a:spcPts val="1400"/>
        </a:spcAft>
        <a:buClr>
          <a:srgbClr val="C00000"/>
        </a:buClr>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20">
          <p15:clr>
            <a:srgbClr val="F26B43"/>
          </p15:clr>
        </p15:guide>
        <p15:guide id="3" pos="3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28.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8.wdp"/><Relationship Id="rId5" Type="http://schemas.openxmlformats.org/officeDocument/2006/relationships/image" Target="../media/image31.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microsoft.com/office/2007/relationships/hdphoto" Target="../media/hdphoto10.wdp"/><Relationship Id="rId5" Type="http://schemas.openxmlformats.org/officeDocument/2006/relationships/image" Target="../media/image33.png"/><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13.wdp"/><Relationship Id="rId5" Type="http://schemas.openxmlformats.org/officeDocument/2006/relationships/image" Target="../media/image36.png"/><Relationship Id="rId4" Type="http://schemas.microsoft.com/office/2007/relationships/hdphoto" Target="../media/hdphoto12.wdp"/></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14.wdp"/></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16.wdp"/><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15.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9.png"/><Relationship Id="rId4" Type="http://schemas.microsoft.com/office/2007/relationships/hdphoto" Target="../media/hdphoto17.wdp"/></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18.wdp"/></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7.jpeg"/><Relationship Id="rId4" Type="http://schemas.microsoft.com/office/2007/relationships/hdphoto" Target="../media/hdphoto19.wdp"/></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microsoft.com/office/2007/relationships/hdphoto" Target="../media/hdphoto20.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www.balcrank.com/" TargetMode="External"/><Relationship Id="rId2" Type="http://schemas.openxmlformats.org/officeDocument/2006/relationships/hyperlink" Target="mailto:dsmith@balcrank.com" TargetMode="Externa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CA29EA-E8D7-4674-AA12-C5425A6DE8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532"/>
            <a:ext cx="9133041" cy="6900532"/>
          </a:xfrm>
          <a:prstGeom prst="rect">
            <a:avLst/>
          </a:prstGeom>
        </p:spPr>
      </p:pic>
      <p:sp>
        <p:nvSpPr>
          <p:cNvPr id="5" name="TextBox 4">
            <a:extLst>
              <a:ext uri="{FF2B5EF4-FFF2-40B4-BE49-F238E27FC236}">
                <a16:creationId xmlns:a16="http://schemas.microsoft.com/office/drawing/2014/main" id="{DAF0525D-E3AA-4C0F-AC6F-7D734D082488}"/>
              </a:ext>
            </a:extLst>
          </p:cNvPr>
          <p:cNvSpPr txBox="1"/>
          <p:nvPr/>
        </p:nvSpPr>
        <p:spPr>
          <a:xfrm>
            <a:off x="3987210" y="545613"/>
            <a:ext cx="4231758" cy="862929"/>
          </a:xfrm>
          <a:prstGeom prst="rect">
            <a:avLst/>
          </a:prstGeom>
          <a:noFill/>
        </p:spPr>
        <p:txBody>
          <a:bodyPr wrap="square">
            <a:spAutoFit/>
          </a:bodyPr>
          <a:lstStyle/>
          <a:p>
            <a:pPr marL="0" marR="0" algn="ctr">
              <a:lnSpc>
                <a:spcPct val="107000"/>
              </a:lnSpc>
              <a:spcBef>
                <a:spcPts val="0"/>
              </a:spcBef>
              <a:spcAft>
                <a:spcPts val="800"/>
              </a:spcAft>
            </a:pPr>
            <a:r>
              <a:rPr lang="en-US" sz="1600"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NEX·U·</a:t>
            </a:r>
            <a:r>
              <a:rPr lang="en-US" sz="1600" i="1" baseline="30000"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a:t>
            </a:r>
            <a:r>
              <a:rPr lang="en-US" sz="1600" i="1" dirty="0">
                <a:solidFill>
                  <a:schemeClr val="bg1"/>
                </a:solidFill>
                <a:effectLst/>
                <a:latin typeface="Arial Narrow" panose="020B0606020202030204" pitchFamily="34" charset="0"/>
                <a:ea typeface="Calibri" panose="020F0502020204030204" pitchFamily="34" charset="0"/>
                <a:cs typeface="Times New Roman" panose="02020603050405020304" pitchFamily="18" charset="0"/>
              </a:rPr>
              <a:t> has been conceived with the user in mind, making fluid management and fluid inventory control an easy and trouble free activity.</a:t>
            </a:r>
          </a:p>
        </p:txBody>
      </p:sp>
      <p:pic>
        <p:nvPicPr>
          <p:cNvPr id="13" name="Picture 12">
            <a:extLst>
              <a:ext uri="{FF2B5EF4-FFF2-40B4-BE49-F238E27FC236}">
                <a16:creationId xmlns:a16="http://schemas.microsoft.com/office/drawing/2014/main" id="{6CE40BC6-B063-4C3C-9A65-B1BD4691636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250" b="90000" l="2070" r="98157">
                        <a14:foregroundMark x1="4481" y1="46761" x2="4481" y2="46761"/>
                        <a14:foregroundMark x1="4481" y1="46761" x2="4481" y2="46761"/>
                        <a14:foregroundMark x1="2798" y1="46591" x2="2798" y2="46591"/>
                        <a14:foregroundMark x1="2138" y1="48182" x2="2138" y2="48182"/>
                        <a14:foregroundMark x1="14331" y1="6250" x2="14331" y2="6250"/>
                        <a14:foregroundMark x1="14331" y1="6250" x2="14331" y2="6250"/>
                        <a14:foregroundMark x1="25864" y1="26193" x2="25864" y2="26193"/>
                        <a14:foregroundMark x1="25864" y1="26193" x2="25864" y2="26193"/>
                        <a14:foregroundMark x1="25864" y1="26193" x2="25864" y2="26193"/>
                        <a14:foregroundMark x1="25864" y1="26193" x2="25864" y2="26193"/>
                        <a14:foregroundMark x1="25864" y1="26193" x2="29914" y2="25227"/>
                        <a14:foregroundMark x1="30710" y1="26193" x2="30710" y2="26193"/>
                        <a14:foregroundMark x1="38694" y1="25795" x2="38694" y2="25795"/>
                        <a14:foregroundMark x1="37739" y1="32045" x2="37739" y2="32045"/>
                        <a14:foregroundMark x1="41197" y1="44773" x2="41197" y2="44773"/>
                        <a14:foregroundMark x1="53480" y1="38125" x2="53480" y2="38125"/>
                        <a14:foregroundMark x1="56529" y1="32273" x2="56529" y2="32273"/>
                        <a14:foregroundMark x1="70086" y1="24205" x2="70086" y2="24205"/>
                        <a14:foregroundMark x1="70905" y1="32841" x2="70905" y2="32841"/>
                        <a14:foregroundMark x1="73635" y1="45568" x2="73567" y2="44943"/>
                        <a14:foregroundMark x1="76228" y1="29432" x2="76228" y2="29432"/>
                        <a14:foregroundMark x1="91151" y1="24205" x2="90992" y2="26193"/>
                        <a14:foregroundMark x1="88171" y1="40341" x2="88171" y2="40341"/>
                        <a14:foregroundMark x1="93494" y1="44943" x2="93494" y2="44943"/>
                        <a14:foregroundMark x1="93585" y1="42955" x2="93585" y2="42955"/>
                        <a14:foregroundMark x1="95996" y1="27216" x2="95996" y2="27216"/>
                        <a14:foregroundMark x1="95678" y1="25000" x2="95678" y2="25000"/>
                        <a14:foregroundMark x1="96565" y1="23580" x2="96565" y2="23580"/>
                        <a14:foregroundMark x1="97293" y1="23011" x2="97543" y2="23409"/>
                        <a14:foregroundMark x1="98180" y1="22784" x2="98180" y2="22784"/>
                        <a14:foregroundMark x1="2229" y1="61307" x2="2229" y2="61307"/>
                        <a14:foregroundMark x1="2070" y1="58466" x2="2070" y2="58466"/>
                        <a14:foregroundMark x1="2138" y1="56875" x2="2138" y2="56875"/>
                        <a14:foregroundMark x1="6915" y1="61477" x2="6915" y2="61477"/>
                        <a14:foregroundMark x1="8439" y1="62102" x2="8439" y2="62102"/>
                        <a14:foregroundMark x1="8690" y1="66932" x2="8690" y2="66932"/>
                        <a14:foregroundMark x1="11260" y1="68125" x2="11260" y2="68125"/>
                        <a14:foregroundMark x1="12079" y1="63523" x2="12079" y2="63523"/>
                        <a14:foregroundMark x1="13763" y1="61705" x2="13763" y2="61705"/>
                        <a14:foregroundMark x1="13763" y1="62500" x2="13763" y2="62500"/>
                        <a14:foregroundMark x1="13854" y1="56023" x2="13854" y2="56023"/>
                        <a14:foregroundMark x1="13854" y1="56023" x2="13854" y2="56023"/>
                        <a14:foregroundMark x1="18858" y1="60284" x2="18858" y2="60909"/>
                        <a14:foregroundMark x1="19017" y1="63295" x2="19017" y2="63295"/>
                        <a14:foregroundMark x1="22884" y1="61477" x2="23135" y2="62102"/>
                        <a14:foregroundMark x1="23135" y1="65739" x2="23135" y2="65739"/>
                        <a14:foregroundMark x1="29663" y1="55852" x2="29663" y2="55852"/>
                        <a14:foregroundMark x1="29663" y1="55852" x2="29663" y2="55852"/>
                        <a14:foregroundMark x1="29754" y1="63920" x2="29754" y2="63920"/>
                        <a14:foregroundMark x1="29754" y1="63920" x2="29754" y2="63920"/>
                        <a14:foregroundMark x1="32325" y1="63523" x2="32325" y2="63523"/>
                        <a14:foregroundMark x1="32325" y1="63523" x2="32325" y2="63523"/>
                        <a14:foregroundMark x1="32962" y1="66534" x2="32962" y2="66534"/>
                        <a14:foregroundMark x1="33212" y1="67557" x2="33212" y2="67557"/>
                        <a14:foregroundMark x1="29572" y1="67330" x2="29572" y2="67330"/>
                        <a14:foregroundMark x1="35237" y1="60057" x2="35237" y2="60057"/>
                        <a14:foregroundMark x1="34577" y1="63125" x2="34577" y2="63125"/>
                        <a14:foregroundMark x1="34418" y1="69943" x2="34418" y2="69943"/>
                        <a14:foregroundMark x1="40628" y1="59659" x2="40628" y2="59659"/>
                        <a14:foregroundMark x1="42903" y1="60682" x2="42903" y2="60682"/>
                        <a14:foregroundMark x1="42903" y1="63125" x2="42903" y2="63125"/>
                        <a14:foregroundMark x1="39581" y1="64943" x2="39581" y2="64943"/>
                        <a14:foregroundMark x1="40082" y1="68523" x2="40082" y2="68523"/>
                        <a14:foregroundMark x1="40810" y1="68523" x2="40810" y2="68523"/>
                        <a14:foregroundMark x1="42652" y1="68920" x2="42652" y2="68920"/>
                        <a14:foregroundMark x1="42584" y1="68920" x2="42584" y2="68920"/>
                        <a14:foregroundMark x1="22884" y1="57045" x2="22884" y2="57045"/>
                        <a14:foregroundMark x1="24022" y1="56250" x2="24022" y2="56250"/>
                        <a14:foregroundMark x1="25864" y1="56648" x2="25864" y2="56648"/>
                        <a14:foregroundMark x1="44586" y1="60909" x2="44586" y2="61307"/>
                        <a14:foregroundMark x1="44677" y1="63920" x2="44677" y2="63920"/>
                        <a14:foregroundMark x1="47498" y1="60455" x2="47498" y2="60455"/>
                        <a14:foregroundMark x1="48226" y1="64318" x2="48226" y2="64318"/>
                        <a14:foregroundMark x1="51297" y1="59489" x2="51297" y2="59489"/>
                        <a14:foregroundMark x1="50159" y1="59886" x2="50159" y2="59886"/>
                        <a14:foregroundMark x1="49841" y1="61705" x2="49841" y2="61705"/>
                        <a14:foregroundMark x1="53389" y1="61477" x2="53389" y2="61477"/>
                        <a14:foregroundMark x1="53139" y1="65114" x2="53139" y2="65114"/>
                        <a14:foregroundMark x1="53389" y1="55455" x2="53389" y2="55455"/>
                        <a14:foregroundMark x1="53389" y1="56477" x2="53389" y2="56477"/>
                        <a14:foregroundMark x1="55482" y1="61307" x2="55482" y2="61307"/>
                        <a14:foregroundMark x1="55073" y1="64943" x2="55073" y2="64943"/>
                        <a14:foregroundMark x1="58553" y1="64318" x2="58553" y2="64318"/>
                        <a14:foregroundMark x1="58803" y1="64943" x2="58803" y2="64943"/>
                        <a14:foregroundMark x1="61306" y1="60682" x2="61306" y2="60682"/>
                        <a14:foregroundMark x1="60737" y1="61080" x2="60646" y2="61705"/>
                        <a14:foregroundMark x1="60259" y1="65114" x2="60646" y2="65909"/>
                        <a14:foregroundMark x1="63649" y1="67159" x2="63649" y2="67159"/>
                        <a14:foregroundMark x1="63967" y1="62898" x2="63967" y2="62898"/>
                        <a14:foregroundMark x1="69290" y1="55455" x2="69290" y2="55455"/>
                        <a14:foregroundMark x1="67834" y1="57670" x2="67834" y2="57670"/>
                        <a14:foregroundMark x1="69609" y1="64091" x2="69609" y2="64091"/>
                        <a14:foregroundMark x1="71633" y1="60909" x2="71633" y2="60909"/>
                        <a14:foregroundMark x1="71633" y1="60909" x2="71633" y2="60909"/>
                        <a14:foregroundMark x1="72111" y1="65114" x2="72111" y2="65114"/>
                        <a14:foregroundMark x1="72839" y1="68523" x2="72839" y2="68523"/>
                        <a14:foregroundMark x1="77434" y1="59489" x2="77434" y2="59489"/>
                        <a14:foregroundMark x1="76137" y1="62500" x2="76137" y2="62500"/>
                        <a14:foregroundMark x1="79709" y1="59659" x2="79709" y2="59659"/>
                        <a14:foregroundMark x1="82188" y1="64716" x2="82188" y2="64716"/>
                        <a14:foregroundMark x1="82188" y1="64716" x2="82188" y2="64716"/>
                        <a14:foregroundMark x1="84941" y1="68920" x2="84941" y2="68920"/>
                        <a14:foregroundMark x1="86806" y1="62898" x2="86806" y2="62898"/>
                        <a14:foregroundMark x1="89627" y1="61307" x2="89627" y2="61307"/>
                        <a14:foregroundMark x1="92539" y1="60284" x2="92539" y2="60284"/>
                        <a14:foregroundMark x1="95428" y1="59886" x2="95428" y2="59886"/>
                        <a14:foregroundMark x1="94381" y1="60909" x2="94381" y2="60909"/>
                        <a14:foregroundMark x1="95837" y1="66705" x2="95837" y2="66705"/>
                        <a14:foregroundMark x1="43130" y1="27841" x2="43130" y2="27841"/>
                        <a14:foregroundMark x1="48703" y1="23409" x2="48703" y2="23409"/>
                        <a14:foregroundMark x1="49682" y1="27045" x2="49682" y2="27045"/>
                        <a14:foregroundMark x1="83894" y1="26591" x2="83894" y2="26591"/>
                        <a14:foregroundMark x1="83098" y1="38125" x2="83098" y2="38125"/>
                        <a14:foregroundMark x1="83894" y1="59261" x2="83894" y2="59261"/>
                        <a14:backgroundMark x1="4004" y1="8068" x2="4004" y2="8068"/>
                        <a14:backgroundMark x1="3344" y1="14148" x2="3344" y2="14148"/>
                        <a14:backgroundMark x1="2070" y1="19943" x2="2070" y2="19943"/>
                        <a14:backgroundMark x1="2229" y1="23011" x2="2229" y2="23011"/>
                        <a14:backgroundMark x1="1820" y1="25000" x2="1820" y2="25795"/>
                        <a14:backgroundMark x1="1410" y1="29034" x2="1410" y2="29034"/>
                        <a14:backgroundMark x1="1251" y1="31080" x2="1251" y2="31080"/>
                        <a14:backgroundMark x1="1251" y1="31080" x2="1251" y2="31080"/>
                        <a14:backgroundMark x1="4322" y1="85852" x2="26524" y2="91420"/>
                        <a14:backgroundMark x1="26524" y1="91420" x2="29572" y2="88920"/>
                        <a14:backgroundMark x1="32894" y1="86477" x2="39035" y2="84489"/>
                        <a14:backgroundMark x1="41288" y1="82670" x2="46861" y2="81250"/>
                        <a14:backgroundMark x1="62671" y1="75398" x2="65082" y2="76420"/>
                        <a14:backgroundMark x1="83576" y1="89886" x2="85100" y2="88295"/>
                        <a14:backgroundMark x1="90514" y1="84659" x2="93426" y2="82273"/>
                        <a14:backgroundMark x1="94381" y1="82045" x2="95928" y2="81420"/>
                        <a14:backgroundMark x1="96565" y1="80227" x2="97134" y2="78807"/>
                        <a14:backgroundMark x1="96156" y1="44943" x2="96406" y2="44545"/>
                        <a14:backgroundMark x1="96656" y1="38523" x2="97134" y2="36875"/>
                        <a14:backgroundMark x1="96156" y1="8068" x2="95587" y2="8068"/>
                        <a14:backgroundMark x1="27070" y1="41136" x2="27070" y2="41136"/>
                        <a14:backgroundMark x1="27070" y1="41136" x2="27070" y2="41136"/>
                        <a14:backgroundMark x1="66470" y1="41932" x2="66470" y2="41932"/>
                        <a14:backgroundMark x1="41128" y1="61705" x2="41128" y2="61705"/>
                        <a14:backgroundMark x1="42084" y1="61705" x2="42084" y2="61705"/>
                        <a14:backgroundMark x1="41924" y1="64489" x2="41924" y2="64489"/>
                        <a14:backgroundMark x1="41288" y1="64489" x2="41288" y2="64489"/>
                        <a14:backgroundMark x1="40241" y1="64489" x2="40241" y2="64489"/>
                        <a14:backgroundMark x1="83417" y1="61705" x2="83417" y2="61705"/>
                      </a14:backgroundRemoval>
                    </a14:imgEffect>
                  </a14:imgLayer>
                </a14:imgProps>
              </a:ext>
              <a:ext uri="{28A0092B-C50C-407E-A947-70E740481C1C}">
                <a14:useLocalDpi xmlns:a14="http://schemas.microsoft.com/office/drawing/2010/main" val="0"/>
              </a:ext>
            </a:extLst>
          </a:blip>
          <a:srcRect b="45987"/>
          <a:stretch/>
        </p:blipFill>
        <p:spPr>
          <a:xfrm>
            <a:off x="6838995" y="6013458"/>
            <a:ext cx="1980540" cy="428285"/>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A0010521-AB57-4CE3-986F-0A6A2273B8E2}"/>
              </a:ext>
            </a:extLst>
          </p:cNvPr>
          <p:cNvSpPr txBox="1">
            <a:spLocks/>
          </p:cNvSpPr>
          <p:nvPr/>
        </p:nvSpPr>
        <p:spPr>
          <a:xfrm>
            <a:off x="190500" y="34652"/>
            <a:ext cx="8782050" cy="955948"/>
          </a:xfrm>
          <a:prstGeom prst="rect">
            <a:avLst/>
          </a:prstGeom>
        </p:spPr>
        <p:txBody>
          <a:bodyPr/>
          <a:lstStyle>
            <a:lvl1pPr marL="0" indent="0"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es-ES" dirty="0">
              <a:solidFill>
                <a:schemeClr val="bg1"/>
              </a:solidFill>
              <a:sym typeface="Myriad Pro Light"/>
            </a:endParaRPr>
          </a:p>
        </p:txBody>
      </p:sp>
      <p:sp>
        <p:nvSpPr>
          <p:cNvPr id="7" name="TextBox 6">
            <a:extLst>
              <a:ext uri="{FF2B5EF4-FFF2-40B4-BE49-F238E27FC236}">
                <a16:creationId xmlns:a16="http://schemas.microsoft.com/office/drawing/2014/main" id="{F2872A9F-8429-4521-A31B-821CE8C88B64}"/>
              </a:ext>
            </a:extLst>
          </p:cNvPr>
          <p:cNvSpPr txBox="1"/>
          <p:nvPr/>
        </p:nvSpPr>
        <p:spPr>
          <a:xfrm>
            <a:off x="240029" y="1431272"/>
            <a:ext cx="8157521" cy="2403287"/>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NEX·U·®</a:t>
            </a:r>
            <a:r>
              <a:rPr lang="en-US" sz="1800" dirty="0">
                <a:effectLst/>
                <a:latin typeface="Calibri" panose="020F0502020204030204" pitchFamily="34" charset="0"/>
                <a:ea typeface="Calibri" panose="020F0502020204030204" pitchFamily="34" charset="0"/>
                <a:cs typeface="Times New Roman" panose="02020603050405020304" pitchFamily="18" charset="0"/>
              </a:rPr>
              <a:t> adapts to the shops work flow and offers multiple ways of dispense access.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System accessed by:</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U·dat</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NEXU keypad</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U·vision+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Uses a </a:t>
            </a:r>
            <a:r>
              <a:rPr lang="en-US" dirty="0">
                <a:latin typeface="Calibri" panose="020F0502020204030204" pitchFamily="34" charset="0"/>
                <a:ea typeface="Calibri" panose="020F0502020204030204" pitchFamily="34" charset="0"/>
                <a:cs typeface="Times New Roman" panose="02020603050405020304" pitchFamily="18" charset="0"/>
              </a:rPr>
              <a:t>6-button keypad mounted on a non-metered Balcrank handle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Virtual Keypad:</a:t>
            </a:r>
            <a:r>
              <a:rPr lang="en-US" sz="1800" dirty="0">
                <a:effectLst/>
                <a:latin typeface="Calibri" panose="020F0502020204030204" pitchFamily="34" charset="0"/>
                <a:ea typeface="Calibri" panose="020F0502020204030204" pitchFamily="34" charset="0"/>
                <a:cs typeface="Times New Roman" panose="02020603050405020304" pitchFamily="18" charset="0"/>
              </a:rPr>
              <a:t> Use any smart phone, tablet or PC/Laptop on a Wi–Fi network</a:t>
            </a: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D80A3598-4ACD-448A-A02D-3BA678B477C3}"/>
              </a:ext>
            </a:extLst>
          </p:cNvPr>
          <p:cNvSpPr>
            <a:spLocks noGrp="1"/>
          </p:cNvSpPr>
          <p:nvPr>
            <p:ph type="title"/>
          </p:nvPr>
        </p:nvSpPr>
        <p:spPr>
          <a:xfrm>
            <a:off x="190500" y="34652"/>
            <a:ext cx="8782050" cy="95594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NEX·U·®</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sym typeface="Myriad Pro Light"/>
              </a:rPr>
              <a:t>can be accessed through</a:t>
            </a:r>
            <a:endParaRPr lang="en-US" dirty="0"/>
          </a:p>
        </p:txBody>
      </p:sp>
      <p:grpSp>
        <p:nvGrpSpPr>
          <p:cNvPr id="11" name="Group 10">
            <a:extLst>
              <a:ext uri="{FF2B5EF4-FFF2-40B4-BE49-F238E27FC236}">
                <a16:creationId xmlns:a16="http://schemas.microsoft.com/office/drawing/2014/main" id="{36EAE4CB-F75B-4BF8-A1D6-FE4DAB38ED0C}"/>
              </a:ext>
            </a:extLst>
          </p:cNvPr>
          <p:cNvGrpSpPr/>
          <p:nvPr/>
        </p:nvGrpSpPr>
        <p:grpSpPr>
          <a:xfrm>
            <a:off x="1074970" y="4036244"/>
            <a:ext cx="6628299" cy="1705477"/>
            <a:chOff x="1074970" y="4036244"/>
            <a:chExt cx="6628299" cy="1705477"/>
          </a:xfrm>
        </p:grpSpPr>
        <p:pic>
          <p:nvPicPr>
            <p:cNvPr id="5" name="Picture 3" descr="C:\Users\ivan.fernandez\Desktop\iconos\Udat.png">
              <a:extLst>
                <a:ext uri="{FF2B5EF4-FFF2-40B4-BE49-F238E27FC236}">
                  <a16:creationId xmlns:a16="http://schemas.microsoft.com/office/drawing/2014/main" id="{096A9DC6-7A30-4671-9FBB-3FC76A65BF5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4970" y="4303060"/>
              <a:ext cx="1285720" cy="1281574"/>
            </a:xfrm>
            <a:prstGeom prst="rect">
              <a:avLst/>
            </a:prstGeom>
            <a:noFill/>
            <a:ln w="9525">
              <a:noFill/>
              <a:miter lim="800000"/>
              <a:headEnd/>
              <a:tailEnd/>
            </a:ln>
          </p:spPr>
        </p:pic>
        <p:grpSp>
          <p:nvGrpSpPr>
            <p:cNvPr id="8" name="Group 7">
              <a:extLst>
                <a:ext uri="{FF2B5EF4-FFF2-40B4-BE49-F238E27FC236}">
                  <a16:creationId xmlns:a16="http://schemas.microsoft.com/office/drawing/2014/main" id="{A9C8A46B-ADF5-4352-BBBC-FB1809138C1C}"/>
                </a:ext>
              </a:extLst>
            </p:cNvPr>
            <p:cNvGrpSpPr/>
            <p:nvPr/>
          </p:nvGrpSpPr>
          <p:grpSpPr>
            <a:xfrm rot="20656457">
              <a:off x="3532650" y="4121018"/>
              <a:ext cx="990372" cy="1565777"/>
              <a:chOff x="5263382" y="2968169"/>
              <a:chExt cx="2025939" cy="3380872"/>
            </a:xfrm>
          </p:grpSpPr>
          <p:pic>
            <p:nvPicPr>
              <p:cNvPr id="9" name="16 Imagen" descr="U-Vision.png">
                <a:extLst>
                  <a:ext uri="{FF2B5EF4-FFF2-40B4-BE49-F238E27FC236}">
                    <a16:creationId xmlns:a16="http://schemas.microsoft.com/office/drawing/2014/main" id="{F0B3B589-7700-4E53-995D-5F56B45247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5263382" y="2968169"/>
                <a:ext cx="2025939" cy="3380872"/>
              </a:xfrm>
              <a:prstGeom prst="rect">
                <a:avLst/>
              </a:prstGeom>
              <a:noFill/>
              <a:ln w="9525">
                <a:noFill/>
                <a:miter lim="800000"/>
                <a:headEnd/>
                <a:tailEnd/>
              </a:ln>
            </p:spPr>
          </p:pic>
          <p:cxnSp>
            <p:nvCxnSpPr>
              <p:cNvPr id="10" name="Straight Connector 9">
                <a:extLst>
                  <a:ext uri="{FF2B5EF4-FFF2-40B4-BE49-F238E27FC236}">
                    <a16:creationId xmlns:a16="http://schemas.microsoft.com/office/drawing/2014/main" id="{B133E7F9-B9BA-416A-B4A3-4BF7489022F8}"/>
                  </a:ext>
                </a:extLst>
              </p:cNvPr>
              <p:cNvCxnSpPr/>
              <p:nvPr/>
            </p:nvCxnSpPr>
            <p:spPr>
              <a:xfrm flipV="1">
                <a:off x="6340415" y="4201063"/>
                <a:ext cx="250166" cy="103517"/>
              </a:xfrm>
              <a:prstGeom prst="line">
                <a:avLst/>
              </a:prstGeom>
              <a:ln w="38100">
                <a:solidFill>
                  <a:schemeClr val="tx1">
                    <a:lumMod val="95000"/>
                    <a:lumOff val="5000"/>
                  </a:schemeClr>
                </a:solidFill>
              </a:ln>
            </p:spPr>
            <p:style>
              <a:lnRef idx="3">
                <a:schemeClr val="dk1"/>
              </a:lnRef>
              <a:fillRef idx="0">
                <a:schemeClr val="dk1"/>
              </a:fillRef>
              <a:effectRef idx="2">
                <a:schemeClr val="dk1"/>
              </a:effectRef>
              <a:fontRef idx="minor">
                <a:schemeClr val="tx1"/>
              </a:fontRef>
            </p:style>
          </p:cxnSp>
        </p:grpSp>
        <p:pic>
          <p:nvPicPr>
            <p:cNvPr id="2050" name="Picture 1">
              <a:extLst>
                <a:ext uri="{FF2B5EF4-FFF2-40B4-BE49-F238E27FC236}">
                  <a16:creationId xmlns:a16="http://schemas.microsoft.com/office/drawing/2014/main" id="{3C31108F-FC80-472D-9936-9E7FCAB5C5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031" y="4036244"/>
              <a:ext cx="2109238" cy="170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16 Marcador de número de diapositiva">
            <a:extLst>
              <a:ext uri="{FF2B5EF4-FFF2-40B4-BE49-F238E27FC236}">
                <a16:creationId xmlns:a16="http://schemas.microsoft.com/office/drawing/2014/main" id="{1ACC5003-EF04-4B4C-BE7E-387C0C1557DF}"/>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10</a:t>
            </a:fld>
            <a:endParaRPr lang="es-ES" dirty="0"/>
          </a:p>
        </p:txBody>
      </p:sp>
    </p:spTree>
    <p:extLst>
      <p:ext uri="{BB962C8B-B14F-4D97-AF65-F5344CB8AC3E}">
        <p14:creationId xmlns:p14="http://schemas.microsoft.com/office/powerpoint/2010/main" val="174155456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52A07-44F5-49FC-93DD-484D39688977}"/>
              </a:ext>
            </a:extLst>
          </p:cNvPr>
          <p:cNvSpPr>
            <a:spLocks noGrp="1"/>
          </p:cNvSpPr>
          <p:nvPr>
            <p:ph type="title"/>
          </p:nvPr>
        </p:nvSpPr>
        <p:spPr/>
        <p:txBody>
          <a:bodyPr/>
          <a:lstStyle/>
          <a:p>
            <a:r>
              <a:rPr lang="en-US" dirty="0"/>
              <a:t>NEX·U·® U-dat Connected Dispense</a:t>
            </a:r>
          </a:p>
        </p:txBody>
      </p:sp>
      <p:sp>
        <p:nvSpPr>
          <p:cNvPr id="5" name="23 Marcador de número de diapositiva">
            <a:extLst>
              <a:ext uri="{FF2B5EF4-FFF2-40B4-BE49-F238E27FC236}">
                <a16:creationId xmlns:a16="http://schemas.microsoft.com/office/drawing/2014/main" id="{C04BE8ED-EFD4-4EF5-AB6A-E547648EFDCA}"/>
              </a:ext>
            </a:extLst>
          </p:cNvPr>
          <p:cNvSpPr>
            <a:spLocks noGrp="1"/>
          </p:cNvSpPr>
          <p:nvPr>
            <p:ph type="sldNum" sz="quarter" idx="12"/>
          </p:nvPr>
        </p:nvSpPr>
        <p:spPr bwMode="auto">
          <a:xfrm>
            <a:off x="6989916" y="6491517"/>
            <a:ext cx="418754" cy="360643"/>
          </a:xfrm>
          <a:ln>
            <a:miter lim="800000"/>
            <a:headEnd/>
            <a:tailEnd/>
          </a:ln>
        </p:spPr>
        <p:txBody>
          <a:bodyPr/>
          <a:lstStyle/>
          <a:p>
            <a:pPr fontAlgn="base">
              <a:spcBef>
                <a:spcPct val="0"/>
              </a:spcBef>
              <a:spcAft>
                <a:spcPct val="0"/>
              </a:spcAft>
              <a:defRPr/>
            </a:pPr>
            <a:fld id="{421A439F-56FC-46C5-9D90-E8FD72113D96}" type="slidenum">
              <a:rPr lang="es-ES" smtClean="0"/>
              <a:pPr fontAlgn="base">
                <a:spcBef>
                  <a:spcPct val="0"/>
                </a:spcBef>
                <a:spcAft>
                  <a:spcPct val="0"/>
                </a:spcAft>
                <a:defRPr/>
              </a:pPr>
              <a:t>11</a:t>
            </a:fld>
            <a:endParaRPr lang="es-ES" dirty="0"/>
          </a:p>
        </p:txBody>
      </p:sp>
      <p:pic>
        <p:nvPicPr>
          <p:cNvPr id="7" name="Picture 6">
            <a:extLst>
              <a:ext uri="{FF2B5EF4-FFF2-40B4-BE49-F238E27FC236}">
                <a16:creationId xmlns:a16="http://schemas.microsoft.com/office/drawing/2014/main" id="{AF4CEDC9-0948-4ABC-977C-7B9AFCBBF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606" y="2017121"/>
            <a:ext cx="2798966" cy="4001828"/>
          </a:xfrm>
          <a:prstGeom prst="rect">
            <a:avLst/>
          </a:prstGeom>
        </p:spPr>
      </p:pic>
      <p:grpSp>
        <p:nvGrpSpPr>
          <p:cNvPr id="6" name="Group 5">
            <a:extLst>
              <a:ext uri="{FF2B5EF4-FFF2-40B4-BE49-F238E27FC236}">
                <a16:creationId xmlns:a16="http://schemas.microsoft.com/office/drawing/2014/main" id="{06AE9A35-ABA8-432C-85FE-EAF29098A561}"/>
              </a:ext>
            </a:extLst>
          </p:cNvPr>
          <p:cNvGrpSpPr/>
          <p:nvPr/>
        </p:nvGrpSpPr>
        <p:grpSpPr>
          <a:xfrm>
            <a:off x="400865" y="1574025"/>
            <a:ext cx="8649835" cy="4001827"/>
            <a:chOff x="400865" y="1574025"/>
            <a:chExt cx="8649835" cy="4001827"/>
          </a:xfrm>
        </p:grpSpPr>
        <p:pic>
          <p:nvPicPr>
            <p:cNvPr id="4" name="Picture 3">
              <a:extLst>
                <a:ext uri="{FF2B5EF4-FFF2-40B4-BE49-F238E27FC236}">
                  <a16:creationId xmlns:a16="http://schemas.microsoft.com/office/drawing/2014/main" id="{39160FFA-DA1C-4BC6-9676-3A081A49E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65" y="1574025"/>
              <a:ext cx="5716895" cy="4001827"/>
            </a:xfrm>
            <a:prstGeom prst="rect">
              <a:avLst/>
            </a:prstGeom>
          </p:spPr>
        </p:pic>
        <p:sp>
          <p:nvSpPr>
            <p:cNvPr id="2" name="Rectangle 1">
              <a:extLst>
                <a:ext uri="{FF2B5EF4-FFF2-40B4-BE49-F238E27FC236}">
                  <a16:creationId xmlns:a16="http://schemas.microsoft.com/office/drawing/2014/main" id="{10991FC2-CADF-4AE0-B624-4D005806B7A6}"/>
                </a:ext>
              </a:extLst>
            </p:cNvPr>
            <p:cNvSpPr/>
            <p:nvPr/>
          </p:nvSpPr>
          <p:spPr>
            <a:xfrm>
              <a:off x="400865" y="1574025"/>
              <a:ext cx="933413" cy="1701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C3F2DC-749E-4886-A5AD-93EC171DA655}"/>
                </a:ext>
              </a:extLst>
            </p:cNvPr>
            <p:cNvSpPr/>
            <p:nvPr/>
          </p:nvSpPr>
          <p:spPr>
            <a:xfrm>
              <a:off x="6117760" y="4396141"/>
              <a:ext cx="2932940" cy="887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635063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52A07-44F5-49FC-93DD-484D39688977}"/>
              </a:ext>
            </a:extLst>
          </p:cNvPr>
          <p:cNvSpPr>
            <a:spLocks noGrp="1"/>
          </p:cNvSpPr>
          <p:nvPr>
            <p:ph type="title"/>
          </p:nvPr>
        </p:nvSpPr>
        <p:spPr/>
        <p:txBody>
          <a:bodyPr/>
          <a:lstStyle/>
          <a:p>
            <a:r>
              <a:rPr lang="en-US" dirty="0"/>
              <a:t>NEX·U·® U-vision+ Connected Dispense</a:t>
            </a:r>
          </a:p>
        </p:txBody>
      </p:sp>
      <p:sp>
        <p:nvSpPr>
          <p:cNvPr id="5" name="23 Marcador de número de diapositiva">
            <a:extLst>
              <a:ext uri="{FF2B5EF4-FFF2-40B4-BE49-F238E27FC236}">
                <a16:creationId xmlns:a16="http://schemas.microsoft.com/office/drawing/2014/main" id="{C04BE8ED-EFD4-4EF5-AB6A-E547648EFDCA}"/>
              </a:ext>
            </a:extLst>
          </p:cNvPr>
          <p:cNvSpPr>
            <a:spLocks noGrp="1"/>
          </p:cNvSpPr>
          <p:nvPr>
            <p:ph type="sldNum" sz="quarter" idx="12"/>
          </p:nvPr>
        </p:nvSpPr>
        <p:spPr bwMode="auto">
          <a:xfrm>
            <a:off x="6989916" y="6491517"/>
            <a:ext cx="418754" cy="360643"/>
          </a:xfrm>
          <a:ln>
            <a:miter lim="800000"/>
            <a:headEnd/>
            <a:tailEnd/>
          </a:ln>
        </p:spPr>
        <p:txBody>
          <a:bodyPr/>
          <a:lstStyle/>
          <a:p>
            <a:pPr fontAlgn="base">
              <a:spcBef>
                <a:spcPct val="0"/>
              </a:spcBef>
              <a:spcAft>
                <a:spcPct val="0"/>
              </a:spcAft>
              <a:defRPr/>
            </a:pPr>
            <a:fld id="{421A439F-56FC-46C5-9D90-E8FD72113D96}" type="slidenum">
              <a:rPr lang="es-ES" smtClean="0"/>
              <a:pPr fontAlgn="base">
                <a:spcBef>
                  <a:spcPct val="0"/>
                </a:spcBef>
                <a:spcAft>
                  <a:spcPct val="0"/>
                </a:spcAft>
                <a:defRPr/>
              </a:pPr>
              <a:t>12</a:t>
            </a:fld>
            <a:endParaRPr lang="es-ES" dirty="0"/>
          </a:p>
        </p:txBody>
      </p:sp>
      <p:pic>
        <p:nvPicPr>
          <p:cNvPr id="4" name="Picture 3">
            <a:extLst>
              <a:ext uri="{FF2B5EF4-FFF2-40B4-BE49-F238E27FC236}">
                <a16:creationId xmlns:a16="http://schemas.microsoft.com/office/drawing/2014/main" id="{A2A98859-6660-46A3-AA48-DBD5884AD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539" y="1589727"/>
            <a:ext cx="2933105" cy="4193613"/>
          </a:xfrm>
          <a:prstGeom prst="rect">
            <a:avLst/>
          </a:prstGeom>
        </p:spPr>
      </p:pic>
      <p:grpSp>
        <p:nvGrpSpPr>
          <p:cNvPr id="2" name="Group 1">
            <a:extLst>
              <a:ext uri="{FF2B5EF4-FFF2-40B4-BE49-F238E27FC236}">
                <a16:creationId xmlns:a16="http://schemas.microsoft.com/office/drawing/2014/main" id="{60CCE31E-9B8C-48DE-A1FE-0D5B8E86E1EB}"/>
              </a:ext>
            </a:extLst>
          </p:cNvPr>
          <p:cNvGrpSpPr/>
          <p:nvPr/>
        </p:nvGrpSpPr>
        <p:grpSpPr>
          <a:xfrm>
            <a:off x="397556" y="1618090"/>
            <a:ext cx="5724940" cy="4007458"/>
            <a:chOff x="397556" y="1618090"/>
            <a:chExt cx="5724940" cy="4007458"/>
          </a:xfrm>
        </p:grpSpPr>
        <p:pic>
          <p:nvPicPr>
            <p:cNvPr id="7" name="Picture 6">
              <a:extLst>
                <a:ext uri="{FF2B5EF4-FFF2-40B4-BE49-F238E27FC236}">
                  <a16:creationId xmlns:a16="http://schemas.microsoft.com/office/drawing/2014/main" id="{2A3C07A3-8E3C-4E31-A29E-E508A25722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556" y="1618090"/>
              <a:ext cx="5724940" cy="4007458"/>
            </a:xfrm>
            <a:prstGeom prst="rect">
              <a:avLst/>
            </a:prstGeom>
          </p:spPr>
        </p:pic>
        <p:pic>
          <p:nvPicPr>
            <p:cNvPr id="10" name="Picture 2" descr="Free Wifi Symbol Transparent, Download Free Wifi Symbol Transparent png  images, Free ClipArts on Clipart Library">
              <a:extLst>
                <a:ext uri="{FF2B5EF4-FFF2-40B4-BE49-F238E27FC236}">
                  <a16:creationId xmlns:a16="http://schemas.microsoft.com/office/drawing/2014/main" id="{4C2D0643-9BED-4C39-AA27-73E474C92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48228">
              <a:off x="2295252" y="2000363"/>
              <a:ext cx="331419" cy="260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289378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52A07-44F5-49FC-93DD-484D39688977}"/>
              </a:ext>
            </a:extLst>
          </p:cNvPr>
          <p:cNvSpPr>
            <a:spLocks noGrp="1"/>
          </p:cNvSpPr>
          <p:nvPr>
            <p:ph type="title"/>
          </p:nvPr>
        </p:nvSpPr>
        <p:spPr/>
        <p:txBody>
          <a:bodyPr/>
          <a:lstStyle/>
          <a:p>
            <a:r>
              <a:rPr lang="en-US" dirty="0"/>
              <a:t>NEX·U·® PC-Laptop Connection</a:t>
            </a:r>
          </a:p>
        </p:txBody>
      </p:sp>
      <p:sp>
        <p:nvSpPr>
          <p:cNvPr id="5" name="23 Marcador de número de diapositiva">
            <a:extLst>
              <a:ext uri="{FF2B5EF4-FFF2-40B4-BE49-F238E27FC236}">
                <a16:creationId xmlns:a16="http://schemas.microsoft.com/office/drawing/2014/main" id="{C04BE8ED-EFD4-4EF5-AB6A-E547648EFDCA}"/>
              </a:ext>
            </a:extLst>
          </p:cNvPr>
          <p:cNvSpPr>
            <a:spLocks noGrp="1"/>
          </p:cNvSpPr>
          <p:nvPr>
            <p:ph type="sldNum" sz="quarter" idx="12"/>
          </p:nvPr>
        </p:nvSpPr>
        <p:spPr bwMode="auto">
          <a:xfrm>
            <a:off x="6989916" y="6491517"/>
            <a:ext cx="418754" cy="360643"/>
          </a:xfrm>
          <a:ln>
            <a:miter lim="800000"/>
            <a:headEnd/>
            <a:tailEnd/>
          </a:ln>
        </p:spPr>
        <p:txBody>
          <a:bodyPr/>
          <a:lstStyle/>
          <a:p>
            <a:pPr fontAlgn="base">
              <a:spcBef>
                <a:spcPct val="0"/>
              </a:spcBef>
              <a:spcAft>
                <a:spcPct val="0"/>
              </a:spcAft>
              <a:defRPr/>
            </a:pPr>
            <a:fld id="{421A439F-56FC-46C5-9D90-E8FD72113D96}" type="slidenum">
              <a:rPr lang="es-ES" smtClean="0"/>
              <a:pPr fontAlgn="base">
                <a:spcBef>
                  <a:spcPct val="0"/>
                </a:spcBef>
                <a:spcAft>
                  <a:spcPct val="0"/>
                </a:spcAft>
                <a:defRPr/>
              </a:pPr>
              <a:t>13</a:t>
            </a:fld>
            <a:endParaRPr lang="es-ES" dirty="0"/>
          </a:p>
        </p:txBody>
      </p:sp>
      <p:pic>
        <p:nvPicPr>
          <p:cNvPr id="7" name="Picture 6">
            <a:extLst>
              <a:ext uri="{FF2B5EF4-FFF2-40B4-BE49-F238E27FC236}">
                <a16:creationId xmlns:a16="http://schemas.microsoft.com/office/drawing/2014/main" id="{3823D421-4E02-494D-BC28-1D7FC49EF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7177" y="2755348"/>
            <a:ext cx="3048836" cy="3703040"/>
          </a:xfrm>
          <a:prstGeom prst="rect">
            <a:avLst/>
          </a:prstGeom>
        </p:spPr>
      </p:pic>
      <p:grpSp>
        <p:nvGrpSpPr>
          <p:cNvPr id="4" name="Group 3">
            <a:extLst>
              <a:ext uri="{FF2B5EF4-FFF2-40B4-BE49-F238E27FC236}">
                <a16:creationId xmlns:a16="http://schemas.microsoft.com/office/drawing/2014/main" id="{F370CF35-7BFF-4E5C-A536-6072A9835164}"/>
              </a:ext>
            </a:extLst>
          </p:cNvPr>
          <p:cNvGrpSpPr/>
          <p:nvPr/>
        </p:nvGrpSpPr>
        <p:grpSpPr>
          <a:xfrm>
            <a:off x="388496" y="1440205"/>
            <a:ext cx="6413520" cy="4252358"/>
            <a:chOff x="388496" y="1440205"/>
            <a:chExt cx="6413520" cy="4252358"/>
          </a:xfrm>
        </p:grpSpPr>
        <p:pic>
          <p:nvPicPr>
            <p:cNvPr id="10" name="Picture 9">
              <a:extLst>
                <a:ext uri="{FF2B5EF4-FFF2-40B4-BE49-F238E27FC236}">
                  <a16:creationId xmlns:a16="http://schemas.microsoft.com/office/drawing/2014/main" id="{BE0E4088-EB72-4B1E-9BEF-3034518B5AAC}"/>
                </a:ext>
              </a:extLst>
            </p:cNvPr>
            <p:cNvPicPr>
              <a:picLocks noChangeAspect="1"/>
            </p:cNvPicPr>
            <p:nvPr/>
          </p:nvPicPr>
          <p:blipFill>
            <a:blip r:embed="rId4"/>
            <a:stretch>
              <a:fillRect/>
            </a:stretch>
          </p:blipFill>
          <p:spPr>
            <a:xfrm>
              <a:off x="388496" y="1440205"/>
              <a:ext cx="6413520" cy="4252358"/>
            </a:xfrm>
            <a:prstGeom prst="rect">
              <a:avLst/>
            </a:prstGeom>
          </p:spPr>
        </p:pic>
        <p:sp>
          <p:nvSpPr>
            <p:cNvPr id="2" name="Rectangle 1">
              <a:extLst>
                <a:ext uri="{FF2B5EF4-FFF2-40B4-BE49-F238E27FC236}">
                  <a16:creationId xmlns:a16="http://schemas.microsoft.com/office/drawing/2014/main" id="{D57EDB19-598A-46A7-AF25-0B9795A9AB67}"/>
                </a:ext>
              </a:extLst>
            </p:cNvPr>
            <p:cNvSpPr/>
            <p:nvPr/>
          </p:nvSpPr>
          <p:spPr>
            <a:xfrm>
              <a:off x="4460031" y="2733872"/>
              <a:ext cx="195943" cy="578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875725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6511-F4D0-43AB-BDA7-25D6CD086B4C}"/>
              </a:ext>
            </a:extLst>
          </p:cNvPr>
          <p:cNvSpPr>
            <a:spLocks noGrp="1"/>
          </p:cNvSpPr>
          <p:nvPr>
            <p:ph type="title"/>
          </p:nvPr>
        </p:nvSpPr>
        <p:spPr/>
        <p:txBody>
          <a:bodyPr/>
          <a:lstStyle/>
          <a:p>
            <a:r>
              <a:rPr lang="en-US" dirty="0"/>
              <a:t>U</a:t>
            </a:r>
            <a:r>
              <a:rPr lang="en-US" sz="2000" baseline="20000" dirty="0"/>
              <a:t>•</a:t>
            </a:r>
            <a:r>
              <a:rPr lang="en-US" dirty="0"/>
              <a:t>Dat</a:t>
            </a:r>
            <a:r>
              <a:rPr lang="en-US" sz="2000" baseline="20000" dirty="0"/>
              <a:t>•</a:t>
            </a:r>
            <a:r>
              <a:rPr lang="en-US" dirty="0"/>
              <a:t> Dispense mode access, Keypad</a:t>
            </a:r>
          </a:p>
        </p:txBody>
      </p:sp>
      <p:sp>
        <p:nvSpPr>
          <p:cNvPr id="20" name="16 Marcador de número de diapositiva">
            <a:extLst>
              <a:ext uri="{FF2B5EF4-FFF2-40B4-BE49-F238E27FC236}">
                <a16:creationId xmlns:a16="http://schemas.microsoft.com/office/drawing/2014/main" id="{2E65E9AD-4804-4483-AB92-B822FFD0C055}"/>
              </a:ext>
            </a:extLst>
          </p:cNvPr>
          <p:cNvSpPr>
            <a:spLocks noGrp="1"/>
          </p:cNvSpPr>
          <p:nvPr>
            <p:ph type="sldNum" sz="quarter" idx="12"/>
          </p:nvPr>
        </p:nvSpPr>
        <p:spPr bwMode="auto">
          <a:ln>
            <a:miter lim="800000"/>
            <a:headEnd/>
            <a:tailEnd/>
          </a:ln>
        </p:spPr>
        <p:txBody>
          <a:bodyPr/>
          <a:lstStyle/>
          <a:p>
            <a:fld id="{DE2DA8BF-3562-42A5-B9C2-0EE82CD5CD0E}" type="slidenum">
              <a:rPr lang="es-ES" smtClean="0"/>
              <a:pPr/>
              <a:t>14</a:t>
            </a:fld>
            <a:endParaRPr lang="es-ES" dirty="0"/>
          </a:p>
        </p:txBody>
      </p:sp>
      <p:grpSp>
        <p:nvGrpSpPr>
          <p:cNvPr id="4" name="Group 3">
            <a:extLst>
              <a:ext uri="{FF2B5EF4-FFF2-40B4-BE49-F238E27FC236}">
                <a16:creationId xmlns:a16="http://schemas.microsoft.com/office/drawing/2014/main" id="{9EDC116A-68A8-4380-9024-F6909A105EB0}"/>
              </a:ext>
            </a:extLst>
          </p:cNvPr>
          <p:cNvGrpSpPr/>
          <p:nvPr/>
        </p:nvGrpSpPr>
        <p:grpSpPr>
          <a:xfrm>
            <a:off x="81788" y="2014879"/>
            <a:ext cx="8175965" cy="4362697"/>
            <a:chOff x="-207050" y="1106333"/>
            <a:chExt cx="8792408" cy="5271243"/>
          </a:xfrm>
        </p:grpSpPr>
        <p:sp>
          <p:nvSpPr>
            <p:cNvPr id="7173" name="27 Rectángulo"/>
            <p:cNvSpPr>
              <a:spLocks noChangeArrowheads="1"/>
            </p:cNvSpPr>
            <p:nvPr/>
          </p:nvSpPr>
          <p:spPr bwMode="auto">
            <a:xfrm>
              <a:off x="3815145" y="2184473"/>
              <a:ext cx="2000533" cy="471781"/>
            </a:xfrm>
            <a:prstGeom prst="rect">
              <a:avLst/>
            </a:prstGeom>
            <a:noFill/>
            <a:ln w="9525">
              <a:noFill/>
              <a:miter lim="800000"/>
              <a:headEnd/>
              <a:tailEnd/>
            </a:ln>
          </p:spPr>
          <p:txBody>
            <a:bodyPr lIns="107287" tIns="53643" rIns="107287" bIns="53643">
              <a:spAutoFit/>
            </a:bodyPr>
            <a:lstStyle/>
            <a:p>
              <a:pPr algn="ctr">
                <a:lnSpc>
                  <a:spcPct val="115000"/>
                </a:lnSpc>
                <a:spcAft>
                  <a:spcPts val="350"/>
                </a:spcAft>
              </a:pPr>
              <a:r>
                <a:rPr lang="es-ES" sz="1400" dirty="0">
                  <a:latin typeface="HelveticaNeueLT Std Lt Cn"/>
                  <a:ea typeface="Calibri" pitchFamily="34" charset="0"/>
                  <a:cs typeface="Times New Roman" pitchFamily="18" charset="0"/>
                </a:rPr>
                <a:t>Bottom View</a:t>
              </a:r>
            </a:p>
            <a:p>
              <a:pPr algn="ctr">
                <a:lnSpc>
                  <a:spcPct val="115000"/>
                </a:lnSpc>
                <a:spcAft>
                  <a:spcPts val="350"/>
                </a:spcAft>
              </a:pPr>
              <a:endParaRPr lang="es-ES" sz="500" dirty="0">
                <a:latin typeface="HelveticaNeueLT Std Lt Cn"/>
                <a:ea typeface="Calibri" pitchFamily="34" charset="0"/>
                <a:cs typeface="Times New Roman" pitchFamily="18" charset="0"/>
              </a:endParaRPr>
            </a:p>
          </p:txBody>
        </p:sp>
        <p:grpSp>
          <p:nvGrpSpPr>
            <p:cNvPr id="3" name="Group 2">
              <a:extLst>
                <a:ext uri="{FF2B5EF4-FFF2-40B4-BE49-F238E27FC236}">
                  <a16:creationId xmlns:a16="http://schemas.microsoft.com/office/drawing/2014/main" id="{123F9CCF-E82D-43CB-B73D-E93649FC8CF3}"/>
                </a:ext>
              </a:extLst>
            </p:cNvPr>
            <p:cNvGrpSpPr/>
            <p:nvPr/>
          </p:nvGrpSpPr>
          <p:grpSpPr>
            <a:xfrm>
              <a:off x="-207050" y="1106333"/>
              <a:ext cx="8792408" cy="5271243"/>
              <a:chOff x="-207050" y="1106333"/>
              <a:chExt cx="8792408" cy="5271243"/>
            </a:xfrm>
          </p:grpSpPr>
          <p:pic>
            <p:nvPicPr>
              <p:cNvPr id="7170" name="15 Imagen" descr="75-015-110.57.jpg"/>
              <p:cNvPicPr>
                <a:picLocks noChangeAspect="1"/>
              </p:cNvPicPr>
              <p:nvPr/>
            </p:nvPicPr>
            <p:blipFill>
              <a:blip r:embed="rId3" cstate="email">
                <a:extLst>
                  <a:ext uri="{BEBA8EAE-BF5A-486C-A8C5-ECC9F3942E4B}">
                    <a14:imgProps xmlns:a14="http://schemas.microsoft.com/office/drawing/2010/main">
                      <a14:imgLayer r:embed="rId4">
                        <a14:imgEffect>
                          <a14:backgroundRemoval t="5473" b="97313" l="6928" r="90663">
                            <a14:foregroundMark x1="27108" y1="11343" x2="28614" y2="10647"/>
                            <a14:foregroundMark x1="25602" y1="9453" x2="25602" y2="9453"/>
                            <a14:foregroundMark x1="13554" y1="8060" x2="13554" y2="8060"/>
                            <a14:foregroundMark x1="12651" y1="7662" x2="14157" y2="6965"/>
                            <a14:foregroundMark x1="23494" y1="6269" x2="23494" y2="6269"/>
                            <a14:foregroundMark x1="31627" y1="5970" x2="34940" y2="5970"/>
                            <a14:foregroundMark x1="36446" y1="5572" x2="36446" y2="5572"/>
                            <a14:foregroundMark x1="36446" y1="5572" x2="36446" y2="5572"/>
                            <a14:foregroundMark x1="24096" y1="7164" x2="24096" y2="7164"/>
                            <a14:foregroundMark x1="34036" y1="11542" x2="34036" y2="11542"/>
                            <a14:foregroundMark x1="38554" y1="17413" x2="38554" y2="17413"/>
                            <a14:foregroundMark x1="28614" y1="24279" x2="28614" y2="24279"/>
                            <a14:foregroundMark x1="31024" y1="29154" x2="34940" y2="31741"/>
                            <a14:foregroundMark x1="46988" y1="38209" x2="50000" y2="39204"/>
                            <a14:foregroundMark x1="61446" y1="44677" x2="61446" y2="44677"/>
                            <a14:foregroundMark x1="37048" y1="60498" x2="37048" y2="60498"/>
                            <a14:foregroundMark x1="36446" y1="63284" x2="36446" y2="63284"/>
                            <a14:foregroundMark x1="32530" y1="67861" x2="32530" y2="69751"/>
                            <a14:foregroundMark x1="34940" y1="76517" x2="34940" y2="76517"/>
                            <a14:foregroundMark x1="34940" y1="80398" x2="34940" y2="80398"/>
                            <a14:foregroundMark x1="36446" y1="85274" x2="36446" y2="85274"/>
                            <a14:foregroundMark x1="37048" y1="88756" x2="37048" y2="88756"/>
                            <a14:foregroundMark x1="31627" y1="91542" x2="31627" y2="91542"/>
                            <a14:foregroundMark x1="48494" y1="89950" x2="50904" y2="88955"/>
                            <a14:foregroundMark x1="56024" y1="86468" x2="56024" y2="86468"/>
                            <a14:foregroundMark x1="53916" y1="81791" x2="53916" y2="81095"/>
                            <a14:foregroundMark x1="53916" y1="79005" x2="56928" y2="78806"/>
                            <a14:foregroundMark x1="60542" y1="78109" x2="60542" y2="78109"/>
                            <a14:foregroundMark x1="59036" y1="74627" x2="59036" y2="74627"/>
                            <a14:foregroundMark x1="52410" y1="73035" x2="49398" y2="72537"/>
                            <a14:foregroundMark x1="43072" y1="71841" x2="40060" y2="70945"/>
                            <a14:foregroundMark x1="33434" y1="69552" x2="33434" y2="69552"/>
                            <a14:foregroundMark x1="28012" y1="67662" x2="26506" y2="65373"/>
                            <a14:foregroundMark x1="26506" y1="60498" x2="31627" y2="57711"/>
                            <a14:foregroundMark x1="46084" y1="47065" x2="42470" y2="45672"/>
                            <a14:foregroundMark x1="30120" y1="42189" x2="30120" y2="42189"/>
                            <a14:foregroundMark x1="28012" y1="40299" x2="28012" y2="40299"/>
                            <a14:foregroundMark x1="27108" y1="38209" x2="27108" y2="37512"/>
                            <a14:foregroundMark x1="28012" y1="36816" x2="28012" y2="36816"/>
                            <a14:foregroundMark x1="29518" y1="36617" x2="29518" y2="36617"/>
                            <a14:foregroundMark x1="31024" y1="35920" x2="31024" y2="35920"/>
                            <a14:foregroundMark x1="34036" y1="36816" x2="34036" y2="36816"/>
                            <a14:foregroundMark x1="37048" y1="37811" x2="37048" y2="37811"/>
                            <a14:foregroundMark x1="40964" y1="39602" x2="40964" y2="39602"/>
                            <a14:foregroundMark x1="41566" y1="39900" x2="41566" y2="39900"/>
                            <a14:foregroundMark x1="42470" y1="41692" x2="42470" y2="42886"/>
                            <a14:foregroundMark x1="42470" y1="43383" x2="41566" y2="44478"/>
                            <a14:foregroundMark x1="37952" y1="45871" x2="37952" y2="45871"/>
                            <a14:foregroundMark x1="34036" y1="46766" x2="34036" y2="46766"/>
                            <a14:foregroundMark x1="28614" y1="46567" x2="28614" y2="46567"/>
                            <a14:foregroundMark x1="28614" y1="46567" x2="28614" y2="46567"/>
                            <a14:foregroundMark x1="17169" y1="44975" x2="17169" y2="44975"/>
                            <a14:foregroundMark x1="16566" y1="42388" x2="16566" y2="41294"/>
                            <a14:foregroundMark x1="16566" y1="41294" x2="15663" y2="40597"/>
                            <a14:foregroundMark x1="15663" y1="40299" x2="15663" y2="40299"/>
                            <a14:foregroundMark x1="15663" y1="39403" x2="15663" y2="39403"/>
                            <a14:foregroundMark x1="16566" y1="38706" x2="16566" y2="38706"/>
                            <a14:foregroundMark x1="15663" y1="40597" x2="15663" y2="40597"/>
                            <a14:foregroundMark x1="15663" y1="42687" x2="15663" y2="43980"/>
                            <a14:foregroundMark x1="15663" y1="45174" x2="15663" y2="45174"/>
                            <a14:foregroundMark x1="21084" y1="46766" x2="21084" y2="46766"/>
                            <a14:foregroundMark x1="31024" y1="77612" x2="31024" y2="77612"/>
                            <a14:foregroundMark x1="30120" y1="77910" x2="30120" y2="77910"/>
                            <a14:foregroundMark x1="28614" y1="80199" x2="28614" y2="80199"/>
                            <a14:foregroundMark x1="27108" y1="92736" x2="27108" y2="92736"/>
                            <a14:foregroundMark x1="27108" y1="92736" x2="27108" y2="92736"/>
                            <a14:foregroundMark x1="35542" y1="94129" x2="35542" y2="94129"/>
                            <a14:foregroundMark x1="40060" y1="94826" x2="40060" y2="94826"/>
                            <a14:foregroundMark x1="52410" y1="94129" x2="52410" y2="94129"/>
                            <a14:foregroundMark x1="46084" y1="95920" x2="46084" y2="95920"/>
                            <a14:foregroundMark x1="45482" y1="97313" x2="45482" y2="97313"/>
                            <a14:foregroundMark x1="46084" y1="96418" x2="46084" y2="96418"/>
                            <a14:foregroundMark x1="53012" y1="93831" x2="56024" y2="92239"/>
                            <a14:foregroundMark x1="73494" y1="84876" x2="73494" y2="84876"/>
                            <a14:foregroundMark x1="75904" y1="83184" x2="77410" y2="82488"/>
                            <a14:foregroundMark x1="78916" y1="81393" x2="78916" y2="81393"/>
                            <a14:foregroundMark x1="78916" y1="80199" x2="79819" y2="79005"/>
                            <a14:foregroundMark x1="87952" y1="69950" x2="87952" y2="68856"/>
                            <a14:foregroundMark x1="87952" y1="68159" x2="87952" y2="68159"/>
                            <a14:foregroundMark x1="87952" y1="68159" x2="87952" y2="68159"/>
                            <a14:foregroundMark x1="90964" y1="68856" x2="90964" y2="68856"/>
                          </a14:backgroundRemoval>
                        </a14:imgEffect>
                      </a14:imgLayer>
                    </a14:imgProps>
                  </a:ext>
                  <a:ext uri="{28A0092B-C50C-407E-A947-70E740481C1C}">
                    <a14:useLocalDpi xmlns:a14="http://schemas.microsoft.com/office/drawing/2010/main"/>
                  </a:ext>
                </a:extLst>
              </a:blip>
              <a:srcRect/>
              <a:stretch>
                <a:fillRect/>
              </a:stretch>
            </p:blipFill>
            <p:spPr bwMode="auto">
              <a:xfrm>
                <a:off x="1692132" y="2656253"/>
                <a:ext cx="1135601" cy="3721322"/>
              </a:xfrm>
              <a:prstGeom prst="rect">
                <a:avLst/>
              </a:prstGeom>
            </p:spPr>
          </p:pic>
          <p:pic>
            <p:nvPicPr>
              <p:cNvPr id="7171" name="19 Imagen" descr="75-015-110.56.jpg"/>
              <p:cNvPicPr>
                <a:picLocks noChangeAspect="1"/>
              </p:cNvPicPr>
              <p:nvPr/>
            </p:nvPicPr>
            <p:blipFill>
              <a:blip r:embed="rId5" cstate="email">
                <a:extLst>
                  <a:ext uri="{BEBA8EAE-BF5A-486C-A8C5-ECC9F3942E4B}">
                    <a14:imgProps xmlns:a14="http://schemas.microsoft.com/office/drawing/2010/main">
                      <a14:imgLayer r:embed="rId6">
                        <a14:imgEffect>
                          <a14:backgroundRemoval t="9667" b="89667" l="3669" r="96331">
                            <a14:foregroundMark x1="16981" y1="55000" x2="16981" y2="55000"/>
                            <a14:foregroundMark x1="16981" y1="64667" x2="16981" y2="64667"/>
                            <a14:foregroundMark x1="10377" y1="53000" x2="10377" y2="53000"/>
                            <a14:foregroundMark x1="9015" y1="50000" x2="9015" y2="50000"/>
                            <a14:foregroundMark x1="8805" y1="53667" x2="8805" y2="58667"/>
                            <a14:foregroundMark x1="7652" y1="50000" x2="7652" y2="50000"/>
                            <a14:foregroundMark x1="7442" y1="42667" x2="7128" y2="40667"/>
                            <a14:foregroundMark x1="7128" y1="39333" x2="6918" y2="33333"/>
                            <a14:foregroundMark x1="6918" y1="32000" x2="6918" y2="32000"/>
                            <a14:foregroundMark x1="6499" y1="29667" x2="6499" y2="29667"/>
                            <a14:foregroundMark x1="5765" y1="26000" x2="5765" y2="26000"/>
                            <a14:foregroundMark x1="5346" y1="24667" x2="4403" y2="22333"/>
                            <a14:foregroundMark x1="4193" y1="21667" x2="4193" y2="21667"/>
                            <a14:foregroundMark x1="15618" y1="30333" x2="15618" y2="30333"/>
                            <a14:foregroundMark x1="15618" y1="30333" x2="15618" y2="30333"/>
                            <a14:foregroundMark x1="15618" y1="30333" x2="16562" y2="30333"/>
                            <a14:foregroundMark x1="18553" y1="32667" x2="18553" y2="32667"/>
                            <a14:foregroundMark x1="18553" y1="32667" x2="18553" y2="32667"/>
                            <a14:foregroundMark x1="19287" y1="34000" x2="19916" y2="37667"/>
                            <a14:foregroundMark x1="19706" y1="37667" x2="19078" y2="36333"/>
                            <a14:foregroundMark x1="24528" y1="27667" x2="25472" y2="28333"/>
                            <a14:foregroundMark x1="30503" y1="34667" x2="30503" y2="34667"/>
                            <a14:foregroundMark x1="80503" y1="70333" x2="80503" y2="70333"/>
                            <a14:foregroundMark x1="83648" y1="67667" x2="83648" y2="67667"/>
                            <a14:foregroundMark x1="83648" y1="67667" x2="83648" y2="67667"/>
                            <a14:foregroundMark x1="83648" y1="67667" x2="83648" y2="67667"/>
                            <a14:foregroundMark x1="83648" y1="67667" x2="83648" y2="67667"/>
                            <a14:foregroundMark x1="83962" y1="72667" x2="83962" y2="72667"/>
                            <a14:foregroundMark x1="83962" y1="74000" x2="84591" y2="76333"/>
                            <a14:foregroundMark x1="84591" y1="76333" x2="85954" y2="74667"/>
                            <a14:foregroundMark x1="87107" y1="72000" x2="90776" y2="59667"/>
                            <a14:foregroundMark x1="93082" y1="52333" x2="93082" y2="52333"/>
                            <a14:foregroundMark x1="93291" y1="45667" x2="93291" y2="45667"/>
                            <a14:foregroundMark x1="93291" y1="37667" x2="93082" y2="30333"/>
                            <a14:foregroundMark x1="93082" y1="26000" x2="93082" y2="26000"/>
                            <a14:foregroundMark x1="96436" y1="24667" x2="96436" y2="24667"/>
                            <a14:foregroundMark x1="96226" y1="24667" x2="96226" y2="24667"/>
                            <a14:backgroundMark x1="4403" y1="83333" x2="4403" y2="83333"/>
                          </a14:backgroundRemoval>
                        </a14:imgEffect>
                      </a14:imgLayer>
                    </a14:imgProps>
                  </a:ext>
                  <a:ext uri="{28A0092B-C50C-407E-A947-70E740481C1C}">
                    <a14:useLocalDpi xmlns:a14="http://schemas.microsoft.com/office/drawing/2010/main"/>
                  </a:ext>
                </a:extLst>
              </a:blip>
              <a:srcRect/>
              <a:stretch>
                <a:fillRect/>
              </a:stretch>
            </p:blipFill>
            <p:spPr bwMode="auto">
              <a:xfrm>
                <a:off x="2903339" y="1106333"/>
                <a:ext cx="3778782" cy="1185500"/>
              </a:xfrm>
              <a:prstGeom prst="rect">
                <a:avLst/>
              </a:prstGeom>
            </p:spPr>
          </p:pic>
          <p:pic>
            <p:nvPicPr>
              <p:cNvPr id="7172" name="18 Imagen" descr="75-015-110.59.jpg"/>
              <p:cNvPicPr>
                <a:picLocks noChangeAspect="1"/>
              </p:cNvPicPr>
              <p:nvPr/>
            </p:nvPicPr>
            <p:blipFill>
              <a:blip r:embed="rId7" cstate="email">
                <a:extLst>
                  <a:ext uri="{BEBA8EAE-BF5A-486C-A8C5-ECC9F3942E4B}">
                    <a14:imgProps xmlns:a14="http://schemas.microsoft.com/office/drawing/2010/main">
                      <a14:imgLayer r:embed="rId8">
                        <a14:imgEffect>
                          <a14:backgroundRemoval t="4541" b="95776" l="5081" r="97663">
                            <a14:foregroundMark x1="29268" y1="7603" x2="29268" y2="7603"/>
                            <a14:foregroundMark x1="30386" y1="10137" x2="30386" y2="10137"/>
                            <a14:foregroundMark x1="30386" y1="19113" x2="30386" y2="19113"/>
                            <a14:foregroundMark x1="30386" y1="20063" x2="30386" y2="20063"/>
                            <a14:foregroundMark x1="30589" y1="20486" x2="30589" y2="20486"/>
                            <a14:foregroundMark x1="14228" y1="16579" x2="13516" y2="16367"/>
                            <a14:foregroundMark x1="8841" y1="15945" x2="8841" y2="15945"/>
                            <a14:foregroundMark x1="8638" y1="15945" x2="8638" y2="15945"/>
                            <a14:foregroundMark x1="8638" y1="18479" x2="8638" y2="18479"/>
                            <a14:foregroundMark x1="8638" y1="21647" x2="8232" y2="23020"/>
                            <a14:foregroundMark x1="8028" y1="23548" x2="8028" y2="23548"/>
                            <a14:foregroundMark x1="5285" y1="24921" x2="5285" y2="24921"/>
                            <a14:foregroundMark x1="5081" y1="25343" x2="5081" y2="25343"/>
                            <a14:foregroundMark x1="5793" y1="27666" x2="5793" y2="27666"/>
                            <a14:foregroundMark x1="8232" y1="28300" x2="6911" y2="29461"/>
                            <a14:foregroundMark x1="7520" y1="35269" x2="7520" y2="35269"/>
                            <a14:foregroundMark x1="9756" y1="40971" x2="9756" y2="40971"/>
                            <a14:foregroundMark x1="8435" y1="44879" x2="7724" y2="48363"/>
                            <a14:foregroundMark x1="8028" y1="53010" x2="8435" y2="54805"/>
                            <a14:foregroundMark x1="8638" y1="60824" x2="8638" y2="61668"/>
                            <a14:foregroundMark x1="7520" y1="67476" x2="7520" y2="67476"/>
                            <a14:foregroundMark x1="6402" y1="72334" x2="6402" y2="72967"/>
                            <a14:foregroundMark x1="5996" y1="75502" x2="6199" y2="76874"/>
                            <a14:foregroundMark x1="6707" y1="80781" x2="7114" y2="81521"/>
                            <a14:foregroundMark x1="7724" y1="83844" x2="10163" y2="87223"/>
                            <a14:foregroundMark x1="10671" y1="88807" x2="10874" y2="89968"/>
                            <a14:foregroundMark x1="11077" y1="90496" x2="11077" y2="90496"/>
                            <a14:foregroundMark x1="11992" y1="91869" x2="12602" y2="92503"/>
                            <a14:foregroundMark x1="15752" y1="93664" x2="16870" y2="94192"/>
                            <a14:foregroundMark x1="21545" y1="94615" x2="21545" y2="94615"/>
                            <a14:foregroundMark x1="23272" y1="94403" x2="24187" y2="94403"/>
                            <a14:foregroundMark x1="25915" y1="94403" x2="27236" y2="94403"/>
                            <a14:foregroundMark x1="29268" y1="94403" x2="33435" y2="93453"/>
                            <a14:foregroundMark x1="36789" y1="93031" x2="37703" y2="92714"/>
                            <a14:foregroundMark x1="42785" y1="94615" x2="42785" y2="94615"/>
                            <a14:foregroundMark x1="51626" y1="95987" x2="55183" y2="95248"/>
                            <a14:foregroundMark x1="85264" y1="93242" x2="85264" y2="93242"/>
                            <a14:foregroundMark x1="87907" y1="94615" x2="89939" y2="93242"/>
                            <a14:foregroundMark x1="91667" y1="91658" x2="92175" y2="90285"/>
                            <a14:foregroundMark x1="92988" y1="86061" x2="92581" y2="84688"/>
                            <a14:foregroundMark x1="92378" y1="81521" x2="92378" y2="80148"/>
                            <a14:foregroundMark x1="92378" y1="78458" x2="92378" y2="78458"/>
                            <a14:foregroundMark x1="92785" y1="73918" x2="92785" y2="73918"/>
                            <a14:foregroundMark x1="92785" y1="71595" x2="92785" y2="71595"/>
                            <a14:foregroundMark x1="92581" y1="70433" x2="92581" y2="70433"/>
                            <a14:foregroundMark x1="92581" y1="69271" x2="92581" y2="69271"/>
                            <a14:foregroundMark x1="91870" y1="66526" x2="91870" y2="66526"/>
                            <a14:foregroundMark x1="91463" y1="62830" x2="91667" y2="62196"/>
                            <a14:foregroundMark x1="91870" y1="60507" x2="91870" y2="60507"/>
                            <a14:foregroundMark x1="95935" y1="74340" x2="95935" y2="74340"/>
                            <a14:foregroundMark x1="97663" y1="75290" x2="97663" y2="75290"/>
                            <a14:foregroundMark x1="93902" y1="26927" x2="93902" y2="26927"/>
                            <a14:foregroundMark x1="91260" y1="21436" x2="91260" y2="21436"/>
                            <a14:foregroundMark x1="92785" y1="22175" x2="92785" y2="22175"/>
                            <a14:foregroundMark x1="94106" y1="11299" x2="94106" y2="11299"/>
                            <a14:foregroundMark x1="90142" y1="7603" x2="90142" y2="7603"/>
                            <a14:foregroundMark x1="89736" y1="5069" x2="89736" y2="5069"/>
                            <a14:foregroundMark x1="85061" y1="4646" x2="85061" y2="4646"/>
                            <a14:foregroundMark x1="25915" y1="20486" x2="25915" y2="20486"/>
                            <a14:foregroundMark x1="36585" y1="21647" x2="36585" y2="21647"/>
                            <a14:foregroundMark x1="38516" y1="21014" x2="38516" y2="21014"/>
                            <a14:foregroundMark x1="40142" y1="20275" x2="42581" y2="20275"/>
                            <a14:foregroundMark x1="43191" y1="20275" x2="45224" y2="20275"/>
                            <a14:foregroundMark x1="47866" y1="20275" x2="47866" y2="20275"/>
                            <a14:foregroundMark x1="75711" y1="49102" x2="75711" y2="49102"/>
                            <a14:foregroundMark x1="72866" y1="49102" x2="72866" y2="49102"/>
                            <a14:foregroundMark x1="69512" y1="49736" x2="69512" y2="49736"/>
                            <a14:foregroundMark x1="67073" y1="49947" x2="66463" y2="50158"/>
                          </a14:backgroundRemoval>
                        </a14:imgEffect>
                      </a14:imgLayer>
                    </a14:imgProps>
                  </a:ext>
                  <a:ext uri="{28A0092B-C50C-407E-A947-70E740481C1C}">
                    <a14:useLocalDpi xmlns:a14="http://schemas.microsoft.com/office/drawing/2010/main"/>
                  </a:ext>
                </a:extLst>
              </a:blip>
              <a:srcRect/>
              <a:stretch>
                <a:fillRect/>
              </a:stretch>
            </p:blipFill>
            <p:spPr bwMode="auto">
              <a:xfrm>
                <a:off x="2880656" y="2630548"/>
                <a:ext cx="3895216" cy="3747028"/>
              </a:xfrm>
              <a:prstGeom prst="rect">
                <a:avLst/>
              </a:prstGeom>
            </p:spPr>
          </p:pic>
          <p:sp>
            <p:nvSpPr>
              <p:cNvPr id="7174" name="30 Rectángulo"/>
              <p:cNvSpPr>
                <a:spLocks noChangeArrowheads="1"/>
              </p:cNvSpPr>
              <p:nvPr/>
            </p:nvSpPr>
            <p:spPr bwMode="auto">
              <a:xfrm>
                <a:off x="7048685" y="3577842"/>
                <a:ext cx="1522119" cy="414337"/>
              </a:xfrm>
              <a:prstGeom prst="rect">
                <a:avLst/>
              </a:prstGeom>
              <a:noFill/>
              <a:ln w="9525">
                <a:noFill/>
                <a:miter lim="800000"/>
                <a:headEnd/>
                <a:tailEnd/>
              </a:ln>
            </p:spPr>
            <p:txBody>
              <a:bodyPr wrap="square" lIns="107287" tIns="53643" rIns="107287" bIns="53643">
                <a:spAutoFit/>
              </a:bodyPr>
              <a:lstStyle/>
              <a:p>
                <a:pPr algn="r">
                  <a:lnSpc>
                    <a:spcPct val="115000"/>
                  </a:lnSpc>
                  <a:spcAft>
                    <a:spcPts val="350"/>
                  </a:spcAft>
                </a:pPr>
                <a:r>
                  <a:rPr lang="es-ES" sz="1400" dirty="0">
                    <a:latin typeface="HelveticaNeueLT Std Lt Cn"/>
                    <a:ea typeface="Calibri" pitchFamily="34" charset="0"/>
                    <a:cs typeface="Times New Roman" pitchFamily="18" charset="0"/>
                  </a:rPr>
                  <a:t>7” LCD screen</a:t>
                </a:r>
              </a:p>
            </p:txBody>
          </p:sp>
          <p:sp>
            <p:nvSpPr>
              <p:cNvPr id="7175" name="40 Rectángulo"/>
              <p:cNvSpPr>
                <a:spLocks noChangeArrowheads="1"/>
              </p:cNvSpPr>
              <p:nvPr/>
            </p:nvSpPr>
            <p:spPr bwMode="auto">
              <a:xfrm>
                <a:off x="6558944" y="5106046"/>
                <a:ext cx="2026414" cy="334999"/>
              </a:xfrm>
              <a:prstGeom prst="rect">
                <a:avLst/>
              </a:prstGeom>
              <a:noFill/>
              <a:ln w="9525">
                <a:noFill/>
                <a:miter lim="800000"/>
                <a:headEnd/>
                <a:tailEnd/>
              </a:ln>
            </p:spPr>
            <p:txBody>
              <a:bodyPr wrap="square" lIns="107287" tIns="53643" rIns="107287" bIns="53643">
                <a:spAutoFit/>
              </a:bodyPr>
              <a:lstStyle/>
              <a:p>
                <a:pPr algn="r">
                  <a:lnSpc>
                    <a:spcPct val="115000"/>
                  </a:lnSpc>
                  <a:spcAft>
                    <a:spcPts val="350"/>
                  </a:spcAft>
                </a:pPr>
                <a:r>
                  <a:rPr lang="es-ES" sz="1400" dirty="0">
                    <a:latin typeface="HelveticaNeueLT Std Lt Cn"/>
                    <a:ea typeface="Calibri" pitchFamily="34" charset="0"/>
                    <a:cs typeface="Times New Roman" pitchFamily="18" charset="0"/>
                  </a:rPr>
                  <a:t>Membrane Keypad</a:t>
                </a:r>
              </a:p>
            </p:txBody>
          </p:sp>
          <p:cxnSp>
            <p:nvCxnSpPr>
              <p:cNvPr id="46" name="45 Conector recto"/>
              <p:cNvCxnSpPr/>
              <p:nvPr/>
            </p:nvCxnSpPr>
            <p:spPr>
              <a:xfrm>
                <a:off x="689598" y="4174420"/>
                <a:ext cx="1265642" cy="0"/>
              </a:xfrm>
              <a:prstGeom prst="line">
                <a:avLst/>
              </a:prstGeom>
              <a:ln w="3175">
                <a:solidFill>
                  <a:srgbClr val="C00000"/>
                </a:solidFill>
              </a:ln>
            </p:spPr>
            <p:style>
              <a:lnRef idx="1">
                <a:schemeClr val="accent2"/>
              </a:lnRef>
              <a:fillRef idx="0">
                <a:schemeClr val="accent2"/>
              </a:fillRef>
              <a:effectRef idx="0">
                <a:schemeClr val="accent2"/>
              </a:effectRef>
              <a:fontRef idx="minor">
                <a:schemeClr val="tx1"/>
              </a:fontRef>
            </p:style>
          </p:cxnSp>
          <p:sp>
            <p:nvSpPr>
              <p:cNvPr id="7177" name="47 Rectángulo"/>
              <p:cNvSpPr>
                <a:spLocks noChangeArrowheads="1"/>
              </p:cNvSpPr>
              <p:nvPr/>
            </p:nvSpPr>
            <p:spPr bwMode="auto">
              <a:xfrm>
                <a:off x="-207050" y="3867693"/>
                <a:ext cx="1629201" cy="590079"/>
              </a:xfrm>
              <a:prstGeom prst="rect">
                <a:avLst/>
              </a:prstGeom>
              <a:noFill/>
              <a:ln w="9525">
                <a:noFill/>
                <a:miter lim="800000"/>
                <a:headEnd/>
                <a:tailEnd/>
              </a:ln>
            </p:spPr>
            <p:txBody>
              <a:bodyPr wrap="square" lIns="107287" tIns="53643" rIns="107287" bIns="53643">
                <a:spAutoFit/>
              </a:bodyPr>
              <a:lstStyle/>
              <a:p>
                <a:pPr>
                  <a:lnSpc>
                    <a:spcPct val="115000"/>
                  </a:lnSpc>
                  <a:spcAft>
                    <a:spcPts val="350"/>
                  </a:spcAft>
                </a:pPr>
                <a:r>
                  <a:rPr lang="es-ES" sz="1400" dirty="0">
                    <a:latin typeface="HelveticaNeueLT Std Lt Cn"/>
                    <a:ea typeface="Calibri" pitchFamily="34" charset="0"/>
                    <a:cs typeface="Times New Roman" pitchFamily="18" charset="0"/>
                  </a:rPr>
                  <a:t>ON/OFF button</a:t>
                </a:r>
              </a:p>
              <a:p>
                <a:pPr>
                  <a:lnSpc>
                    <a:spcPct val="115000"/>
                  </a:lnSpc>
                  <a:spcAft>
                    <a:spcPts val="350"/>
                  </a:spcAft>
                </a:pPr>
                <a:endParaRPr lang="es-ES" sz="500" dirty="0">
                  <a:latin typeface="HelveticaNeueLT Std Lt Cn"/>
                  <a:ea typeface="Calibri" pitchFamily="34" charset="0"/>
                  <a:cs typeface="Times New Roman" pitchFamily="18" charset="0"/>
                </a:endParaRPr>
              </a:p>
            </p:txBody>
          </p:sp>
          <p:cxnSp>
            <p:nvCxnSpPr>
              <p:cNvPr id="22" name="21 Conector recto"/>
              <p:cNvCxnSpPr>
                <a:cxnSpLocks/>
              </p:cNvCxnSpPr>
              <p:nvPr/>
            </p:nvCxnSpPr>
            <p:spPr>
              <a:xfrm flipV="1">
                <a:off x="5287992" y="3890865"/>
                <a:ext cx="3166410" cy="34154"/>
              </a:xfrm>
              <a:prstGeom prst="line">
                <a:avLst/>
              </a:prstGeom>
              <a:ln w="31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9" name="21 Conector recto">
                <a:extLst>
                  <a:ext uri="{FF2B5EF4-FFF2-40B4-BE49-F238E27FC236}">
                    <a16:creationId xmlns:a16="http://schemas.microsoft.com/office/drawing/2014/main" id="{66870F1F-CAFB-4F3F-ABB7-564F365A8ABE}"/>
                  </a:ext>
                </a:extLst>
              </p:cNvPr>
              <p:cNvCxnSpPr>
                <a:cxnSpLocks/>
              </p:cNvCxnSpPr>
              <p:nvPr/>
            </p:nvCxnSpPr>
            <p:spPr>
              <a:xfrm>
                <a:off x="5145572" y="5454071"/>
                <a:ext cx="3352365" cy="0"/>
              </a:xfrm>
              <a:prstGeom prst="line">
                <a:avLst/>
              </a:prstGeom>
              <a:ln w="3175">
                <a:solidFill>
                  <a:srgbClr val="C00000"/>
                </a:solidFill>
              </a:ln>
            </p:spPr>
            <p:style>
              <a:lnRef idx="1">
                <a:schemeClr val="accent2"/>
              </a:lnRef>
              <a:fillRef idx="0">
                <a:schemeClr val="accent2"/>
              </a:fillRef>
              <a:effectRef idx="0">
                <a:schemeClr val="accent2"/>
              </a:effectRef>
              <a:fontRef idx="minor">
                <a:schemeClr val="tx1"/>
              </a:fontRef>
            </p:style>
          </p:cxnSp>
        </p:grpSp>
      </p:grpSp>
      <p:sp>
        <p:nvSpPr>
          <p:cNvPr id="17" name="TextBox 16">
            <a:extLst>
              <a:ext uri="{FF2B5EF4-FFF2-40B4-BE49-F238E27FC236}">
                <a16:creationId xmlns:a16="http://schemas.microsoft.com/office/drawing/2014/main" id="{7E325052-8B79-4F9B-A3C8-22E2A9DDC5BE}"/>
              </a:ext>
            </a:extLst>
          </p:cNvPr>
          <p:cNvSpPr txBox="1"/>
          <p:nvPr/>
        </p:nvSpPr>
        <p:spPr>
          <a:xfrm>
            <a:off x="190499" y="1166782"/>
            <a:ext cx="6441119" cy="671915"/>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U·dat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System keypad</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 touchable colored 7 inch screen with a full QWERTY keypad provides full access to NEX·U·® and U·track.</a:t>
            </a:r>
          </a:p>
        </p:txBody>
      </p:sp>
      <p:sp>
        <p:nvSpPr>
          <p:cNvPr id="21" name="Rectangle: Rounded Corners 20">
            <a:extLst>
              <a:ext uri="{FF2B5EF4-FFF2-40B4-BE49-F238E27FC236}">
                <a16:creationId xmlns:a16="http://schemas.microsoft.com/office/drawing/2014/main" id="{EBDA3CF1-2A8F-4EB3-9F2B-1D6E9ADBAA44}"/>
              </a:ext>
            </a:extLst>
          </p:cNvPr>
          <p:cNvSpPr/>
          <p:nvPr/>
        </p:nvSpPr>
        <p:spPr>
          <a:xfrm>
            <a:off x="4681182" y="3393343"/>
            <a:ext cx="771099" cy="166126"/>
          </a:xfrm>
          <a:prstGeom prst="roundRect">
            <a:avLst>
              <a:gd name="adj" fmla="val 28830"/>
            </a:avLst>
          </a:prstGeom>
          <a:solidFill>
            <a:srgbClr val="2E2E2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107D8A6C-7299-4D1C-893E-B0D650E6F3FD}"/>
              </a:ext>
            </a:extLst>
          </p:cNvPr>
          <p:cNvSpPr txBox="1"/>
          <p:nvPr/>
        </p:nvSpPr>
        <p:spPr>
          <a:xfrm>
            <a:off x="110735" y="2332647"/>
            <a:ext cx="2282948" cy="1027012"/>
          </a:xfrm>
          <a:prstGeom prst="rect">
            <a:avLst/>
          </a:prstGeom>
          <a:noFill/>
        </p:spPr>
        <p:txBody>
          <a:bodyPr wrap="square">
            <a:spAutoFit/>
          </a:bodyPr>
          <a:lstStyle/>
          <a:p>
            <a:pPr>
              <a:lnSpc>
                <a:spcPct val="150000"/>
              </a:lnSpc>
            </a:pPr>
            <a:r>
              <a:rPr lang="en-US" sz="1400" dirty="0">
                <a:latin typeface="HelveticaNeueLT Std Lt"/>
                <a:ea typeface="HelveticaNeueLT Std Lt"/>
                <a:cs typeface="HelveticaNeueLT Std Lt"/>
                <a:sym typeface="HelveticaNeueLT Std Lt"/>
              </a:rPr>
              <a:t>**Key Switch on keypad </a:t>
            </a:r>
          </a:p>
          <a:p>
            <a:pPr>
              <a:lnSpc>
                <a:spcPct val="150000"/>
              </a:lnSpc>
            </a:pPr>
            <a:r>
              <a:rPr lang="en-US" sz="1400" dirty="0">
                <a:latin typeface="HelveticaNeueLT Std Lt"/>
                <a:ea typeface="HelveticaNeueLT Std Lt"/>
                <a:cs typeface="HelveticaNeueLT Std Lt"/>
                <a:sym typeface="HelveticaNeueLT Std Lt"/>
              </a:rPr>
              <a:t>   is for system override if</a:t>
            </a:r>
          </a:p>
          <a:p>
            <a:pPr>
              <a:lnSpc>
                <a:spcPct val="150000"/>
              </a:lnSpc>
            </a:pPr>
            <a:r>
              <a:rPr lang="en-US" sz="1400" dirty="0">
                <a:latin typeface="HelveticaNeueLT Std Lt"/>
                <a:ea typeface="HelveticaNeueLT Std Lt"/>
                <a:cs typeface="HelveticaNeueLT Std Lt"/>
                <a:sym typeface="HelveticaNeueLT Std Lt"/>
              </a:rPr>
              <a:t>   network issue exists.</a:t>
            </a:r>
            <a:endParaRPr lang="en-US" sz="1400" dirty="0"/>
          </a:p>
        </p:txBody>
      </p:sp>
      <p:sp>
        <p:nvSpPr>
          <p:cNvPr id="23" name="22 Conector recto">
            <a:extLst>
              <a:ext uri="{FF2B5EF4-FFF2-40B4-BE49-F238E27FC236}">
                <a16:creationId xmlns:a16="http://schemas.microsoft.com/office/drawing/2014/main" id="{743E6BC0-D4A8-4455-974C-709F572D15A2}"/>
              </a:ext>
            </a:extLst>
          </p:cNvPr>
          <p:cNvSpPr>
            <a:spLocks noChangeShapeType="1"/>
          </p:cNvSpPr>
          <p:nvPr/>
        </p:nvSpPr>
        <p:spPr bwMode="auto">
          <a:xfrm flipH="1">
            <a:off x="2234656" y="2332646"/>
            <a:ext cx="1262269" cy="471059"/>
          </a:xfrm>
          <a:prstGeom prst="line">
            <a:avLst/>
          </a:prstGeom>
          <a:noFill/>
          <a:ln w="12700">
            <a:solidFill>
              <a:srgbClr val="C00000"/>
            </a:solidFill>
            <a:round/>
            <a:headEnd/>
            <a:tailEnd/>
          </a:ln>
        </p:spPr>
        <p:txBody>
          <a:bodyPr lIns="45719" rIns="45719"/>
          <a:lstStyle/>
          <a:p>
            <a:endParaRPr lang="es-ES" dirty="0"/>
          </a:p>
        </p:txBody>
      </p:sp>
      <p:sp>
        <p:nvSpPr>
          <p:cNvPr id="24" name="22 Conector recto">
            <a:extLst>
              <a:ext uri="{FF2B5EF4-FFF2-40B4-BE49-F238E27FC236}">
                <a16:creationId xmlns:a16="http://schemas.microsoft.com/office/drawing/2014/main" id="{B5F4E3CD-1966-41F6-97F5-7F05D38D5D1A}"/>
              </a:ext>
            </a:extLst>
          </p:cNvPr>
          <p:cNvSpPr>
            <a:spLocks noChangeShapeType="1"/>
          </p:cNvSpPr>
          <p:nvPr/>
        </p:nvSpPr>
        <p:spPr bwMode="auto">
          <a:xfrm flipH="1" flipV="1">
            <a:off x="5999584" y="2295212"/>
            <a:ext cx="1068791" cy="97327"/>
          </a:xfrm>
          <a:prstGeom prst="line">
            <a:avLst/>
          </a:prstGeom>
          <a:noFill/>
          <a:ln w="12700">
            <a:solidFill>
              <a:srgbClr val="C00000"/>
            </a:solidFill>
            <a:round/>
            <a:headEnd/>
            <a:tailEnd/>
          </a:ln>
        </p:spPr>
        <p:txBody>
          <a:bodyPr lIns="45719" rIns="45719"/>
          <a:lstStyle/>
          <a:p>
            <a:endParaRPr lang="es-ES" dirty="0"/>
          </a:p>
        </p:txBody>
      </p:sp>
      <p:sp>
        <p:nvSpPr>
          <p:cNvPr id="25" name="16 Rectángulo">
            <a:extLst>
              <a:ext uri="{FF2B5EF4-FFF2-40B4-BE49-F238E27FC236}">
                <a16:creationId xmlns:a16="http://schemas.microsoft.com/office/drawing/2014/main" id="{E87AB31B-69C7-4C00-A019-26FD00D8C982}"/>
              </a:ext>
            </a:extLst>
          </p:cNvPr>
          <p:cNvSpPr>
            <a:spLocks noChangeArrowheads="1"/>
          </p:cNvSpPr>
          <p:nvPr/>
        </p:nvSpPr>
        <p:spPr bwMode="auto">
          <a:xfrm>
            <a:off x="6986732" y="1583079"/>
            <a:ext cx="1508125" cy="431800"/>
          </a:xfrm>
          <a:prstGeom prst="rect">
            <a:avLst/>
          </a:prstGeom>
          <a:noFill/>
          <a:ln w="9525">
            <a:noFill/>
            <a:miter lim="800000"/>
            <a:headEnd/>
            <a:tailEnd/>
          </a:ln>
        </p:spPr>
        <p:txBody>
          <a:bodyPr lIns="107287" tIns="53643" rIns="107287" bIns="53643">
            <a:spAutoFit/>
          </a:bodyPr>
          <a:lstStyle/>
          <a:p>
            <a:pPr algn="ctr">
              <a:lnSpc>
                <a:spcPct val="150000"/>
              </a:lnSpc>
              <a:spcAft>
                <a:spcPts val="350"/>
              </a:spcAft>
            </a:pPr>
            <a:r>
              <a:rPr lang="es-ES" sz="1400" dirty="0">
                <a:latin typeface="HelveticaNeueLT Std Lt"/>
                <a:ea typeface="Calibri" pitchFamily="34" charset="0"/>
                <a:cs typeface="Times New Roman" pitchFamily="18" charset="0"/>
              </a:rPr>
              <a:t>USB</a:t>
            </a:r>
          </a:p>
        </p:txBody>
      </p:sp>
      <p:cxnSp>
        <p:nvCxnSpPr>
          <p:cNvPr id="26" name="45 Conector recto">
            <a:extLst>
              <a:ext uri="{FF2B5EF4-FFF2-40B4-BE49-F238E27FC236}">
                <a16:creationId xmlns:a16="http://schemas.microsoft.com/office/drawing/2014/main" id="{B596CF5A-E5FA-44C2-A336-393723157864}"/>
              </a:ext>
            </a:extLst>
          </p:cNvPr>
          <p:cNvCxnSpPr>
            <a:cxnSpLocks/>
            <a:stCxn id="27" idx="1"/>
          </p:cNvCxnSpPr>
          <p:nvPr/>
        </p:nvCxnSpPr>
        <p:spPr>
          <a:xfrm flipH="1">
            <a:off x="5059133" y="4830055"/>
            <a:ext cx="2157278" cy="495151"/>
          </a:xfrm>
          <a:prstGeom prst="line">
            <a:avLst/>
          </a:prstGeom>
          <a:ln w="3175">
            <a:solidFill>
              <a:srgbClr val="C00000"/>
            </a:solidFill>
          </a:ln>
        </p:spPr>
        <p:style>
          <a:lnRef idx="1">
            <a:schemeClr val="accent2"/>
          </a:lnRef>
          <a:fillRef idx="0">
            <a:schemeClr val="accent2"/>
          </a:fillRef>
          <a:effectRef idx="0">
            <a:schemeClr val="accent2"/>
          </a:effectRef>
          <a:fontRef idx="minor">
            <a:schemeClr val="tx1"/>
          </a:fontRef>
        </p:style>
      </p:cxnSp>
      <p:sp>
        <p:nvSpPr>
          <p:cNvPr id="27" name="47 Rectángulo">
            <a:extLst>
              <a:ext uri="{FF2B5EF4-FFF2-40B4-BE49-F238E27FC236}">
                <a16:creationId xmlns:a16="http://schemas.microsoft.com/office/drawing/2014/main" id="{5843B0F5-4C98-46FF-BC4D-29A368014C80}"/>
              </a:ext>
            </a:extLst>
          </p:cNvPr>
          <p:cNvSpPr>
            <a:spLocks noChangeArrowheads="1"/>
          </p:cNvSpPr>
          <p:nvPr/>
        </p:nvSpPr>
        <p:spPr bwMode="auto">
          <a:xfrm>
            <a:off x="7216411" y="4662555"/>
            <a:ext cx="1514976" cy="334999"/>
          </a:xfrm>
          <a:prstGeom prst="rect">
            <a:avLst/>
          </a:prstGeom>
          <a:noFill/>
          <a:ln w="9525">
            <a:noFill/>
            <a:miter lim="800000"/>
            <a:headEnd/>
            <a:tailEnd/>
          </a:ln>
        </p:spPr>
        <p:txBody>
          <a:bodyPr wrap="square" lIns="107287" tIns="53643" rIns="107287" bIns="53643">
            <a:spAutoFit/>
          </a:bodyPr>
          <a:lstStyle/>
          <a:p>
            <a:pPr>
              <a:lnSpc>
                <a:spcPct val="115000"/>
              </a:lnSpc>
              <a:spcAft>
                <a:spcPts val="350"/>
              </a:spcAft>
            </a:pPr>
            <a:r>
              <a:rPr lang="es-ES" sz="1400" dirty="0">
                <a:latin typeface="HelveticaNeueLT Std Lt Cn"/>
                <a:ea typeface="Calibri" pitchFamily="34" charset="0"/>
                <a:cs typeface="Times New Roman" pitchFamily="18" charset="0"/>
              </a:rPr>
              <a:t>RFID Reader</a:t>
            </a:r>
            <a:endParaRPr lang="es-ES" sz="500" dirty="0">
              <a:latin typeface="HelveticaNeueLT Std Lt Cn"/>
              <a:ea typeface="Calibri" pitchFamily="34" charset="0"/>
              <a:cs typeface="Times New Roman" pitchFamily="18" charset="0"/>
            </a:endParaRPr>
          </a:p>
        </p:txBody>
      </p:sp>
      <p:sp>
        <p:nvSpPr>
          <p:cNvPr id="28" name="40 Rectángulo">
            <a:extLst>
              <a:ext uri="{FF2B5EF4-FFF2-40B4-BE49-F238E27FC236}">
                <a16:creationId xmlns:a16="http://schemas.microsoft.com/office/drawing/2014/main" id="{9949D4DE-2E18-474A-B929-4895A849EE89}"/>
              </a:ext>
            </a:extLst>
          </p:cNvPr>
          <p:cNvSpPr>
            <a:spLocks noChangeArrowheads="1"/>
          </p:cNvSpPr>
          <p:nvPr/>
        </p:nvSpPr>
        <p:spPr bwMode="auto">
          <a:xfrm>
            <a:off x="6848974" y="2252657"/>
            <a:ext cx="1884340" cy="334999"/>
          </a:xfrm>
          <a:prstGeom prst="rect">
            <a:avLst/>
          </a:prstGeom>
          <a:noFill/>
          <a:ln w="9525">
            <a:noFill/>
            <a:miter lim="800000"/>
            <a:headEnd/>
            <a:tailEnd/>
          </a:ln>
        </p:spPr>
        <p:txBody>
          <a:bodyPr wrap="square" lIns="107287" tIns="53643" rIns="107287" bIns="53643">
            <a:spAutoFit/>
          </a:bodyPr>
          <a:lstStyle/>
          <a:p>
            <a:pPr algn="r">
              <a:lnSpc>
                <a:spcPct val="115000"/>
              </a:lnSpc>
              <a:spcAft>
                <a:spcPts val="350"/>
              </a:spcAft>
            </a:pPr>
            <a:r>
              <a:rPr lang="es-ES" sz="1400" dirty="0">
                <a:latin typeface="HelveticaNeueLT Std Lt Cn"/>
                <a:ea typeface="Calibri" pitchFamily="34" charset="0"/>
                <a:cs typeface="Times New Roman" pitchFamily="18" charset="0"/>
              </a:rPr>
              <a:t>Dallas Key Reader</a:t>
            </a:r>
          </a:p>
        </p:txBody>
      </p:sp>
      <p:sp>
        <p:nvSpPr>
          <p:cNvPr id="29" name="22 Conector recto">
            <a:extLst>
              <a:ext uri="{FF2B5EF4-FFF2-40B4-BE49-F238E27FC236}">
                <a16:creationId xmlns:a16="http://schemas.microsoft.com/office/drawing/2014/main" id="{B73861BE-5E09-4EC3-B61D-412E16CF48BF}"/>
              </a:ext>
            </a:extLst>
          </p:cNvPr>
          <p:cNvSpPr>
            <a:spLocks noChangeShapeType="1"/>
          </p:cNvSpPr>
          <p:nvPr/>
        </p:nvSpPr>
        <p:spPr bwMode="auto">
          <a:xfrm flipH="1">
            <a:off x="5559279" y="1855405"/>
            <a:ext cx="1860274" cy="386472"/>
          </a:xfrm>
          <a:prstGeom prst="line">
            <a:avLst/>
          </a:prstGeom>
          <a:noFill/>
          <a:ln w="12700">
            <a:solidFill>
              <a:srgbClr val="C00000"/>
            </a:solidFill>
            <a:round/>
            <a:headEnd/>
            <a:tailEnd/>
          </a:ln>
        </p:spPr>
        <p:txBody>
          <a:bodyPr lIns="45719" rIns="45719"/>
          <a:lstStyle/>
          <a:p>
            <a:endParaRPr lang="es-ES" dirty="0"/>
          </a:p>
        </p:txBody>
      </p:sp>
      <p:sp>
        <p:nvSpPr>
          <p:cNvPr id="30" name="2 Rectángulo">
            <a:extLst>
              <a:ext uri="{FF2B5EF4-FFF2-40B4-BE49-F238E27FC236}">
                <a16:creationId xmlns:a16="http://schemas.microsoft.com/office/drawing/2014/main" id="{40EDC498-8E7A-4A60-8A99-BCB0A14CEB2E}"/>
              </a:ext>
            </a:extLst>
          </p:cNvPr>
          <p:cNvSpPr>
            <a:spLocks noChangeArrowheads="1"/>
          </p:cNvSpPr>
          <p:nvPr/>
        </p:nvSpPr>
        <p:spPr bwMode="auto">
          <a:xfrm>
            <a:off x="6667260" y="2766312"/>
            <a:ext cx="2410606" cy="964978"/>
          </a:xfrm>
          <a:prstGeom prst="rect">
            <a:avLst/>
          </a:prstGeom>
          <a:noFill/>
          <a:ln w="9525">
            <a:noFill/>
            <a:miter lim="800000"/>
            <a:headEnd/>
            <a:tailEnd/>
          </a:ln>
        </p:spPr>
        <p:txBody>
          <a:bodyPr wrap="square" lIns="107287" tIns="53643" rIns="107287" bIns="53643">
            <a:spAutoFit/>
          </a:bodyPr>
          <a:lstStyle/>
          <a:p>
            <a:pPr>
              <a:lnSpc>
                <a:spcPct val="150000"/>
              </a:lnSpc>
              <a:spcAft>
                <a:spcPts val="350"/>
              </a:spcAft>
            </a:pPr>
            <a:r>
              <a:rPr lang="es-ES" sz="1400" dirty="0">
                <a:latin typeface="HelveticaNeueLT Std Lt"/>
                <a:ea typeface="Calibri" pitchFamily="34" charset="0"/>
                <a:cs typeface="Times New Roman" pitchFamily="18" charset="0"/>
              </a:rPr>
              <a:t>Integrated power 110VAC </a:t>
            </a:r>
            <a:endParaRPr lang="es-ES" sz="1400" dirty="0">
              <a:solidFill>
                <a:schemeClr val="tx1"/>
              </a:solidFill>
              <a:sym typeface="Myriad Pro Light"/>
            </a:endParaRPr>
          </a:p>
          <a:p>
            <a:pPr>
              <a:spcAft>
                <a:spcPts val="350"/>
              </a:spcAft>
            </a:pPr>
            <a:r>
              <a:rPr lang="es-ES" sz="1400" dirty="0">
                <a:latin typeface="HelveticaNeueLT Std Lt"/>
                <a:ea typeface="Calibri" pitchFamily="34" charset="0"/>
                <a:cs typeface="Times New Roman" pitchFamily="18" charset="0"/>
              </a:rPr>
              <a:t>320W or 75W models  </a:t>
            </a:r>
          </a:p>
          <a:p>
            <a:pPr>
              <a:spcAft>
                <a:spcPts val="350"/>
              </a:spcAft>
            </a:pPr>
            <a:r>
              <a:rPr lang="es-ES" sz="1400" dirty="0">
                <a:latin typeface="HelveticaNeueLT Std Lt"/>
                <a:ea typeface="Calibri" pitchFamily="34" charset="0"/>
                <a:cs typeface="Times New Roman" pitchFamily="18" charset="0"/>
              </a:rPr>
              <a:t>convert/supply 24VDC </a:t>
            </a:r>
          </a:p>
        </p:txBody>
      </p:sp>
      <p:sp>
        <p:nvSpPr>
          <p:cNvPr id="31" name="22 Conector recto">
            <a:extLst>
              <a:ext uri="{FF2B5EF4-FFF2-40B4-BE49-F238E27FC236}">
                <a16:creationId xmlns:a16="http://schemas.microsoft.com/office/drawing/2014/main" id="{D67C23CE-95A8-48B4-AF35-C48BC1C6332A}"/>
              </a:ext>
            </a:extLst>
          </p:cNvPr>
          <p:cNvSpPr>
            <a:spLocks noChangeShapeType="1"/>
          </p:cNvSpPr>
          <p:nvPr/>
        </p:nvSpPr>
        <p:spPr bwMode="auto">
          <a:xfrm flipH="1" flipV="1">
            <a:off x="5265430" y="2587655"/>
            <a:ext cx="1401829" cy="604875"/>
          </a:xfrm>
          <a:prstGeom prst="line">
            <a:avLst/>
          </a:prstGeom>
          <a:noFill/>
          <a:ln w="12700">
            <a:solidFill>
              <a:srgbClr val="C00000"/>
            </a:solidFill>
            <a:round/>
            <a:headEnd/>
            <a:tailEnd/>
          </a:ln>
        </p:spPr>
        <p:txBody>
          <a:bodyPr lIns="45719" rIns="45719"/>
          <a:lstStyle/>
          <a:p>
            <a:endParaRPr lang="es-ES"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3540-0CEC-4FBF-B66C-C4D6D20652AB}"/>
              </a:ext>
            </a:extLst>
          </p:cNvPr>
          <p:cNvSpPr>
            <a:spLocks noGrp="1"/>
          </p:cNvSpPr>
          <p:nvPr>
            <p:ph type="title"/>
          </p:nvPr>
        </p:nvSpPr>
        <p:spPr/>
        <p:txBody>
          <a:bodyPr/>
          <a:lstStyle/>
          <a:p>
            <a:r>
              <a:rPr lang="en-US" dirty="0"/>
              <a:t>U</a:t>
            </a:r>
            <a:r>
              <a:rPr lang="en-US" sz="2000" baseline="20000" dirty="0"/>
              <a:t>•</a:t>
            </a:r>
            <a:r>
              <a:rPr lang="en-US" dirty="0"/>
              <a:t>Dat</a:t>
            </a:r>
            <a:r>
              <a:rPr lang="en-US" sz="2000" baseline="20000" dirty="0"/>
              <a:t>•</a:t>
            </a:r>
            <a:r>
              <a:rPr lang="en-US" dirty="0"/>
              <a:t> Screen shots, Products</a:t>
            </a:r>
          </a:p>
        </p:txBody>
      </p:sp>
      <p:sp>
        <p:nvSpPr>
          <p:cNvPr id="15362" name="23 Marcador de número de diapositiva"/>
          <p:cNvSpPr>
            <a:spLocks noGrp="1"/>
          </p:cNvSpPr>
          <p:nvPr>
            <p:ph type="sldNum" sz="quarter" idx="12"/>
          </p:nvPr>
        </p:nvSpPr>
        <p:spPr bwMode="auto">
          <a:ln>
            <a:miter lim="800000"/>
            <a:headEnd/>
            <a:tailEnd/>
          </a:ln>
        </p:spPr>
        <p:txBody>
          <a:bodyPr/>
          <a:lstStyle/>
          <a:p>
            <a:fld id="{ED55B399-B0B9-4386-B1FB-48967E6041FC}" type="slidenum">
              <a:rPr lang="es-ES" smtClean="0"/>
              <a:pPr/>
              <a:t>15</a:t>
            </a:fld>
            <a:endParaRPr lang="es-ES" dirty="0"/>
          </a:p>
        </p:txBody>
      </p:sp>
      <p:grpSp>
        <p:nvGrpSpPr>
          <p:cNvPr id="5" name="Group 4">
            <a:extLst>
              <a:ext uri="{FF2B5EF4-FFF2-40B4-BE49-F238E27FC236}">
                <a16:creationId xmlns:a16="http://schemas.microsoft.com/office/drawing/2014/main" id="{2759C1CA-C6FA-40A1-AA36-0521A19E64CE}"/>
              </a:ext>
            </a:extLst>
          </p:cNvPr>
          <p:cNvGrpSpPr/>
          <p:nvPr/>
        </p:nvGrpSpPr>
        <p:grpSpPr>
          <a:xfrm>
            <a:off x="2974075" y="1727064"/>
            <a:ext cx="2311400" cy="848546"/>
            <a:chOff x="3439882" y="1254366"/>
            <a:chExt cx="2311400" cy="848546"/>
          </a:xfrm>
        </p:grpSpPr>
        <p:sp>
          <p:nvSpPr>
            <p:cNvPr id="14341" name="7 Rectángulo"/>
            <p:cNvSpPr txBox="1">
              <a:spLocks noChangeArrowheads="1"/>
            </p:cNvSpPr>
            <p:nvPr/>
          </p:nvSpPr>
          <p:spPr bwMode="auto">
            <a:xfrm>
              <a:off x="3439882" y="1590150"/>
              <a:ext cx="2311400" cy="512762"/>
            </a:xfrm>
            <a:prstGeom prst="rect">
              <a:avLst/>
            </a:prstGeom>
            <a:noFill/>
            <a:ln w="12700">
              <a:noFill/>
              <a:miter lim="400000"/>
              <a:headEnd/>
              <a:tailEnd/>
            </a:ln>
          </p:spPr>
          <p:txBody>
            <a:bodyPr lIns="53629" tIns="53629" rIns="53629" bIns="53629">
              <a:spAutoFit/>
            </a:bodyPr>
            <a:lstStyle/>
            <a:p>
              <a:pPr algn="ctr">
                <a:lnSpc>
                  <a:spcPct val="150000"/>
                </a:lnSpc>
              </a:pPr>
              <a:r>
                <a:rPr lang="es-ES" sz="2000" dirty="0">
                  <a:latin typeface="HelveticaNeueLT Std Lt"/>
                  <a:ea typeface="HelveticaNeueLT Std Lt"/>
                  <a:cs typeface="HelveticaNeueLT Std Lt"/>
                  <a:sym typeface="HelveticaNeueLT Std Lt"/>
                </a:rPr>
                <a:t>Dispensing</a:t>
              </a:r>
            </a:p>
          </p:txBody>
        </p:sp>
        <p:pic>
          <p:nvPicPr>
            <p:cNvPr id="1026" name="Picture 2" descr="Black water drop icon oil drop symbol and sign Vector Image">
              <a:extLst>
                <a:ext uri="{FF2B5EF4-FFF2-40B4-BE49-F238E27FC236}">
                  <a16:creationId xmlns:a16="http://schemas.microsoft.com/office/drawing/2014/main" id="{06C6E3E5-14C8-445D-8C04-4A5A69F9B09D}"/>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4110" b="94658" l="9914" r="92457">
                          <a14:foregroundMark x1="51078" y1="7534" x2="51078" y2="7534"/>
                          <a14:foregroundMark x1="50862" y1="5205" x2="50862" y2="5205"/>
                          <a14:foregroundMark x1="50647" y1="4110" x2="50647" y2="4110"/>
                          <a14:foregroundMark x1="92457" y1="64247" x2="92457" y2="64247"/>
                          <a14:foregroundMark x1="66379" y1="90137" x2="66379" y2="90137"/>
                          <a14:foregroundMark x1="61638" y1="92877" x2="61638" y2="92877"/>
                          <a14:foregroundMark x1="49138" y1="94795" x2="49138" y2="94795"/>
                          <a14:foregroundMark x1="13147" y1="77397" x2="13147" y2="77397"/>
                        </a14:backgroundRemoval>
                      </a14:imgEffect>
                    </a14:imgLayer>
                  </a14:imgProps>
                </a:ext>
                <a:ext uri="{28A0092B-C50C-407E-A947-70E740481C1C}">
                  <a14:useLocalDpi xmlns:a14="http://schemas.microsoft.com/office/drawing/2010/main"/>
                </a:ext>
              </a:extLst>
            </a:blip>
            <a:srcRect/>
            <a:stretch/>
          </p:blipFill>
          <p:spPr bwMode="auto">
            <a:xfrm>
              <a:off x="4428566" y="1254366"/>
              <a:ext cx="334033" cy="5244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0331FDEC-86A0-4EB6-98B4-6FBE9DB1482F}"/>
              </a:ext>
            </a:extLst>
          </p:cNvPr>
          <p:cNvGrpSpPr/>
          <p:nvPr/>
        </p:nvGrpSpPr>
        <p:grpSpPr>
          <a:xfrm>
            <a:off x="975622" y="2539315"/>
            <a:ext cx="6642339" cy="3900443"/>
            <a:chOff x="975622" y="2539315"/>
            <a:chExt cx="6642339" cy="3900443"/>
          </a:xfrm>
        </p:grpSpPr>
        <p:grpSp>
          <p:nvGrpSpPr>
            <p:cNvPr id="6" name="Group 5">
              <a:extLst>
                <a:ext uri="{FF2B5EF4-FFF2-40B4-BE49-F238E27FC236}">
                  <a16:creationId xmlns:a16="http://schemas.microsoft.com/office/drawing/2014/main" id="{4E923529-16A0-4E2C-B7B9-C1279691A0EA}"/>
                </a:ext>
              </a:extLst>
            </p:cNvPr>
            <p:cNvGrpSpPr/>
            <p:nvPr/>
          </p:nvGrpSpPr>
          <p:grpSpPr>
            <a:xfrm>
              <a:off x="975622" y="2539315"/>
              <a:ext cx="6642339" cy="3900443"/>
              <a:chOff x="975622" y="2539315"/>
              <a:chExt cx="6642339" cy="3900443"/>
            </a:xfrm>
          </p:grpSpPr>
          <p:pic>
            <p:nvPicPr>
              <p:cNvPr id="14342" name="33 Imagen" descr="75-015-110.61.jpg"/>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975622" y="2539315"/>
                <a:ext cx="6642339" cy="3900443"/>
              </a:xfrm>
              <a:prstGeom prst="rect">
                <a:avLst/>
              </a:prstGeom>
            </p:spPr>
          </p:pic>
          <p:sp>
            <p:nvSpPr>
              <p:cNvPr id="4" name="Rectangle: Rounded Corners 3">
                <a:extLst>
                  <a:ext uri="{FF2B5EF4-FFF2-40B4-BE49-F238E27FC236}">
                    <a16:creationId xmlns:a16="http://schemas.microsoft.com/office/drawing/2014/main" id="{CD5D6719-F50B-43D6-8C18-F8AF53CA44B9}"/>
                  </a:ext>
                </a:extLst>
              </p:cNvPr>
              <p:cNvSpPr/>
              <p:nvPr/>
            </p:nvSpPr>
            <p:spPr>
              <a:xfrm>
                <a:off x="3588588" y="2794448"/>
                <a:ext cx="1388852" cy="319910"/>
              </a:xfrm>
              <a:prstGeom prst="roundRect">
                <a:avLst/>
              </a:prstGeom>
              <a:solidFill>
                <a:schemeClr val="tx1">
                  <a:lumMod val="95000"/>
                  <a:lumOff val="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2" name="Rectangle: Rounded Corners 11">
              <a:extLst>
                <a:ext uri="{FF2B5EF4-FFF2-40B4-BE49-F238E27FC236}">
                  <a16:creationId xmlns:a16="http://schemas.microsoft.com/office/drawing/2014/main" id="{58BCC372-0FBE-4219-A4E9-DC83C8ABE8C7}"/>
                </a:ext>
              </a:extLst>
            </p:cNvPr>
            <p:cNvSpPr/>
            <p:nvPr/>
          </p:nvSpPr>
          <p:spPr>
            <a:xfrm>
              <a:off x="3556337" y="2756172"/>
              <a:ext cx="1472859" cy="407343"/>
            </a:xfrm>
            <a:prstGeom prst="roundRect">
              <a:avLst>
                <a:gd name="adj" fmla="val 28830"/>
              </a:avLst>
            </a:prstGeom>
            <a:solidFill>
              <a:srgbClr val="2E2E2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EC5E525C-9BBE-4D6B-93C3-FF1E0F566D99}"/>
              </a:ext>
            </a:extLst>
          </p:cNvPr>
          <p:cNvSpPr/>
          <p:nvPr/>
        </p:nvSpPr>
        <p:spPr>
          <a:xfrm>
            <a:off x="4910765" y="4124325"/>
            <a:ext cx="289885" cy="2095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713983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23 Marcador de número de diapositiva"/>
          <p:cNvSpPr>
            <a:spLocks noGrp="1"/>
          </p:cNvSpPr>
          <p:nvPr>
            <p:ph type="sldNum" sz="quarter" idx="12"/>
          </p:nvPr>
        </p:nvSpPr>
        <p:spPr bwMode="auto">
          <a:ln>
            <a:miter lim="800000"/>
            <a:headEnd/>
            <a:tailEnd/>
          </a:ln>
        </p:spPr>
        <p:txBody>
          <a:bodyPr/>
          <a:lstStyle/>
          <a:p>
            <a:pPr fontAlgn="base">
              <a:spcBef>
                <a:spcPct val="0"/>
              </a:spcBef>
              <a:spcAft>
                <a:spcPct val="0"/>
              </a:spcAft>
              <a:defRPr/>
            </a:pPr>
            <a:fld id="{8F343F88-45E2-4987-87F3-97829946E62D}" type="slidenum">
              <a:rPr lang="es-ES" smtClean="0"/>
              <a:pPr fontAlgn="base">
                <a:spcBef>
                  <a:spcPct val="0"/>
                </a:spcBef>
                <a:spcAft>
                  <a:spcPct val="0"/>
                </a:spcAft>
                <a:defRPr/>
              </a:pPr>
              <a:t>16</a:t>
            </a:fld>
            <a:endParaRPr lang="es-ES" dirty="0"/>
          </a:p>
        </p:txBody>
      </p:sp>
      <p:sp>
        <p:nvSpPr>
          <p:cNvPr id="16389" name="7 Rectángulo"/>
          <p:cNvSpPr txBox="1">
            <a:spLocks noChangeArrowheads="1"/>
          </p:cNvSpPr>
          <p:nvPr/>
        </p:nvSpPr>
        <p:spPr bwMode="auto">
          <a:xfrm>
            <a:off x="3370747" y="2024855"/>
            <a:ext cx="2127250" cy="569913"/>
          </a:xfrm>
          <a:prstGeom prst="rect">
            <a:avLst/>
          </a:prstGeom>
          <a:noFill/>
          <a:ln w="12700">
            <a:noFill/>
            <a:miter lim="400000"/>
            <a:headEnd/>
            <a:tailEnd/>
          </a:ln>
        </p:spPr>
        <p:txBody>
          <a:bodyPr lIns="53629" tIns="53629" rIns="53629" bIns="53629">
            <a:spAutoFit/>
          </a:bodyPr>
          <a:lstStyle/>
          <a:p>
            <a:pPr algn="ctr">
              <a:lnSpc>
                <a:spcPct val="150000"/>
              </a:lnSpc>
            </a:pPr>
            <a:r>
              <a:rPr lang="es-ES" sz="2000" dirty="0">
                <a:latin typeface="HelveticaNeueLT Std Lt"/>
                <a:ea typeface="HelveticaNeueLT Std Lt"/>
                <a:cs typeface="HelveticaNeueLT Std Lt"/>
                <a:sym typeface="HelveticaNeueLT Std Lt"/>
              </a:rPr>
              <a:t>Stocks</a:t>
            </a:r>
          </a:p>
        </p:txBody>
      </p:sp>
      <p:grpSp>
        <p:nvGrpSpPr>
          <p:cNvPr id="14" name="Group 13">
            <a:extLst>
              <a:ext uri="{FF2B5EF4-FFF2-40B4-BE49-F238E27FC236}">
                <a16:creationId xmlns:a16="http://schemas.microsoft.com/office/drawing/2014/main" id="{08FCDDF1-C14D-4F30-94F5-606DA1024C62}"/>
              </a:ext>
            </a:extLst>
          </p:cNvPr>
          <p:cNvGrpSpPr/>
          <p:nvPr/>
        </p:nvGrpSpPr>
        <p:grpSpPr>
          <a:xfrm>
            <a:off x="4163150" y="1355997"/>
            <a:ext cx="542444" cy="852006"/>
            <a:chOff x="4581526" y="862641"/>
            <a:chExt cx="608620" cy="955948"/>
          </a:xfrm>
        </p:grpSpPr>
        <p:pic>
          <p:nvPicPr>
            <p:cNvPr id="15" name="Picture 2" descr="2,866 Steel drum Vectors - Free &amp;amp; Royalty-free Steel drum Vector Images |  Depositphotos®">
              <a:extLst>
                <a:ext uri="{FF2B5EF4-FFF2-40B4-BE49-F238E27FC236}">
                  <a16:creationId xmlns:a16="http://schemas.microsoft.com/office/drawing/2014/main" id="{A57CF34D-C73D-41EC-9F47-38B375BC640F}"/>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5500" b="93500" l="8639" r="89791">
                          <a14:foregroundMark x1="23560" y1="25833" x2="23560" y2="25833"/>
                          <a14:foregroundMark x1="19110" y1="25833" x2="19110" y2="25833"/>
                          <a14:foregroundMark x1="16230" y1="25833" x2="15707" y2="25500"/>
                          <a14:foregroundMark x1="13089" y1="24333" x2="13089" y2="24333"/>
                          <a14:foregroundMark x1="12565" y1="23500" x2="12565" y2="23000"/>
                          <a14:foregroundMark x1="12565" y1="22000" x2="12565" y2="22000"/>
                          <a14:foregroundMark x1="13089" y1="21167" x2="15969" y2="20500"/>
                          <a14:foregroundMark x1="17801" y1="20333" x2="17801" y2="20333"/>
                          <a14:foregroundMark x1="21204" y1="20833" x2="26702" y2="21000"/>
                          <a14:foregroundMark x1="28010" y1="20833" x2="28796" y2="20833"/>
                          <a14:foregroundMark x1="31675" y1="20833" x2="34293" y2="21667"/>
                          <a14:foregroundMark x1="35079" y1="22667" x2="37173" y2="23167"/>
                          <a14:foregroundMark x1="40314" y1="25167" x2="40314" y2="25167"/>
                          <a14:foregroundMark x1="43194" y1="26833" x2="43979" y2="27167"/>
                          <a14:foregroundMark x1="48168" y1="29167" x2="48168" y2="29167"/>
                          <a14:foregroundMark x1="48429" y1="29167" x2="48429" y2="29167"/>
                          <a14:foregroundMark x1="48691" y1="29667" x2="48691" y2="29667"/>
                          <a14:foregroundMark x1="53927" y1="36000" x2="53927" y2="36000"/>
                          <a14:foregroundMark x1="51309" y1="36333" x2="48953" y2="36500"/>
                          <a14:foregroundMark x1="45288" y1="36667" x2="43455" y2="36667"/>
                          <a14:foregroundMark x1="42147" y1="36667" x2="42147" y2="36667"/>
                          <a14:foregroundMark x1="42147" y1="39333" x2="42147" y2="39333"/>
                          <a14:foregroundMark x1="47382" y1="40167" x2="53927" y2="40000"/>
                          <a14:foregroundMark x1="56806" y1="40000" x2="63351" y2="38833"/>
                          <a14:foregroundMark x1="64136" y1="38667" x2="70681" y2="37667"/>
                          <a14:foregroundMark x1="71990" y1="37667" x2="74869" y2="37000"/>
                          <a14:foregroundMark x1="79058" y1="36167" x2="80628" y2="35667"/>
                          <a14:foregroundMark x1="81414" y1="35667" x2="81414" y2="35667"/>
                          <a14:foregroundMark x1="84031" y1="34667" x2="85864" y2="34000"/>
                          <a14:foregroundMark x1="87173" y1="33833" x2="87696" y2="34667"/>
                          <a14:foregroundMark x1="88220" y1="36000" x2="88220" y2="36000"/>
                          <a14:foregroundMark x1="88482" y1="39000" x2="87958" y2="39833"/>
                          <a14:foregroundMark x1="87696" y1="40833" x2="87435" y2="41333"/>
                          <a14:foregroundMark x1="86126" y1="42333" x2="85340" y2="42833"/>
                          <a14:foregroundMark x1="84293" y1="43333" x2="82723" y2="44000"/>
                          <a14:foregroundMark x1="73822" y1="52333" x2="73822" y2="52333"/>
                          <a14:foregroundMark x1="69110" y1="59167" x2="69110" y2="59167"/>
                          <a14:foregroundMark x1="58901" y1="62167" x2="57068" y2="62167"/>
                          <a14:foregroundMark x1="52618" y1="63000" x2="46859" y2="63333"/>
                          <a14:foregroundMark x1="41361" y1="63500" x2="39267" y2="63500"/>
                          <a14:foregroundMark x1="36126" y1="63500" x2="33508" y2="62500"/>
                          <a14:foregroundMark x1="30628" y1="61167" x2="28272" y2="59500"/>
                          <a14:foregroundMark x1="28272" y1="59500" x2="28272" y2="59500"/>
                          <a14:foregroundMark x1="25654" y1="57667" x2="26178" y2="57167"/>
                          <a14:foregroundMark x1="32199" y1="51833" x2="32723" y2="51500"/>
                          <a14:foregroundMark x1="30105" y1="35000" x2="30105" y2="35000"/>
                          <a14:foregroundMark x1="30628" y1="32000" x2="28534" y2="30833"/>
                          <a14:foregroundMark x1="14660" y1="26000" x2="13089" y2="22667"/>
                          <a14:foregroundMark x1="13089" y1="18167" x2="13089" y2="18167"/>
                          <a14:foregroundMark x1="11518" y1="17167" x2="12042" y2="15667"/>
                          <a14:foregroundMark x1="12042" y1="15167" x2="11518" y2="14667"/>
                          <a14:foregroundMark x1="8639" y1="13167" x2="8639" y2="13167"/>
                          <a14:foregroundMark x1="8639" y1="11833" x2="8639" y2="11833"/>
                          <a14:foregroundMark x1="9162" y1="10167" x2="10471" y2="9500"/>
                          <a14:foregroundMark x1="11257" y1="8833" x2="14660" y2="7333"/>
                          <a14:foregroundMark x1="22775" y1="5500" x2="22775" y2="5500"/>
                          <a14:foregroundMark x1="23822" y1="5667" x2="23822" y2="5667"/>
                          <a14:foregroundMark x1="52094" y1="13000" x2="52094" y2="13000"/>
                          <a14:foregroundMark x1="59162" y1="14667" x2="59162" y2="14667"/>
                          <a14:foregroundMark x1="56021" y1="16333" x2="56021" y2="16333"/>
                          <a14:foregroundMark x1="45550" y1="14000" x2="45550" y2="14000"/>
                          <a14:foregroundMark x1="40052" y1="12167" x2="39267" y2="11333"/>
                          <a14:foregroundMark x1="38743" y1="9000" x2="38743" y2="9000"/>
                          <a14:foregroundMark x1="41885" y1="8000" x2="43455" y2="7500"/>
                          <a14:foregroundMark x1="45026" y1="6833" x2="48429" y2="6333"/>
                          <a14:foregroundMark x1="50524" y1="6667" x2="50524" y2="6667"/>
                          <a14:foregroundMark x1="54450" y1="10000" x2="54450" y2="10000"/>
                          <a14:foregroundMark x1="54712" y1="10833" x2="54712" y2="10833"/>
                          <a14:foregroundMark x1="55497" y1="12000" x2="58639" y2="13000"/>
                          <a14:foregroundMark x1="58639" y1="13000" x2="59424" y2="13000"/>
                          <a14:foregroundMark x1="59948" y1="12833" x2="59948" y2="12833"/>
                          <a14:foregroundMark x1="65445" y1="13167" x2="66230" y2="13167"/>
                          <a14:foregroundMark x1="68325" y1="13833" x2="68848" y2="14167"/>
                          <a14:foregroundMark x1="70942" y1="16000" x2="70942" y2="16000"/>
                          <a14:foregroundMark x1="78796" y1="14000" x2="78796" y2="14000"/>
                          <a14:foregroundMark x1="81152" y1="12833" x2="81152" y2="12833"/>
                          <a14:foregroundMark x1="33770" y1="13833" x2="33770" y2="13833"/>
                          <a14:foregroundMark x1="33246" y1="92333" x2="33246" y2="92333"/>
                          <a14:foregroundMark x1="38220" y1="93000" x2="38220" y2="93000"/>
                          <a14:foregroundMark x1="40052" y1="93000" x2="41361" y2="93167"/>
                          <a14:foregroundMark x1="51571" y1="93500" x2="51571" y2="93500"/>
                          <a14:foregroundMark x1="56283" y1="93167" x2="56283" y2="93167"/>
                          <a14:foregroundMark x1="56283" y1="93167" x2="56283" y2="93167"/>
                          <a14:foregroundMark x1="58377" y1="93167" x2="59162" y2="93000"/>
                          <a14:foregroundMark x1="61257" y1="92667" x2="62827" y2="92500"/>
                          <a14:foregroundMark x1="65707" y1="92000" x2="69110" y2="91833"/>
                          <a14:foregroundMark x1="71204" y1="91667" x2="72513" y2="91167"/>
                          <a14:foregroundMark x1="73822" y1="90667" x2="73822" y2="90667"/>
                          <a14:foregroundMark x1="77225" y1="90000" x2="78534" y2="89833"/>
                          <a14:foregroundMark x1="69634" y1="65833" x2="69634" y2="65833"/>
                          <a14:foregroundMark x1="68325" y1="65833" x2="67539" y2="65833"/>
                          <a14:foregroundMark x1="64398" y1="65833" x2="64398" y2="65833"/>
                          <a14:foregroundMark x1="64136" y1="65833" x2="64136" y2="65833"/>
                          <a14:foregroundMark x1="62042" y1="66000" x2="62042" y2="66000"/>
                          <a14:foregroundMark x1="58901" y1="66833" x2="58901" y2="66833"/>
                          <a14:foregroundMark x1="57592" y1="67167" x2="57592" y2="67167"/>
                          <a14:foregroundMark x1="54974" y1="67167" x2="54974" y2="67167"/>
                          <a14:foregroundMark x1="52880" y1="67667" x2="51309" y2="67667"/>
                          <a14:foregroundMark x1="48429" y1="67667" x2="48429" y2="67667"/>
                          <a14:foregroundMark x1="44764" y1="67667" x2="44764" y2="67667"/>
                          <a14:foregroundMark x1="37958" y1="66667" x2="37958" y2="66667"/>
                          <a14:foregroundMark x1="60995" y1="41833" x2="60995" y2="41833"/>
                          <a14:foregroundMark x1="64398" y1="42000" x2="64398" y2="42000"/>
                          <a14:foregroundMark x1="83770" y1="63167" x2="83770" y2="63167"/>
                          <a14:foregroundMark x1="39005" y1="21000" x2="39005" y2="21000"/>
                          <a14:foregroundMark x1="51571" y1="21167" x2="51571" y2="21167"/>
                          <a14:foregroundMark x1="56021" y1="21167" x2="56021" y2="21167"/>
                          <a14:foregroundMark x1="44764" y1="42167" x2="44764" y2="42167"/>
                        </a14:backgroundRemoval>
                      </a14:imgEffect>
                    </a14:imgLayer>
                  </a14:imgProps>
                </a:ext>
                <a:ext uri="{28A0092B-C50C-407E-A947-70E740481C1C}">
                  <a14:useLocalDpi xmlns:a14="http://schemas.microsoft.com/office/drawing/2010/main"/>
                </a:ext>
              </a:extLst>
            </a:blip>
            <a:srcRect/>
            <a:stretch>
              <a:fillRect/>
            </a:stretch>
          </p:blipFill>
          <p:spPr bwMode="auto">
            <a:xfrm>
              <a:off x="4581526" y="862641"/>
              <a:ext cx="608620" cy="955948"/>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id="{08EA7F1D-2F39-4232-84DE-5AD2F084FFAB}"/>
                </a:ext>
              </a:extLst>
            </p:cNvPr>
            <p:cNvSpPr/>
            <p:nvPr/>
          </p:nvSpPr>
          <p:spPr>
            <a:xfrm flipH="1">
              <a:off x="4728800" y="1302589"/>
              <a:ext cx="320701" cy="138022"/>
            </a:xfrm>
            <a:custGeom>
              <a:avLst/>
              <a:gdLst>
                <a:gd name="connsiteX0" fmla="*/ 51758 w 320701"/>
                <a:gd name="connsiteY0" fmla="*/ 0 h 138022"/>
                <a:gd name="connsiteX1" fmla="*/ 43132 w 320701"/>
                <a:gd name="connsiteY1" fmla="*/ 129396 h 138022"/>
                <a:gd name="connsiteX2" fmla="*/ 138022 w 320701"/>
                <a:gd name="connsiteY2" fmla="*/ 138022 h 138022"/>
                <a:gd name="connsiteX3" fmla="*/ 310551 w 320701"/>
                <a:gd name="connsiteY3" fmla="*/ 129396 h 138022"/>
                <a:gd name="connsiteX4" fmla="*/ 319177 w 320701"/>
                <a:gd name="connsiteY4" fmla="*/ 103517 h 138022"/>
                <a:gd name="connsiteX5" fmla="*/ 310551 w 320701"/>
                <a:gd name="connsiteY5" fmla="*/ 17253 h 138022"/>
                <a:gd name="connsiteX6" fmla="*/ 258792 w 320701"/>
                <a:gd name="connsiteY6" fmla="*/ 8626 h 138022"/>
                <a:gd name="connsiteX7" fmla="*/ 207034 w 320701"/>
                <a:gd name="connsiteY7" fmla="*/ 17253 h 138022"/>
                <a:gd name="connsiteX8" fmla="*/ 86264 w 320701"/>
                <a:gd name="connsiteY8" fmla="*/ 34505 h 138022"/>
                <a:gd name="connsiteX9" fmla="*/ 0 w 320701"/>
                <a:gd name="connsiteY9" fmla="*/ 0 h 138022"/>
                <a:gd name="connsiteX10" fmla="*/ 51758 w 320701"/>
                <a:gd name="connsiteY10" fmla="*/ 0 h 13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701" h="138022">
                  <a:moveTo>
                    <a:pt x="51758" y="0"/>
                  </a:moveTo>
                  <a:lnTo>
                    <a:pt x="43132" y="129396"/>
                  </a:lnTo>
                  <a:lnTo>
                    <a:pt x="138022" y="138022"/>
                  </a:lnTo>
                  <a:cubicBezTo>
                    <a:pt x="195532" y="135147"/>
                    <a:pt x="253986" y="140170"/>
                    <a:pt x="310551" y="129396"/>
                  </a:cubicBezTo>
                  <a:cubicBezTo>
                    <a:pt x="319483" y="127695"/>
                    <a:pt x="319177" y="112610"/>
                    <a:pt x="319177" y="103517"/>
                  </a:cubicBezTo>
                  <a:cubicBezTo>
                    <a:pt x="319177" y="74619"/>
                    <a:pt x="326066" y="41633"/>
                    <a:pt x="310551" y="17253"/>
                  </a:cubicBezTo>
                  <a:cubicBezTo>
                    <a:pt x="301161" y="2496"/>
                    <a:pt x="276045" y="11502"/>
                    <a:pt x="258792" y="8626"/>
                  </a:cubicBezTo>
                  <a:cubicBezTo>
                    <a:pt x="241539" y="11502"/>
                    <a:pt x="224405" y="15209"/>
                    <a:pt x="207034" y="17253"/>
                  </a:cubicBezTo>
                  <a:cubicBezTo>
                    <a:pt x="90198" y="30999"/>
                    <a:pt x="145964" y="14606"/>
                    <a:pt x="86264" y="34505"/>
                  </a:cubicBezTo>
                  <a:cubicBezTo>
                    <a:pt x="13802" y="24154"/>
                    <a:pt x="40256" y="40256"/>
                    <a:pt x="0" y="0"/>
                  </a:cubicBezTo>
                  <a:lnTo>
                    <a:pt x="51758"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7" name="Picture 2" descr="Black water drop icon oil drop symbol and sign Vector Image">
              <a:extLst>
                <a:ext uri="{FF2B5EF4-FFF2-40B4-BE49-F238E27FC236}">
                  <a16:creationId xmlns:a16="http://schemas.microsoft.com/office/drawing/2014/main" id="{1793D86F-748C-4A34-96C4-E999208ED674}"/>
                </a:ext>
              </a:extLst>
            </p:cNvPr>
            <p:cNvPicPr>
              <a:picLocks noChangeAspect="1" noChangeArrowheads="1"/>
            </p:cNvPicPr>
            <p:nvPr/>
          </p:nvPicPr>
          <p:blipFill rotWithShape="1">
            <a:blip r:embed="rId5" cstate="email">
              <a:lum bright="70000" contrast="-70000"/>
              <a:extLst>
                <a:ext uri="{BEBA8EAE-BF5A-486C-A8C5-ECC9F3942E4B}">
                  <a14:imgProps xmlns:a14="http://schemas.microsoft.com/office/drawing/2010/main">
                    <a14:imgLayer r:embed="rId6">
                      <a14:imgEffect>
                        <a14:backgroundRemoval t="4110" b="94658" l="9914" r="92457">
                          <a14:foregroundMark x1="51078" y1="7534" x2="51078" y2="7534"/>
                          <a14:foregroundMark x1="50862" y1="5205" x2="50862" y2="5205"/>
                          <a14:foregroundMark x1="50647" y1="4110" x2="50647" y2="4110"/>
                          <a14:foregroundMark x1="92457" y1="64247" x2="92457" y2="64247"/>
                          <a14:foregroundMark x1="66379" y1="90137" x2="66379" y2="90137"/>
                          <a14:foregroundMark x1="61638" y1="92877" x2="61638" y2="92877"/>
                          <a14:foregroundMark x1="49138" y1="94795" x2="49138" y2="94795"/>
                          <a14:foregroundMark x1="13147" y1="77397" x2="13147" y2="77397"/>
                        </a14:backgroundRemoval>
                      </a14:imgEffect>
                    </a14:imgLayer>
                  </a14:imgProps>
                </a:ext>
                <a:ext uri="{28A0092B-C50C-407E-A947-70E740481C1C}">
                  <a14:useLocalDpi xmlns:a14="http://schemas.microsoft.com/office/drawing/2010/main"/>
                </a:ext>
              </a:extLst>
            </a:blip>
            <a:srcRect/>
            <a:stretch/>
          </p:blipFill>
          <p:spPr bwMode="auto">
            <a:xfrm>
              <a:off x="4687194" y="1195578"/>
              <a:ext cx="213219" cy="33479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2">
            <a:extLst>
              <a:ext uri="{FF2B5EF4-FFF2-40B4-BE49-F238E27FC236}">
                <a16:creationId xmlns:a16="http://schemas.microsoft.com/office/drawing/2014/main" id="{AF03E3C2-BF59-40CE-8E81-CE721892DC2A}"/>
              </a:ext>
            </a:extLst>
          </p:cNvPr>
          <p:cNvSpPr>
            <a:spLocks noGrp="1"/>
          </p:cNvSpPr>
          <p:nvPr>
            <p:ph type="title"/>
          </p:nvPr>
        </p:nvSpPr>
        <p:spPr/>
        <p:txBody>
          <a:bodyPr/>
          <a:lstStyle/>
          <a:p>
            <a:r>
              <a:rPr lang="en-US" dirty="0"/>
              <a:t>U</a:t>
            </a:r>
            <a:r>
              <a:rPr lang="en-US" sz="2000" baseline="20000" dirty="0"/>
              <a:t>•</a:t>
            </a:r>
            <a:r>
              <a:rPr lang="en-US" dirty="0"/>
              <a:t>Dat</a:t>
            </a:r>
            <a:r>
              <a:rPr lang="en-US" sz="2000" baseline="20000" dirty="0"/>
              <a:t>•</a:t>
            </a:r>
            <a:r>
              <a:rPr lang="en-US" dirty="0"/>
              <a:t> Screen shots, Inventory</a:t>
            </a:r>
          </a:p>
        </p:txBody>
      </p:sp>
      <p:grpSp>
        <p:nvGrpSpPr>
          <p:cNvPr id="2" name="Group 1">
            <a:extLst>
              <a:ext uri="{FF2B5EF4-FFF2-40B4-BE49-F238E27FC236}">
                <a16:creationId xmlns:a16="http://schemas.microsoft.com/office/drawing/2014/main" id="{766320A6-2371-4391-B3F4-8C222274C625}"/>
              </a:ext>
            </a:extLst>
          </p:cNvPr>
          <p:cNvGrpSpPr/>
          <p:nvPr/>
        </p:nvGrpSpPr>
        <p:grpSpPr>
          <a:xfrm>
            <a:off x="1020048" y="2386777"/>
            <a:ext cx="6754483" cy="4067407"/>
            <a:chOff x="1020048" y="2386777"/>
            <a:chExt cx="6754483" cy="4067407"/>
          </a:xfrm>
        </p:grpSpPr>
        <p:pic>
          <p:nvPicPr>
            <p:cNvPr id="16386" name="20 Imagen" descr="75-015-110.63.jpg"/>
            <p:cNvPicPr>
              <a:picLocks noChangeAspect="1"/>
            </p:cNvPicPr>
            <p:nvPr/>
          </p:nvPicPr>
          <p:blipFill>
            <a:blip r:embed="rId7" cstate="email">
              <a:extLst>
                <a:ext uri="{BEBA8EAE-BF5A-486C-A8C5-ECC9F3942E4B}">
                  <a14:imgProps xmlns:a14="http://schemas.microsoft.com/office/drawing/2010/main">
                    <a14:imgLayer r:embed="rId8">
                      <a14:imgEffect>
                        <a14:backgroundRemoval t="4766" b="100000" l="2240" r="96203">
                          <a14:foregroundMark x1="7984" y1="10919" x2="7984" y2="10919"/>
                          <a14:foregroundMark x1="9542" y1="14645" x2="9542" y2="14645"/>
                          <a14:foregroundMark x1="9542" y1="14818" x2="9542" y2="14818"/>
                          <a14:foregroundMark x1="9056" y1="16464" x2="9056" y2="16464"/>
                          <a14:foregroundMark x1="9056" y1="16984" x2="9056" y2="16984"/>
                          <a14:foregroundMark x1="8569" y1="18631" x2="8569" y2="18631"/>
                          <a14:foregroundMark x1="8325" y1="19757" x2="8325" y2="20797"/>
                          <a14:foregroundMark x1="7595" y1="22790" x2="7595" y2="22790"/>
                          <a14:foregroundMark x1="6913" y1="24350" x2="6913" y2="24350"/>
                          <a14:foregroundMark x1="5696" y1="27730" x2="5355" y2="28683"/>
                          <a14:foregroundMark x1="4869" y1="29463" x2="4869" y2="29463"/>
                          <a14:foregroundMark x1="3895" y1="30849" x2="2970" y2="34229"/>
                          <a14:foregroundMark x1="2824" y1="34835" x2="2824" y2="34835"/>
                          <a14:foregroundMark x1="2240" y1="38388" x2="2240" y2="38388"/>
                          <a14:foregroundMark x1="2240" y1="40728" x2="2240" y2="40728"/>
                          <a14:foregroundMark x1="2240" y1="40988" x2="2240" y2="40988"/>
                          <a14:foregroundMark x1="3067" y1="42548" x2="4041" y2="44107"/>
                          <a14:foregroundMark x1="4625" y1="45321" x2="5355" y2="45754"/>
                          <a14:foregroundMark x1="5696" y1="46101" x2="7595" y2="48873"/>
                          <a14:foregroundMark x1="7838" y1="49307" x2="7838" y2="49307"/>
                          <a14:foregroundMark x1="8666" y1="50260" x2="9883" y2="51646"/>
                          <a14:foregroundMark x1="10370" y1="51820" x2="10370" y2="51820"/>
                          <a14:foregroundMark x1="10467" y1="51040" x2="10370" y2="49307"/>
                          <a14:foregroundMark x1="10370" y1="48527" x2="10224" y2="47487"/>
                          <a14:foregroundMark x1="10127" y1="46880" x2="9981" y2="46274"/>
                          <a14:foregroundMark x1="9640" y1="45321" x2="9056" y2="43934"/>
                          <a14:foregroundMark x1="8471" y1="42981" x2="7741" y2="41941"/>
                          <a14:foregroundMark x1="7011" y1="40728" x2="7011" y2="40728"/>
                          <a14:foregroundMark x1="8569" y1="50433" x2="8569" y2="50433"/>
                          <a14:foregroundMark x1="8325" y1="52686" x2="8325" y2="52686"/>
                          <a14:foregroundMark x1="8471" y1="53466" x2="8569" y2="54853"/>
                          <a14:foregroundMark x1="8666" y1="56586" x2="8666" y2="56586"/>
                          <a14:foregroundMark x1="8666" y1="57626" x2="8666" y2="57626"/>
                          <a14:foregroundMark x1="8471" y1="59965" x2="8325" y2="61352"/>
                          <a14:foregroundMark x1="7984" y1="63172" x2="7984" y2="64298"/>
                          <a14:foregroundMark x1="7838" y1="65338" x2="7595" y2="67071"/>
                          <a14:foregroundMark x1="7498" y1="68458" x2="7352" y2="71231"/>
                          <a14:foregroundMark x1="7352" y1="73830" x2="7352" y2="73830"/>
                          <a14:foregroundMark x1="7352" y1="73830" x2="7352" y2="73830"/>
                          <a14:foregroundMark x1="7352" y1="75043" x2="7352" y2="76170"/>
                          <a14:foregroundMark x1="7498" y1="76950" x2="7595" y2="77990"/>
                          <a14:foregroundMark x1="7741" y1="78163" x2="7838" y2="79549"/>
                          <a14:foregroundMark x1="7838" y1="79549" x2="8082" y2="81542"/>
                          <a14:foregroundMark x1="7984" y1="82756" x2="7984" y2="82756"/>
                          <a14:foregroundMark x1="7984" y1="84489" x2="7984" y2="84489"/>
                          <a14:foregroundMark x1="7984" y1="85875" x2="7984" y2="85875"/>
                          <a14:foregroundMark x1="7984" y1="86135" x2="7984" y2="86135"/>
                          <a14:foregroundMark x1="8082" y1="86482" x2="8082" y2="87088"/>
                          <a14:foregroundMark x1="8228" y1="89081" x2="8228" y2="89081"/>
                          <a14:foregroundMark x1="8228" y1="89081" x2="8228" y2="89861"/>
                          <a14:foregroundMark x1="8228" y1="89861" x2="8228" y2="89861"/>
                          <a14:foregroundMark x1="8228" y1="89861" x2="8228" y2="90815"/>
                          <a14:foregroundMark x1="8228" y1="91421" x2="8228" y2="92028"/>
                          <a14:foregroundMark x1="8228" y1="92028" x2="8228" y2="92028"/>
                          <a14:foregroundMark x1="8228" y1="93241" x2="8228" y2="93241"/>
                          <a14:foregroundMark x1="8228" y1="93588" x2="8082" y2="95234"/>
                          <a14:foregroundMark x1="8082" y1="95407" x2="8082" y2="95407"/>
                          <a14:foregroundMark x1="7838" y1="96014" x2="7838" y2="97140"/>
                          <a14:foregroundMark x1="7838" y1="97140" x2="7838" y2="97140"/>
                          <a14:foregroundMark x1="7838" y1="97140" x2="7838" y2="97747"/>
                          <a14:foregroundMark x1="7984" y1="98787" x2="8082" y2="99567"/>
                          <a14:foregroundMark x1="8082" y1="99567" x2="8179" y2="99913"/>
                          <a14:foregroundMark x1="16456" y1="95234" x2="16456" y2="95234"/>
                          <a14:foregroundMark x1="13340" y1="93588" x2="13340" y2="93588"/>
                          <a14:foregroundMark x1="12756" y1="92461" x2="12756" y2="91594"/>
                          <a14:foregroundMark x1="12756" y1="91075" x2="12756" y2="91075"/>
                          <a14:foregroundMark x1="13437" y1="89428" x2="13437" y2="89428"/>
                          <a14:foregroundMark x1="13827" y1="89428" x2="15823" y2="90035"/>
                          <a14:foregroundMark x1="17040" y1="90641" x2="17040" y2="90641"/>
                          <a14:foregroundMark x1="17283" y1="90641" x2="17868" y2="92201"/>
                          <a14:foregroundMark x1="17965" y1="93847" x2="17965" y2="93847"/>
                          <a14:foregroundMark x1="18208" y1="94194" x2="18695" y2="95407"/>
                          <a14:foregroundMark x1="19182" y1="96620" x2="19912" y2="97400"/>
                          <a14:foregroundMark x1="20156" y1="97574" x2="20594" y2="97574"/>
                          <a14:foregroundMark x1="20594" y1="97574" x2="21081" y2="96794"/>
                          <a14:foregroundMark x1="21422" y1="95581" x2="21568" y2="93847"/>
                          <a14:foregroundMark x1="21568" y1="93414" x2="21568" y2="92808"/>
                          <a14:foregroundMark x1="21568" y1="91248" x2="21568" y2="90641"/>
                          <a14:foregroundMark x1="21568" y1="90035" x2="23126" y2="90035"/>
                          <a14:foregroundMark x1="23126" y1="90035" x2="23126" y2="90035"/>
                          <a14:foregroundMark x1="23710" y1="90641" x2="24197" y2="92028"/>
                          <a14:foregroundMark x1="24440" y1="92981" x2="24440" y2="92981"/>
                          <a14:foregroundMark x1="24781" y1="93847" x2="25024" y2="94367"/>
                          <a14:foregroundMark x1="25268" y1="94974" x2="25755" y2="95754"/>
                          <a14:foregroundMark x1="25852" y1="96014" x2="27167" y2="96014"/>
                          <a14:foregroundMark x1="27410" y1="96014" x2="27410" y2="96014"/>
                          <a14:foregroundMark x1="27897" y1="94367" x2="28481" y2="92461"/>
                          <a14:foregroundMark x1="28724" y1="91421" x2="28724" y2="91421"/>
                          <a14:foregroundMark x1="28968" y1="91075" x2="28968" y2="91075"/>
                          <a14:foregroundMark x1="29552" y1="90208" x2="29552" y2="90208"/>
                          <a14:foregroundMark x1="30136" y1="90468" x2="30526" y2="92028"/>
                          <a14:foregroundMark x1="30623" y1="93241" x2="30867" y2="94021"/>
                          <a14:foregroundMark x1="31110" y1="94974" x2="31353" y2="96014"/>
                          <a14:foregroundMark x1="31694" y1="96620" x2="34421" y2="98354"/>
                          <a14:foregroundMark x1="34664" y1="98354" x2="34664" y2="98354"/>
                          <a14:foregroundMark x1="35492" y1="96967" x2="35638" y2="96360"/>
                          <a14:foregroundMark x1="36125" y1="93414" x2="36125" y2="93414"/>
                          <a14:foregroundMark x1="37050" y1="90641" x2="37537" y2="90035"/>
                          <a14:foregroundMark x1="37877" y1="89861" x2="37877" y2="89861"/>
                          <a14:foregroundMark x1="38364" y1="89861" x2="39922" y2="90641"/>
                          <a14:foregroundMark x1="40506" y1="91075" x2="40506" y2="91075"/>
                          <a14:foregroundMark x1="13437" y1="8492" x2="13437" y2="8492"/>
                          <a14:foregroundMark x1="11782" y1="9272" x2="11782" y2="9272"/>
                          <a14:foregroundMark x1="11295" y1="9272" x2="10808" y2="9272"/>
                          <a14:foregroundMark x1="10711" y1="8925" x2="10370" y2="8925"/>
                          <a14:foregroundMark x1="10224" y1="8666" x2="9883" y2="8146"/>
                          <a14:foregroundMark x1="9396" y1="7886" x2="8471" y2="7539"/>
                          <a14:foregroundMark x1="7984" y1="7539" x2="7984" y2="7539"/>
                          <a14:foregroundMark x1="7984" y1="7539" x2="7984" y2="7539"/>
                          <a14:foregroundMark x1="7984" y1="7539" x2="7984" y2="7539"/>
                          <a14:foregroundMark x1="8082" y1="7279" x2="8812" y2="6153"/>
                          <a14:foregroundMark x1="9153" y1="5546" x2="9737" y2="5113"/>
                          <a14:foregroundMark x1="10370" y1="4766" x2="10370" y2="4766"/>
                          <a14:foregroundMark x1="12756" y1="5373" x2="13583" y2="5373"/>
                          <a14:foregroundMark x1="14314" y1="5373" x2="14898" y2="5373"/>
                          <a14:foregroundMark x1="16066" y1="5373" x2="17965" y2="5546"/>
                          <a14:foregroundMark x1="19279" y1="5546" x2="20594" y2="5719"/>
                          <a14:foregroundMark x1="21422" y1="6153" x2="21422" y2="6153"/>
                          <a14:foregroundMark x1="26193" y1="5719" x2="26193" y2="5719"/>
                          <a14:foregroundMark x1="22298" y1="6153" x2="22298" y2="6153"/>
                          <a14:foregroundMark x1="23612" y1="6499" x2="23612" y2="6499"/>
                          <a14:foregroundMark x1="23612" y1="6499" x2="23953" y2="6759"/>
                          <a14:foregroundMark x1="25024" y1="7106" x2="25024" y2="7106"/>
                          <a14:foregroundMark x1="25024" y1="7106" x2="25852" y2="7106"/>
                          <a14:foregroundMark x1="26193" y1="6932" x2="26193" y2="6932"/>
                          <a14:foregroundMark x1="26436" y1="6932" x2="27264" y2="6932"/>
                          <a14:foregroundMark x1="27653" y1="6932" x2="27653" y2="6932"/>
                          <a14:foregroundMark x1="28384" y1="6499" x2="28384" y2="6499"/>
                          <a14:foregroundMark x1="28384" y1="6499" x2="28384" y2="6499"/>
                          <a14:foregroundMark x1="28384" y1="6499" x2="29893" y2="6153"/>
                          <a14:foregroundMark x1="29893" y1="6153" x2="29893" y2="6153"/>
                          <a14:foregroundMark x1="29893" y1="6153" x2="29893" y2="6153"/>
                          <a14:foregroundMark x1="30380" y1="6153" x2="30380" y2="6153"/>
                          <a14:foregroundMark x1="30526" y1="6153" x2="30526" y2="6153"/>
                          <a14:foregroundMark x1="30526" y1="6153" x2="31597" y2="6153"/>
                          <a14:foregroundMark x1="32181" y1="6153" x2="32181" y2="6153"/>
                          <a14:foregroundMark x1="32181" y1="6153" x2="32522" y2="6326"/>
                          <a14:foregroundMark x1="32522" y1="6326" x2="33106" y2="6326"/>
                          <a14:foregroundMark x1="33496" y1="6326" x2="33496" y2="6326"/>
                          <a14:foregroundMark x1="33739" y1="6499" x2="33739" y2="6499"/>
                          <a14:foregroundMark x1="33739" y1="6499" x2="34080" y2="6759"/>
                          <a14:foregroundMark x1="34421" y1="6759" x2="34421" y2="6759"/>
                          <a14:foregroundMark x1="34421" y1="6759" x2="34421" y2="6759"/>
                          <a14:foregroundMark x1="35297" y1="6932" x2="35297" y2="6932"/>
                          <a14:foregroundMark x1="36709" y1="7106" x2="36709" y2="7106"/>
                          <a14:foregroundMark x1="36709" y1="7106" x2="36709" y2="7106"/>
                          <a14:foregroundMark x1="36806" y1="7539" x2="37293" y2="7886"/>
                          <a14:foregroundMark x1="37293" y1="7886" x2="37293" y2="7886"/>
                          <a14:foregroundMark x1="37293" y1="7886" x2="37293" y2="7886"/>
                          <a14:foregroundMark x1="38023" y1="7886" x2="38023" y2="7886"/>
                          <a14:foregroundMark x1="38023" y1="7886" x2="38023" y2="7886"/>
                          <a14:foregroundMark x1="38023" y1="7886" x2="38023" y2="7886"/>
                          <a14:foregroundMark x1="38023" y1="7886" x2="38023" y2="7886"/>
                          <a14:foregroundMark x1="38023" y1="7886" x2="38023" y2="7886"/>
                          <a14:foregroundMark x1="38510" y1="4939" x2="38510" y2="4939"/>
                          <a14:foregroundMark x1="38608" y1="5546" x2="38608" y2="5546"/>
                          <a14:foregroundMark x1="38754" y1="5719" x2="38754" y2="5719"/>
                          <a14:foregroundMark x1="39679" y1="5719" x2="39679" y2="5719"/>
                          <a14:foregroundMark x1="40993" y1="7539" x2="40993" y2="7539"/>
                          <a14:foregroundMark x1="40993" y1="7539" x2="41723" y2="7539"/>
                          <a14:foregroundMark x1="43525" y1="7279" x2="43866" y2="7279"/>
                          <a14:foregroundMark x1="45910" y1="6499" x2="45910" y2="6499"/>
                          <a14:foregroundMark x1="47079" y1="6326" x2="47079" y2="6326"/>
                          <a14:foregroundMark x1="48296" y1="6499" x2="48296" y2="6499"/>
                          <a14:foregroundMark x1="48637" y1="6759" x2="48637" y2="6759"/>
                          <a14:foregroundMark x1="48637" y1="6759" x2="49951" y2="6759"/>
                          <a14:foregroundMark x1="50438" y1="6759" x2="50438" y2="6759"/>
                          <a14:foregroundMark x1="51120" y1="6932" x2="51120" y2="6932"/>
                          <a14:foregroundMark x1="51947" y1="7279" x2="51947" y2="7279"/>
                          <a14:foregroundMark x1="51947" y1="7279" x2="51947" y2="7279"/>
                          <a14:foregroundMark x1="52921" y1="7279" x2="52921" y2="7279"/>
                          <a14:foregroundMark x1="53019" y1="7279" x2="53019" y2="7279"/>
                          <a14:foregroundMark x1="53019" y1="7279" x2="54333" y2="7279"/>
                          <a14:foregroundMark x1="54722" y1="7279" x2="54722" y2="7279"/>
                          <a14:foregroundMark x1="54722" y1="7279" x2="54722" y2="7279"/>
                          <a14:foregroundMark x1="55404" y1="7279" x2="55404" y2="7279"/>
                          <a14:foregroundMark x1="56134" y1="7279" x2="56134" y2="7279"/>
                          <a14:foregroundMark x1="56134" y1="7279" x2="56524" y2="7279"/>
                          <a14:foregroundMark x1="56962" y1="7539" x2="56962" y2="7539"/>
                          <a14:foregroundMark x1="56962" y1="7539" x2="56962" y2="7539"/>
                          <a14:foregroundMark x1="56962" y1="7539" x2="56962" y2="7539"/>
                          <a14:foregroundMark x1="56962" y1="7539" x2="57790" y2="7712"/>
                          <a14:foregroundMark x1="58179" y1="7886" x2="58179" y2="7886"/>
                          <a14:foregroundMark x1="58666" y1="7886" x2="58666" y2="7886"/>
                          <a14:foregroundMark x1="58861" y1="8146" x2="58861" y2="8146"/>
                          <a14:foregroundMark x1="59494" y1="9099" x2="59737" y2="9705"/>
                          <a14:foregroundMark x1="59981" y1="10919" x2="60078" y2="11438"/>
                          <a14:foregroundMark x1="60078" y1="11872" x2="60078" y2="11872"/>
                          <a14:foregroundMark x1="60078" y1="12825" x2="60078" y2="12825"/>
                          <a14:foregroundMark x1="59591" y1="13692" x2="59591" y2="13692"/>
                          <a14:foregroundMark x1="59250" y1="13692" x2="59250" y2="13692"/>
                          <a14:foregroundMark x1="58277" y1="13692" x2="58277" y2="13692"/>
                          <a14:foregroundMark x1="57692" y1="13432" x2="57692" y2="13432"/>
                          <a14:foregroundMark x1="56134" y1="11265" x2="56134" y2="11265"/>
                          <a14:foregroundMark x1="56134" y1="11265" x2="56134" y2="11265"/>
                          <a14:foregroundMark x1="54236" y1="11265" x2="54236" y2="11265"/>
                          <a14:foregroundMark x1="53262" y1="11438" x2="53262" y2="11438"/>
                          <a14:foregroundMark x1="52824" y1="11265" x2="52824" y2="11265"/>
                          <a14:foregroundMark x1="52337" y1="11092" x2="52337" y2="11092"/>
                          <a14:foregroundMark x1="46981" y1="10485" x2="46981" y2="10485"/>
                          <a14:foregroundMark x1="45764" y1="11092" x2="45764" y2="11092"/>
                          <a14:foregroundMark x1="45424" y1="11092" x2="45424" y2="11092"/>
                          <a14:foregroundMark x1="44596" y1="11092" x2="44596" y2="11092"/>
                          <a14:foregroundMark x1="43379" y1="11872" x2="43379" y2="11872"/>
                          <a14:foregroundMark x1="42795" y1="11698" x2="42795" y2="11698"/>
                          <a14:foregroundMark x1="40652" y1="11698" x2="40652" y2="11698"/>
                          <a14:foregroundMark x1="40068" y1="12825" x2="40068" y2="12825"/>
                          <a14:foregroundMark x1="60662" y1="7279" x2="60662" y2="7279"/>
                          <a14:foregroundMark x1="60906" y1="6932" x2="60906" y2="6932"/>
                          <a14:foregroundMark x1="61052" y1="6932" x2="61052" y2="6932"/>
                          <a14:foregroundMark x1="61636" y1="6932" x2="61636" y2="6932"/>
                          <a14:foregroundMark x1="61977" y1="7279" x2="61977" y2="7279"/>
                          <a14:foregroundMark x1="62463" y1="7539" x2="62463" y2="7539"/>
                          <a14:foregroundMark x1="63048" y1="7539" x2="63048" y2="7539"/>
                          <a14:foregroundMark x1="63291" y1="7539" x2="63291" y2="7539"/>
                          <a14:foregroundMark x1="63291" y1="7539" x2="63291" y2="7539"/>
                          <a14:foregroundMark x1="64119" y1="7712" x2="64119" y2="7712"/>
                          <a14:foregroundMark x1="64119" y1="7712" x2="65190" y2="7712"/>
                          <a14:foregroundMark x1="65920" y1="7712" x2="65920" y2="7712"/>
                          <a14:foregroundMark x1="65920" y1="7712" x2="67235" y2="7712"/>
                          <a14:foregroundMark x1="67235" y1="7712" x2="67235" y2="7712"/>
                          <a14:foregroundMark x1="67235" y1="7712" x2="67235" y2="7712"/>
                          <a14:foregroundMark x1="67235" y1="7712" x2="67575" y2="7712"/>
                          <a14:foregroundMark x1="67965" y1="7712" x2="67965" y2="7712"/>
                          <a14:foregroundMark x1="67965" y1="7712" x2="67965" y2="7712"/>
                          <a14:foregroundMark x1="67575" y1="5893" x2="67575" y2="5893"/>
                          <a14:foregroundMark x1="68062" y1="5893" x2="68403" y2="5893"/>
                          <a14:foregroundMark x1="68403" y1="5893" x2="68403" y2="5893"/>
                          <a14:foregroundMark x1="68890" y1="6153" x2="69279" y2="6153"/>
                          <a14:foregroundMark x1="69279" y1="6153" x2="69279" y2="6153"/>
                          <a14:foregroundMark x1="69620" y1="6499" x2="69620" y2="6499"/>
                          <a14:foregroundMark x1="69864" y1="6759" x2="69864" y2="6759"/>
                          <a14:foregroundMark x1="70935" y1="6759" x2="70935" y2="6759"/>
                          <a14:foregroundMark x1="71032" y1="6759" x2="71032" y2="6759"/>
                          <a14:foregroundMark x1="71032" y1="6759" x2="71032" y2="6759"/>
                          <a14:foregroundMark x1="71178" y1="6932" x2="71178" y2="6932"/>
                          <a14:foregroundMark x1="71178" y1="6932" x2="71762" y2="6932"/>
                          <a14:foregroundMark x1="72249" y1="6932" x2="72249" y2="6932"/>
                          <a14:foregroundMark x1="72249" y1="6932" x2="72736" y2="7106"/>
                          <a14:foregroundMark x1="72736" y1="7106" x2="72736" y2="7106"/>
                          <a14:foregroundMark x1="72736" y1="7106" x2="73174" y2="7279"/>
                          <a14:foregroundMark x1="73564" y1="7279" x2="73564" y2="7279"/>
                          <a14:foregroundMark x1="73564" y1="7279" x2="73564" y2="7279"/>
                          <a14:foregroundMark x1="73564" y1="7279" x2="73564" y2="7279"/>
                          <a14:foregroundMark x1="75463" y1="7712" x2="75463" y2="7712"/>
                          <a14:foregroundMark x1="75463" y1="7712" x2="75463" y2="7712"/>
                          <a14:foregroundMark x1="75463" y1="7712" x2="75463" y2="7712"/>
                          <a14:foregroundMark x1="75463" y1="7712" x2="75463" y2="7712"/>
                          <a14:foregroundMark x1="75463" y1="7712" x2="75463" y2="7712"/>
                          <a14:foregroundMark x1="75463" y1="7712" x2="75463" y2="7712"/>
                          <a14:foregroundMark x1="75463" y1="7712" x2="75463" y2="7712"/>
                          <a14:foregroundMark x1="75463" y1="7712" x2="75463" y2="7712"/>
                          <a14:foregroundMark x1="75463" y1="7712" x2="75463" y2="7712"/>
                          <a14:foregroundMark x1="75463" y1="7712" x2="75463" y2="7712"/>
                          <a14:foregroundMark x1="75463" y1="7712" x2="75463" y2="7712"/>
                          <a14:foregroundMark x1="75463" y1="9879" x2="75463" y2="9879"/>
                          <a14:foregroundMark x1="75463" y1="10052" x2="76534" y2="10052"/>
                          <a14:foregroundMark x1="76777" y1="10052" x2="76777" y2="10052"/>
                          <a14:foregroundMark x1="76777" y1="10052" x2="76777" y2="10052"/>
                          <a14:foregroundMark x1="77118" y1="10052" x2="77118" y2="10052"/>
                          <a14:foregroundMark x1="77264" y1="10052" x2="77848" y2="10312"/>
                          <a14:foregroundMark x1="77848" y1="10312" x2="77848" y2="10312"/>
                          <a14:foregroundMark x1="77848" y1="10312" x2="77848" y2="10312"/>
                          <a14:foregroundMark x1="78092" y1="10485" x2="78092" y2="10485"/>
                          <a14:foregroundMark x1="78189" y1="10485" x2="78189" y2="10485"/>
                          <a14:foregroundMark x1="79017" y1="10659" x2="79017" y2="10659"/>
                          <a14:foregroundMark x1="79017" y1="10659" x2="79017" y2="10659"/>
                          <a14:foregroundMark x1="81548" y1="10485" x2="81548" y2="10485"/>
                          <a14:foregroundMark x1="82717" y1="10485" x2="82717" y2="10485"/>
                          <a14:foregroundMark x1="82717" y1="10485" x2="82717" y2="10485"/>
                          <a14:foregroundMark x1="83690" y1="10485" x2="83690" y2="10485"/>
                          <a14:foregroundMark x1="83788" y1="10485" x2="85492" y2="10052"/>
                          <a14:foregroundMark x1="86660" y1="9879" x2="86660" y2="9879"/>
                          <a14:foregroundMark x1="86904" y1="9705" x2="86904" y2="9705"/>
                          <a14:foregroundMark x1="87488" y1="7106" x2="87488" y2="7106"/>
                          <a14:foregroundMark x1="87488" y1="6153" x2="87488" y2="6153"/>
                          <a14:foregroundMark x1="86076" y1="6326" x2="85248" y2="6326"/>
                          <a14:foregroundMark x1="84664" y1="6326" x2="84664" y2="6326"/>
                          <a14:foregroundMark x1="83544" y1="6326" x2="83544" y2="6326"/>
                          <a14:foregroundMark x1="82717" y1="6326" x2="82717" y2="6326"/>
                          <a14:foregroundMark x1="81646" y1="6326" x2="81646" y2="6326"/>
                          <a14:foregroundMark x1="89630" y1="11872" x2="89630" y2="11872"/>
                          <a14:foregroundMark x1="89387" y1="12652" x2="89387" y2="12652"/>
                          <a14:foregroundMark x1="89387" y1="11872" x2="89533" y2="10659"/>
                          <a14:foregroundMark x1="89533" y1="9532" x2="89776" y2="8146"/>
                          <a14:foregroundMark x1="90019" y1="7886" x2="91334" y2="8146"/>
                          <a14:foregroundMark x1="91918" y1="9099" x2="92162" y2="9879"/>
                          <a14:foregroundMark x1="92648" y1="11438" x2="92648" y2="11438"/>
                          <a14:foregroundMark x1="92648" y1="13865" x2="92259" y2="15425"/>
                          <a14:foregroundMark x1="92016" y1="15858" x2="92016" y2="15858"/>
                          <a14:foregroundMark x1="91091" y1="16638" x2="90701" y2="17244"/>
                          <a14:foregroundMark x1="90604" y1="17851" x2="90604" y2="17851"/>
                          <a14:foregroundMark x1="90604" y1="19411" x2="90944" y2="19757"/>
                          <a14:foregroundMark x1="91188" y1="20017" x2="92016" y2="20624"/>
                          <a14:foregroundMark x1="92016" y1="20624" x2="92405" y2="20797"/>
                          <a14:foregroundMark x1="92405" y1="20797" x2="92892" y2="21750"/>
                          <a14:foregroundMark x1="93087" y1="22530" x2="93233" y2="23310"/>
                          <a14:foregroundMark x1="92892" y1="24523" x2="92405" y2="25737"/>
                          <a14:foregroundMark x1="91675" y1="26516" x2="91091" y2="27470"/>
                          <a14:foregroundMark x1="90117" y1="29289" x2="90117" y2="29289"/>
                          <a14:foregroundMark x1="91334" y1="29723" x2="93330" y2="29116"/>
                          <a14:foregroundMark x1="93720" y1="29116" x2="94888" y2="29723"/>
                          <a14:foregroundMark x1="95472" y1="30069" x2="95862" y2="30676"/>
                          <a14:foregroundMark x1="96203" y1="34055" x2="96203" y2="34055"/>
                          <a14:foregroundMark x1="95618" y1="35789" x2="94888" y2="36049"/>
                          <a14:foregroundMark x1="94158" y1="35009" x2="93476" y2="33449"/>
                          <a14:foregroundMark x1="92989" y1="32236" x2="92162" y2="31282"/>
                          <a14:foregroundMark x1="90360" y1="29289" x2="90360" y2="29289"/>
                          <a14:foregroundMark x1="24197" y1="24177" x2="24197" y2="24177"/>
                          <a14:foregroundMark x1="24440" y1="24177" x2="24440" y2="24177"/>
                          <a14:foregroundMark x1="25122" y1="25130" x2="25122" y2="25130"/>
                          <a14:foregroundMark x1="25268" y1="25563" x2="25268" y2="25563"/>
                          <a14:foregroundMark x1="25511" y1="25910" x2="25511" y2="25910"/>
                          <a14:foregroundMark x1="25998" y1="26083" x2="27410" y2="25563"/>
                          <a14:foregroundMark x1="27410" y1="25303" x2="27410" y2="25303"/>
                          <a14:foregroundMark x1="27069" y1="24697" x2="26582" y2="24350"/>
                          <a14:foregroundMark x1="26582" y1="24350" x2="26582" y2="24350"/>
                          <a14:foregroundMark x1="26193" y1="24350" x2="26193" y2="24350"/>
                          <a14:foregroundMark x1="25365" y1="24350" x2="25365" y2="24350"/>
                          <a14:foregroundMark x1="26436" y1="24957" x2="26436" y2="24957"/>
                          <a14:foregroundMark x1="26680" y1="24957" x2="26680" y2="24957"/>
                          <a14:foregroundMark x1="27167" y1="25303" x2="27167" y2="25303"/>
                          <a14:foregroundMark x1="27653" y1="24523" x2="27653" y2="24523"/>
                          <a14:foregroundMark x1="91188" y1="40208" x2="91188" y2="40208"/>
                          <a14:foregroundMark x1="91772" y1="38215" x2="91772" y2="38215"/>
                          <a14:foregroundMark x1="91918" y1="38215" x2="91918" y2="38215"/>
                          <a14:foregroundMark x1="91918" y1="38388" x2="91918" y2="38388"/>
                          <a14:foregroundMark x1="91918" y1="38388" x2="91918" y2="38388"/>
                          <a14:foregroundMark x1="91918" y1="38388" x2="92016" y2="39168"/>
                          <a14:foregroundMark x1="92016" y1="39168" x2="92016" y2="39168"/>
                          <a14:foregroundMark x1="92016" y1="39168" x2="92162" y2="40208"/>
                          <a14:foregroundMark x1="92162" y1="40208" x2="92162" y2="40208"/>
                          <a14:foregroundMark x1="92162" y1="40208" x2="92162" y2="41161"/>
                          <a14:foregroundMark x1="92162" y1="41161" x2="92162" y2="41161"/>
                          <a14:foregroundMark x1="92162" y1="42548" x2="92162" y2="43154"/>
                          <a14:foregroundMark x1="92162" y1="43154" x2="92162" y2="43934"/>
                          <a14:foregroundMark x1="92162" y1="44714" x2="92162" y2="44714"/>
                          <a14:foregroundMark x1="92162" y1="45494" x2="92162" y2="45494"/>
                          <a14:foregroundMark x1="92162" y1="45927" x2="92162" y2="45927"/>
                          <a14:foregroundMark x1="25024" y1="31456" x2="25024" y2="31456"/>
                          <a14:foregroundMark x1="27167" y1="32236" x2="27167" y2="32236"/>
                          <a14:foregroundMark x1="28238" y1="32236" x2="28238" y2="32236"/>
                          <a14:foregroundMark x1="29893" y1="31889" x2="29893" y2="31889"/>
                          <a14:foregroundMark x1="31840" y1="31629" x2="31840" y2="31629"/>
                          <a14:foregroundMark x1="32181" y1="31889" x2="32181" y2="31889"/>
                          <a14:foregroundMark x1="32181" y1="31889" x2="32668" y2="32062"/>
                          <a14:foregroundMark x1="33836" y1="32236" x2="33836" y2="32236"/>
                          <a14:foregroundMark x1="33836" y1="32236" x2="34664" y2="32236"/>
                          <a14:foregroundMark x1="34907" y1="32236" x2="34907" y2="32236"/>
                          <a14:foregroundMark x1="35979" y1="32236" x2="36611" y2="32236"/>
                          <a14:foregroundMark x1="36952" y1="32062" x2="38267" y2="32062"/>
                          <a14:foregroundMark x1="38510" y1="32062" x2="38510" y2="32062"/>
                          <a14:foregroundMark x1="38510" y1="32236" x2="38948" y2="32236"/>
                          <a14:foregroundMark x1="39679" y1="32236" x2="40263" y2="32236"/>
                          <a14:foregroundMark x1="41237" y1="32236" x2="43038" y2="32496"/>
                          <a14:foregroundMark x1="43720" y1="32496" x2="43720" y2="32496"/>
                          <a14:foregroundMark x1="44596" y1="32496" x2="44596" y2="32496"/>
                          <a14:foregroundMark x1="44596" y1="32496" x2="45034" y2="32669"/>
                          <a14:foregroundMark x1="76193" y1="32669" x2="76193" y2="32669"/>
                          <a14:foregroundMark x1="76193" y1="32669" x2="76193" y2="32669"/>
                          <a14:foregroundMark x1="75560" y1="32236" x2="75560" y2="32236"/>
                          <a14:foregroundMark x1="74245" y1="32236" x2="74245" y2="32236"/>
                          <a14:foregroundMark x1="73077" y1="32236" x2="73077" y2="32236"/>
                          <a14:foregroundMark x1="69961" y1="32236" x2="69961" y2="32236"/>
                          <a14:foregroundMark x1="68549" y1="32236" x2="68549" y2="32236"/>
                          <a14:foregroundMark x1="67965" y1="32236" x2="67965" y2="32236"/>
                          <a14:foregroundMark x1="67575" y1="32236" x2="67575" y2="32236"/>
                          <a14:foregroundMark x1="67089" y1="32062" x2="67089" y2="32062"/>
                          <a14:foregroundMark x1="66164" y1="32062" x2="66164" y2="32062"/>
                          <a14:foregroundMark x1="66164" y1="32062" x2="66164" y2="32062"/>
                          <a14:foregroundMark x1="65093" y1="32842" x2="65093" y2="32842"/>
                          <a14:foregroundMark x1="63437" y1="32062" x2="63437" y2="32062"/>
                          <a14:foregroundMark x1="62220" y1="31889" x2="62220" y2="31889"/>
                          <a14:foregroundMark x1="61392" y1="31889" x2="60565" y2="32062"/>
                          <a14:foregroundMark x1="58423" y1="32236" x2="58423" y2="32236"/>
                          <a14:foregroundMark x1="56621" y1="32236" x2="56621" y2="32236"/>
                          <a14:foregroundMark x1="55794" y1="32236" x2="55794" y2="32236"/>
                          <a14:foregroundMark x1="54966" y1="32496" x2="54966" y2="32496"/>
                          <a14:foregroundMark x1="54138" y1="32842" x2="54138" y2="32842"/>
                          <a14:foregroundMark x1="52678" y1="33276" x2="52678" y2="33276"/>
                          <a14:foregroundMark x1="51753" y1="33276" x2="51753" y2="33276"/>
                          <a14:foregroundMark x1="76534" y1="78596" x2="76534" y2="78596"/>
                          <a14:foregroundMark x1="91431" y1="54419" x2="91431" y2="54419"/>
                          <a14:foregroundMark x1="91918" y1="53640" x2="91918" y2="53640"/>
                          <a14:foregroundMark x1="92162" y1="55979" x2="92162" y2="55979"/>
                          <a14:foregroundMark x1="92259" y1="58146" x2="92259" y2="58146"/>
                          <a14:foregroundMark x1="92405" y1="60139" x2="92405" y2="60139"/>
                          <a14:foregroundMark x1="92502" y1="62912" x2="92502" y2="62912"/>
                          <a14:foregroundMark x1="92502" y1="62912" x2="92502" y2="62912"/>
                          <a14:foregroundMark x1="92502" y1="62912" x2="92502" y2="63692"/>
                          <a14:foregroundMark x1="92502" y1="63692" x2="92502" y2="63692"/>
                          <a14:foregroundMark x1="92405" y1="64905" x2="92405" y2="64905"/>
                          <a14:foregroundMark x1="92259" y1="66464" x2="92259" y2="66464"/>
                          <a14:foregroundMark x1="92259" y1="66464" x2="92259" y2="67851"/>
                          <a14:foregroundMark x1="92259" y1="68284" x2="92259" y2="68284"/>
                          <a14:foregroundMark x1="92259" y1="69237" x2="92259" y2="69237"/>
                          <a14:foregroundMark x1="92259" y1="69497" x2="92259" y2="70884"/>
                          <a14:foregroundMark x1="92405" y1="71490" x2="92405" y2="71490"/>
                          <a14:foregroundMark x1="92405" y1="72444" x2="92405" y2="72444"/>
                          <a14:foregroundMark x1="92405" y1="73830" x2="92405" y2="73830"/>
                          <a14:foregroundMark x1="92405" y1="74003" x2="92405" y2="74003"/>
                          <a14:foregroundMark x1="92259" y1="79549" x2="92259" y2="79549"/>
                          <a14:foregroundMark x1="92259" y1="79549" x2="92259" y2="79549"/>
                          <a14:foregroundMark x1="92259" y1="79549" x2="92259" y2="79549"/>
                          <a14:foregroundMark x1="95131" y1="64558" x2="95131" y2="64558"/>
                          <a14:foregroundMark x1="95375" y1="64125" x2="95375" y2="64731"/>
                          <a14:foregroundMark x1="95472" y1="64905" x2="95472" y2="64905"/>
                          <a14:foregroundMark x1="20156" y1="95581" x2="20156" y2="95581"/>
                          <a14:foregroundMark x1="18208" y1="95234" x2="18208" y2="95234"/>
                          <a14:foregroundMark x1="16456" y1="95407" x2="15969" y2="95407"/>
                          <a14:foregroundMark x1="15823" y1="95407" x2="15823" y2="95407"/>
                          <a14:foregroundMark x1="15385" y1="95581" x2="15385" y2="95581"/>
                          <a14:foregroundMark x1="14167" y1="96187" x2="14167" y2="96187"/>
                          <a14:foregroundMark x1="14070" y1="96187" x2="14070" y2="96187"/>
                          <a14:foregroundMark x1="13437" y1="96360" x2="13437" y2="96360"/>
                          <a14:foregroundMark x1="13194" y1="96360" x2="13194" y2="96360"/>
                          <a14:foregroundMark x1="13194" y1="96360" x2="13194" y2="96360"/>
                          <a14:foregroundMark x1="12999" y1="97574" x2="12999" y2="97574"/>
                          <a14:foregroundMark x1="13096" y1="97747" x2="13096" y2="97747"/>
                          <a14:foregroundMark x1="13096" y1="97747" x2="13096" y2="97747"/>
                          <a14:foregroundMark x1="13583" y1="97747" x2="13583" y2="97747"/>
                          <a14:foregroundMark x1="13827" y1="97747" x2="13827" y2="97747"/>
                          <a14:foregroundMark x1="13827" y1="97747" x2="14508" y2="97747"/>
                          <a14:foregroundMark x1="14898" y1="97747" x2="14898" y2="97747"/>
                          <a14:foregroundMark x1="14995" y1="97747" x2="14995" y2="97747"/>
                          <a14:foregroundMark x1="15482" y1="97747" x2="15482" y2="97747"/>
                          <a14:foregroundMark x1="15725" y1="97747" x2="16066" y2="97747"/>
                          <a14:foregroundMark x1="16310" y1="97747" x2="17137" y2="97747"/>
                          <a14:foregroundMark x1="17381" y1="97747" x2="18695" y2="97574"/>
                          <a14:foregroundMark x1="19426" y1="97400" x2="20351" y2="97400"/>
                          <a14:foregroundMark x1="20740" y1="97400" x2="22541" y2="96967"/>
                          <a14:foregroundMark x1="23126" y1="96967" x2="24294" y2="96967"/>
                          <a14:foregroundMark x1="24440" y1="96967" x2="25122" y2="96967"/>
                          <a14:foregroundMark x1="25365" y1="96967" x2="26339" y2="96967"/>
                          <a14:foregroundMark x1="26436" y1="96967" x2="26436" y2="96967"/>
                          <a14:foregroundMark x1="26826" y1="96967" x2="27167" y2="96967"/>
                          <a14:foregroundMark x1="27264" y1="96967" x2="27897" y2="97574"/>
                          <a14:foregroundMark x1="28822" y1="97574" x2="30039" y2="97747"/>
                          <a14:foregroundMark x1="30623" y1="97747" x2="31451" y2="98007"/>
                          <a14:foregroundMark x1="31597" y1="98007" x2="32181" y2="98007"/>
                          <a14:foregroundMark x1="32278" y1="98007" x2="32278" y2="98007"/>
                          <a14:foregroundMark x1="32765" y1="98007" x2="33252" y2="98007"/>
                          <a14:foregroundMark x1="30623" y1="98354" x2="30136" y2="98960"/>
                          <a14:foregroundMark x1="28968" y1="98527" x2="28968" y2="98527"/>
                          <a14:foregroundMark x1="28822" y1="98527" x2="28822" y2="98527"/>
                          <a14:foregroundMark x1="27897" y1="98527" x2="27897" y2="98527"/>
                          <a14:foregroundMark x1="27069" y1="98527" x2="25609" y2="98787"/>
                          <a14:foregroundMark x1="25122" y1="98960" x2="25122" y2="98960"/>
                          <a14:foregroundMark x1="24294" y1="99133" x2="24294" y2="99133"/>
                          <a14:foregroundMark x1="50536" y1="99913" x2="50536" y2="99913"/>
                          <a14:foregroundMark x1="49367" y1="99567" x2="49367" y2="99567"/>
                          <a14:foregroundMark x1="48978" y1="99393" x2="48978" y2="99393"/>
                          <a14:foregroundMark x1="47809" y1="98960" x2="47176" y2="98527"/>
                          <a14:foregroundMark x1="46592" y1="98354" x2="46592" y2="98354"/>
                          <a14:foregroundMark x1="45521" y1="98180" x2="45521" y2="98180"/>
                          <a14:foregroundMark x1="44109" y1="98007" x2="43720" y2="98007"/>
                          <a14:foregroundMark x1="42551" y1="97400" x2="41480" y2="96967"/>
                          <a14:foregroundMark x1="40652" y1="96794" x2="40652" y2="96794"/>
                          <a14:foregroundMark x1="39922" y1="96794" x2="39922" y2="96794"/>
                          <a14:foregroundMark x1="49805" y1="96360" x2="49805" y2="96360"/>
                          <a14:foregroundMark x1="50876" y1="92981" x2="50876" y2="92981"/>
                          <a14:foregroundMark x1="50438" y1="91421" x2="50438" y2="91421"/>
                          <a14:foregroundMark x1="50438" y1="89428" x2="50438" y2="89428"/>
                          <a14:foregroundMark x1="50438" y1="88908" x2="50438" y2="88908"/>
                          <a14:foregroundMark x1="54333" y1="88475" x2="54966" y2="88475"/>
                          <a14:foregroundMark x1="56865" y1="88908" x2="58277" y2="88908"/>
                          <a14:foregroundMark x1="58763" y1="89081" x2="59250" y2="91594"/>
                          <a14:foregroundMark x1="59250" y1="92634" x2="59104" y2="93847"/>
                          <a14:foregroundMark x1="59104" y1="94801" x2="59250" y2="95754"/>
                          <a14:foregroundMark x1="59348" y1="97747" x2="59348" y2="97747"/>
                          <a14:foregroundMark x1="55648" y1="98354" x2="55648" y2="98354"/>
                          <a14:foregroundMark x1="51947" y1="97747" x2="52580" y2="97747"/>
                          <a14:foregroundMark x1="55404" y1="93847" x2="55404" y2="93847"/>
                          <a14:foregroundMark x1="44109" y1="92981" x2="44109" y2="92981"/>
                          <a14:foregroundMark x1="63437" y1="93241" x2="63437" y2="93241"/>
                          <a14:foregroundMark x1="73807" y1="94021" x2="73807" y2="94021"/>
                          <a14:foregroundMark x1="79990" y1="93847" x2="79990" y2="93847"/>
                          <a14:foregroundMark x1="85930" y1="92981" x2="85930" y2="92981"/>
                          <a14:foregroundMark x1="84421" y1="95407" x2="84421" y2="95407"/>
                          <a14:foregroundMark x1="82132" y1="96187" x2="82132" y2="96187"/>
                          <a14:foregroundMark x1="80818" y1="96620" x2="80818" y2="96620"/>
                          <a14:foregroundMark x1="77848" y1="97747" x2="77848" y2="97747"/>
                          <a14:foregroundMark x1="76631" y1="98007" x2="76631" y2="98007"/>
                          <a14:foregroundMark x1="74635" y1="98007" x2="74635" y2="98007"/>
                          <a14:foregroundMark x1="71860" y1="98180" x2="71860" y2="98180"/>
                          <a14:foregroundMark x1="70448" y1="98180" x2="68403" y2="98007"/>
                          <a14:foregroundMark x1="67965" y1="98007" x2="67965" y2="98007"/>
                          <a14:foregroundMark x1="67965" y1="98007" x2="68890" y2="94974"/>
                          <a14:foregroundMark x1="69377" y1="93241" x2="69377" y2="93241"/>
                          <a14:foregroundMark x1="68890" y1="92028" x2="68403" y2="91248"/>
                          <a14:foregroundMark x1="67478" y1="90035" x2="67478" y2="90035"/>
                          <a14:foregroundMark x1="66164" y1="89428" x2="64849" y2="89428"/>
                          <a14:foregroundMark x1="63875" y1="89428" x2="63875" y2="89428"/>
                          <a14:foregroundMark x1="62123" y1="89428" x2="62123" y2="89428"/>
                          <a14:foregroundMark x1="60565" y1="94367" x2="60565" y2="94367"/>
                          <a14:foregroundMark x1="60906" y1="97574" x2="61733" y2="97574"/>
                          <a14:foregroundMark x1="64752" y1="97574" x2="66261" y2="97400"/>
                          <a14:foregroundMark x1="65677" y1="97574" x2="65677" y2="97574"/>
                          <a14:foregroundMark x1="66991" y1="99393" x2="66991" y2="99393"/>
                          <a14:foregroundMark x1="87488" y1="99133" x2="87537" y2="99913"/>
                          <a14:foregroundMark x1="87001" y1="97400" x2="87001" y2="97400"/>
                          <a14:foregroundMark x1="85930" y1="95581" x2="85248" y2="94801"/>
                          <a14:foregroundMark x1="84177" y1="94021" x2="84177" y2="94021"/>
                          <a14:foregroundMark x1="82863" y1="93414" x2="81792" y2="92981"/>
                          <a14:foregroundMark x1="79747" y1="90641" x2="79747" y2="90641"/>
                          <a14:foregroundMark x1="78578" y1="89861" x2="78578" y2="89861"/>
                          <a14:foregroundMark x1="77020" y1="89255" x2="77020" y2="89255"/>
                          <a14:foregroundMark x1="68306" y1="79203" x2="68306" y2="79203"/>
                          <a14:foregroundMark x1="66650" y1="77556" x2="66650" y2="77556"/>
                          <a14:foregroundMark x1="57449" y1="80589" x2="57449" y2="80589"/>
                          <a14:foregroundMark x1="50779" y1="79376" x2="50779" y2="79376"/>
                          <a14:foregroundMark x1="46738" y1="79203" x2="46738" y2="79203"/>
                          <a14:foregroundMark x1="42648" y1="78769" x2="42648" y2="78769"/>
                          <a14:foregroundMark x1="35979" y1="76950" x2="35979" y2="76950"/>
                          <a14:foregroundMark x1="33350" y1="77816" x2="33350" y2="77816"/>
                          <a14:foregroundMark x1="28578" y1="79376" x2="28238" y2="79376"/>
                          <a14:foregroundMark x1="27410" y1="79376" x2="27410" y2="79376"/>
                          <a14:foregroundMark x1="26826" y1="78769" x2="26826" y2="78769"/>
                          <a14:foregroundMark x1="25852" y1="78769" x2="25852" y2="78769"/>
                          <a14:foregroundMark x1="24537" y1="78943" x2="24537" y2="78943"/>
                          <a14:foregroundMark x1="92405" y1="76430" x2="92405" y2="76430"/>
                          <a14:foregroundMark x1="92259" y1="76776" x2="92259" y2="76776"/>
                          <a14:foregroundMark x1="92016" y1="79723" x2="92016" y2="79723"/>
                          <a14:foregroundMark x1="92016" y1="80329" x2="92016" y2="80329"/>
                          <a14:foregroundMark x1="92016" y1="82149" x2="92016" y2="83882"/>
                          <a14:foregroundMark x1="92016" y1="84922" x2="92016" y2="84922"/>
                          <a14:foregroundMark x1="92016" y1="86135" x2="92016" y2="86135"/>
                          <a14:foregroundMark x1="92016" y1="86482" x2="92016" y2="86482"/>
                          <a14:foregroundMark x1="92016" y1="87695" x2="92016" y2="87695"/>
                          <a14:foregroundMark x1="92016" y1="88908" x2="92016" y2="89861"/>
                          <a14:foregroundMark x1="91918" y1="90641" x2="91918" y2="90641"/>
                          <a14:foregroundMark x1="91918" y1="90641" x2="91918" y2="90641"/>
                          <a14:foregroundMark x1="91918" y1="91075" x2="91918" y2="91075"/>
                          <a14:foregroundMark x1="91918" y1="91421" x2="91918" y2="91421"/>
                          <a14:foregroundMark x1="92259" y1="93847" x2="92259" y2="93847"/>
                          <a14:foregroundMark x1="92259" y1="94194" x2="92648" y2="96187"/>
                          <a14:foregroundMark x1="92892" y1="98354" x2="92892" y2="98354"/>
                          <a14:foregroundMark x1="57692" y1="76950" x2="57692" y2="76950"/>
                        </a14:backgroundRemoval>
                      </a14:imgEffect>
                    </a14:imgLayer>
                  </a14:imgProps>
                </a:ext>
                <a:ext uri="{28A0092B-C50C-407E-A947-70E740481C1C}">
                  <a14:useLocalDpi xmlns:a14="http://schemas.microsoft.com/office/drawing/2010/main"/>
                </a:ext>
              </a:extLst>
            </a:blip>
            <a:srcRect/>
            <a:stretch>
              <a:fillRect/>
            </a:stretch>
          </p:blipFill>
          <p:spPr bwMode="auto">
            <a:xfrm>
              <a:off x="1020048" y="2386777"/>
              <a:ext cx="6754483" cy="4067407"/>
            </a:xfrm>
            <a:prstGeom prst="rect">
              <a:avLst/>
            </a:prstGeom>
            <a:noFill/>
            <a:ln w="9525">
              <a:noFill/>
              <a:miter lim="800000"/>
              <a:headEnd/>
              <a:tailEnd/>
            </a:ln>
          </p:spPr>
        </p:pic>
        <p:sp>
          <p:nvSpPr>
            <p:cNvPr id="19" name="Rectangle: Rounded Corners 18">
              <a:extLst>
                <a:ext uri="{FF2B5EF4-FFF2-40B4-BE49-F238E27FC236}">
                  <a16:creationId xmlns:a16="http://schemas.microsoft.com/office/drawing/2014/main" id="{92C49585-1F88-465D-BCA5-CC18EAD1DAB9}"/>
                </a:ext>
              </a:extLst>
            </p:cNvPr>
            <p:cNvSpPr/>
            <p:nvPr/>
          </p:nvSpPr>
          <p:spPr>
            <a:xfrm>
              <a:off x="3643889" y="2619980"/>
              <a:ext cx="1472859" cy="407343"/>
            </a:xfrm>
            <a:prstGeom prst="roundRect">
              <a:avLst>
                <a:gd name="adj" fmla="val 28830"/>
              </a:avLst>
            </a:prstGeom>
            <a:solidFill>
              <a:srgbClr val="2E2E2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2619937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5C832F-A147-4218-BFB6-81A8BA0DA030}"/>
              </a:ext>
            </a:extLst>
          </p:cNvPr>
          <p:cNvGrpSpPr/>
          <p:nvPr/>
        </p:nvGrpSpPr>
        <p:grpSpPr>
          <a:xfrm>
            <a:off x="1718494" y="3690683"/>
            <a:ext cx="5374107" cy="2548193"/>
            <a:chOff x="1718494" y="3690683"/>
            <a:chExt cx="5374107" cy="2548193"/>
          </a:xfrm>
        </p:grpSpPr>
        <p:pic>
          <p:nvPicPr>
            <p:cNvPr id="96260" name="Picture 3"/>
            <p:cNvPicPr>
              <a:picLocks noChangeAspect="1" noChangeArrowheads="1"/>
            </p:cNvPicPr>
            <p:nvPr/>
          </p:nvPicPr>
          <p:blipFill>
            <a:blip r:embed="rId3" cstate="email">
              <a:clrChange>
                <a:clrFrom>
                  <a:srgbClr val="D8D8D8"/>
                </a:clrFrom>
                <a:clrTo>
                  <a:srgbClr val="D8D8D8">
                    <a:alpha val="0"/>
                  </a:srgbClr>
                </a:clrTo>
              </a:clrChange>
              <a:extLst>
                <a:ext uri="{BEBA8EAE-BF5A-486C-A8C5-ECC9F3942E4B}">
                  <a14:imgProps xmlns:a14="http://schemas.microsoft.com/office/drawing/2010/main">
                    <a14:imgLayer r:embed="rId4">
                      <a14:imgEffect>
                        <a14:sharpenSoften amount="50000"/>
                      </a14:imgEffect>
                      <a14:imgEffect>
                        <a14:saturation sat="40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718494" y="3690683"/>
              <a:ext cx="2762669" cy="2548193"/>
            </a:xfrm>
            <a:prstGeom prst="rect">
              <a:avLst/>
            </a:prstGeom>
            <a:noFill/>
            <a:ln w="9525">
              <a:noFill/>
              <a:miter lim="800000"/>
              <a:headEnd/>
              <a:tailEnd/>
            </a:ln>
          </p:spPr>
        </p:pic>
        <p:pic>
          <p:nvPicPr>
            <p:cNvPr id="96261" name="Picture 4"/>
            <p:cNvPicPr>
              <a:picLocks noChangeAspect="1" noChangeArrowheads="1"/>
            </p:cNvPicPr>
            <p:nvPr/>
          </p:nvPicPr>
          <p:blipFill>
            <a:blip r:embed="rId5" cstate="email">
              <a:clrChange>
                <a:clrFrom>
                  <a:srgbClr val="D8D8D8"/>
                </a:clrFrom>
                <a:clrTo>
                  <a:srgbClr val="D8D8D8">
                    <a:alpha val="0"/>
                  </a:srgbClr>
                </a:clrTo>
              </a:clrChang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500214" y="3690683"/>
              <a:ext cx="2592387" cy="2482850"/>
            </a:xfrm>
            <a:prstGeom prst="rect">
              <a:avLst/>
            </a:prstGeom>
            <a:noFill/>
            <a:ln w="9525">
              <a:noFill/>
              <a:miter lim="800000"/>
              <a:headEnd/>
              <a:tailEnd/>
            </a:ln>
          </p:spPr>
        </p:pic>
      </p:grpSp>
      <p:sp>
        <p:nvSpPr>
          <p:cNvPr id="96262" name="4 CuadroTexto"/>
          <p:cNvSpPr txBox="1">
            <a:spLocks noChangeArrowheads="1"/>
          </p:cNvSpPr>
          <p:nvPr/>
        </p:nvSpPr>
        <p:spPr bwMode="auto">
          <a:xfrm>
            <a:off x="266701" y="1308584"/>
            <a:ext cx="8121650" cy="1969770"/>
          </a:xfrm>
          <a:prstGeom prst="rect">
            <a:avLst/>
          </a:prstGeom>
          <a:noFill/>
          <a:ln w="9525">
            <a:noFill/>
            <a:miter lim="800000"/>
            <a:headEnd/>
            <a:tailEnd/>
          </a:ln>
        </p:spPr>
        <p:txBody>
          <a:bodyPr wrap="square">
            <a:spAutoFit/>
          </a:bodyPr>
          <a:lstStyle/>
          <a:p>
            <a:pPr marL="285750" indent="-285750" algn="just">
              <a:spcAft>
                <a:spcPts val="350"/>
              </a:spcAft>
              <a:buClr>
                <a:srgbClr val="C00000"/>
              </a:buClr>
              <a:buFont typeface="Wingdings" panose="05000000000000000000" pitchFamily="2" charset="2"/>
              <a:buChar char="§"/>
            </a:pPr>
            <a:r>
              <a:rPr lang="en-US" sz="1600" dirty="0">
                <a:latin typeface="HelveticaNeueLT Std Lt"/>
                <a:ea typeface="Calibri" pitchFamily="34" charset="0"/>
                <a:cs typeface="Times New Roman" pitchFamily="18" charset="0"/>
                <a:sym typeface="HelveticaNeueLT Std Lt"/>
              </a:rPr>
              <a:t>Install the extension (1) on the gun.</a:t>
            </a:r>
          </a:p>
          <a:p>
            <a:pPr marL="285750" indent="-285750" algn="just">
              <a:spcAft>
                <a:spcPts val="350"/>
              </a:spcAft>
              <a:buClr>
                <a:srgbClr val="C00000"/>
              </a:buClr>
              <a:buFont typeface="Wingdings" panose="05000000000000000000" pitchFamily="2" charset="2"/>
              <a:buChar char="§"/>
            </a:pPr>
            <a:r>
              <a:rPr lang="en-US" sz="1600" dirty="0">
                <a:latin typeface="HelveticaNeueLT Std Lt"/>
                <a:ea typeface="Calibri" pitchFamily="34" charset="0"/>
                <a:cs typeface="Times New Roman" pitchFamily="18" charset="0"/>
                <a:sym typeface="HelveticaNeueLT Std Lt"/>
              </a:rPr>
              <a:t>Remove the cover plate (2). The lid is press-fitted, it should come off with a slight effort.</a:t>
            </a:r>
          </a:p>
          <a:p>
            <a:pPr marL="285750" indent="-285750" algn="just">
              <a:spcAft>
                <a:spcPts val="350"/>
              </a:spcAft>
              <a:buClr>
                <a:srgbClr val="C00000"/>
              </a:buClr>
              <a:buFont typeface="Wingdings" panose="05000000000000000000" pitchFamily="2" charset="2"/>
              <a:buChar char="§"/>
            </a:pPr>
            <a:r>
              <a:rPr lang="en-US" sz="1600" dirty="0">
                <a:latin typeface="HelveticaNeueLT Std Lt"/>
                <a:ea typeface="Calibri" pitchFamily="34" charset="0"/>
                <a:cs typeface="Times New Roman" pitchFamily="18" charset="0"/>
                <a:sym typeface="HelveticaNeueLT Std Lt"/>
              </a:rPr>
              <a:t>Slide the U-vision module (3) over the extension (1) until it is properly seated in its housing on the flange.</a:t>
            </a:r>
          </a:p>
          <a:p>
            <a:pPr marL="285750" indent="-285750" algn="just">
              <a:spcAft>
                <a:spcPts val="350"/>
              </a:spcAft>
              <a:buClr>
                <a:srgbClr val="C00000"/>
              </a:buClr>
              <a:buFont typeface="Wingdings" panose="05000000000000000000" pitchFamily="2" charset="2"/>
              <a:buChar char="§"/>
            </a:pPr>
            <a:r>
              <a:rPr lang="en-US" sz="1600" dirty="0">
                <a:latin typeface="HelveticaNeueLT Std Lt"/>
                <a:ea typeface="Calibri" pitchFamily="34" charset="0"/>
                <a:cs typeface="Times New Roman" pitchFamily="18" charset="0"/>
                <a:sym typeface="HelveticaNeueLT Std Lt"/>
              </a:rPr>
              <a:t>Using the supplied nut, screw and washer kit (4), secure the module to the gun flange as shown in the picture.</a:t>
            </a:r>
            <a:endParaRPr lang="es-ES" sz="1600" dirty="0">
              <a:latin typeface="HelveticaNeueLT Std Lt"/>
              <a:ea typeface="Calibri" pitchFamily="34" charset="0"/>
              <a:cs typeface="Times New Roman" pitchFamily="18" charset="0"/>
              <a:sym typeface="HelveticaNeueLT Std Lt"/>
            </a:endParaRPr>
          </a:p>
        </p:txBody>
      </p:sp>
      <p:sp>
        <p:nvSpPr>
          <p:cNvPr id="3" name="Title 2">
            <a:extLst>
              <a:ext uri="{FF2B5EF4-FFF2-40B4-BE49-F238E27FC236}">
                <a16:creationId xmlns:a16="http://schemas.microsoft.com/office/drawing/2014/main" id="{D40FD026-C72D-471B-AA55-07C767769F09}"/>
              </a:ext>
            </a:extLst>
          </p:cNvPr>
          <p:cNvSpPr>
            <a:spLocks noGrp="1"/>
          </p:cNvSpPr>
          <p:nvPr>
            <p:ph type="title"/>
          </p:nvPr>
        </p:nvSpPr>
        <p:spPr/>
        <p:txBody>
          <a:bodyPr/>
          <a:lstStyle/>
          <a:p>
            <a:r>
              <a:rPr lang="en-US" dirty="0"/>
              <a:t>U-vision &amp; U-vision+ Simple installation </a:t>
            </a:r>
          </a:p>
        </p:txBody>
      </p:sp>
      <p:sp>
        <p:nvSpPr>
          <p:cNvPr id="8" name="23 Marcador de número de diapositiva">
            <a:extLst>
              <a:ext uri="{FF2B5EF4-FFF2-40B4-BE49-F238E27FC236}">
                <a16:creationId xmlns:a16="http://schemas.microsoft.com/office/drawing/2014/main" id="{0A68541C-0F69-45AE-9C71-50CD1D2268B2}"/>
              </a:ext>
            </a:extLst>
          </p:cNvPr>
          <p:cNvSpPr>
            <a:spLocks noGrp="1"/>
          </p:cNvSpPr>
          <p:nvPr>
            <p:ph type="sldNum" sz="quarter" idx="12"/>
          </p:nvPr>
        </p:nvSpPr>
        <p:spPr bwMode="auto">
          <a:ln>
            <a:miter lim="800000"/>
            <a:headEnd/>
            <a:tailEnd/>
          </a:ln>
        </p:spPr>
        <p:txBody>
          <a:bodyPr/>
          <a:lstStyle/>
          <a:p>
            <a:pPr fontAlgn="base">
              <a:spcBef>
                <a:spcPct val="0"/>
              </a:spcBef>
              <a:spcAft>
                <a:spcPct val="0"/>
              </a:spcAft>
              <a:defRPr/>
            </a:pPr>
            <a:fld id="{421A439F-56FC-46C5-9D90-E8FD72113D96}" type="slidenum">
              <a:rPr lang="es-ES" smtClean="0"/>
              <a:pPr fontAlgn="base">
                <a:spcBef>
                  <a:spcPct val="0"/>
                </a:spcBef>
                <a:spcAft>
                  <a:spcPct val="0"/>
                </a:spcAft>
                <a:defRPr/>
              </a:pPr>
              <a:t>17</a:t>
            </a:fld>
            <a:endParaRPr lang="es-ES" dirty="0"/>
          </a:p>
        </p:txBody>
      </p:sp>
    </p:spTree>
    <p:extLst>
      <p:ext uri="{BB962C8B-B14F-4D97-AF65-F5344CB8AC3E}">
        <p14:creationId xmlns:p14="http://schemas.microsoft.com/office/powerpoint/2010/main" val="59362663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E50228-9221-4661-927E-E0866785CB13}"/>
              </a:ext>
            </a:extLst>
          </p:cNvPr>
          <p:cNvSpPr txBox="1"/>
          <p:nvPr/>
        </p:nvSpPr>
        <p:spPr>
          <a:xfrm>
            <a:off x="274320" y="1171642"/>
            <a:ext cx="8058150" cy="4522200"/>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U·vision+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6-button keypad, it can replace a U·dat keypad for data entry in </a:t>
            </a:r>
            <a:r>
              <a:rPr lang="en-US"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system as it allows the following operations: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User </a:t>
            </a:r>
            <a:r>
              <a:rPr lang="en-US" sz="1800" dirty="0">
                <a:effectLst/>
                <a:latin typeface="Calibri" panose="020F0502020204030204" pitchFamily="34" charset="0"/>
                <a:ea typeface="Calibri" panose="020F0502020204030204" pitchFamily="34" charset="0"/>
                <a:cs typeface="Times New Roman" panose="02020603050405020304" pitchFamily="18" charset="0"/>
              </a:rPr>
              <a:t>access through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PIN entry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Allows scrolling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through existing job orders or by                                                      entering  job order directly with number (digits only).</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Enter the volume</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fluid to be dispensed.</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Confirm fluid </a:t>
            </a:r>
            <a:r>
              <a:rPr lang="en-US" sz="1800" dirty="0">
                <a:effectLst/>
                <a:latin typeface="Calibri" panose="020F0502020204030204" pitchFamily="34" charset="0"/>
                <a:ea typeface="Calibri" panose="020F0502020204030204" pitchFamily="34" charset="0"/>
                <a:cs typeface="Times New Roman" panose="02020603050405020304" pitchFamily="18" charset="0"/>
              </a:rPr>
              <a:t>type and transaction, start dispense.</a:t>
            </a:r>
          </a:p>
          <a:p>
            <a:pPr>
              <a:lnSpc>
                <a:spcPct val="107000"/>
              </a:lnSpc>
              <a:spcAft>
                <a:spcPts val="800"/>
              </a:spcAft>
              <a:buClr>
                <a:srgbClr val="C00000"/>
              </a:buClr>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Features:</a:t>
            </a:r>
          </a:p>
          <a:p>
            <a:pPr marL="285750" indent="-285750">
              <a:lnSpc>
                <a:spcPct val="107000"/>
              </a:lnSpc>
              <a:spcAft>
                <a:spcPts val="800"/>
              </a:spcAft>
              <a:buClr>
                <a:srgbClr val="C00000"/>
              </a:buClr>
              <a:buFont typeface="Wingdings" panose="05000000000000000000" pitchFamily="2"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Bluetooth®</a:t>
            </a:r>
            <a:r>
              <a:rPr lang="en-US" dirty="0">
                <a:effectLst/>
                <a:latin typeface="Calibri" panose="020F0502020204030204" pitchFamily="34" charset="0"/>
                <a:ea typeface="Calibri" panose="020F0502020204030204" pitchFamily="34" charset="0"/>
                <a:cs typeface="Times New Roman" panose="02020603050405020304" pitchFamily="18" charset="0"/>
              </a:rPr>
              <a:t> connection with U·valve, U·valve+. Backlight display</a:t>
            </a:r>
          </a:p>
          <a:p>
            <a:pPr marL="285750" indent="-285750">
              <a:lnSpc>
                <a:spcPct val="107000"/>
              </a:lnSpc>
              <a:spcAft>
                <a:spcPts val="800"/>
              </a:spcAft>
              <a:buClr>
                <a:srgbClr val="C00000"/>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a:t>
            </a:r>
            <a:r>
              <a:rPr lang="en-US" dirty="0">
                <a:effectLst/>
                <a:latin typeface="Calibri" panose="020F0502020204030204" pitchFamily="34" charset="0"/>
                <a:ea typeface="Calibri" panose="020F0502020204030204" pitchFamily="34" charset="0"/>
                <a:cs typeface="Times New Roman" panose="02020603050405020304" pitchFamily="18" charset="0"/>
              </a:rPr>
              <a:t>owered by 4 “AA” 1.5 V alkaline batteries.</a:t>
            </a:r>
          </a:p>
          <a:p>
            <a:pPr marL="285750" indent="-285750">
              <a:lnSpc>
                <a:spcPct val="107000"/>
              </a:lnSpc>
              <a:spcAft>
                <a:spcPts val="800"/>
              </a:spcAft>
              <a:buClr>
                <a:srgbClr val="C00000"/>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a:t>
            </a:r>
            <a:r>
              <a:rPr lang="en-US" dirty="0">
                <a:effectLst/>
                <a:latin typeface="Calibri" panose="020F0502020204030204" pitchFamily="34" charset="0"/>
                <a:ea typeface="Calibri" panose="020F0502020204030204" pitchFamily="34" charset="0"/>
                <a:cs typeface="Times New Roman" panose="02020603050405020304" pitchFamily="18" charset="0"/>
              </a:rPr>
              <a:t>ransforms a non-metered Balcrank handle into a </a:t>
            </a:r>
            <a:r>
              <a:rPr lang="en-US" b="1" dirty="0">
                <a:effectLst/>
                <a:latin typeface="Calibri" panose="020F0502020204030204" pitchFamily="34" charset="0"/>
                <a:ea typeface="Calibri" panose="020F0502020204030204" pitchFamily="34" charset="0"/>
                <a:cs typeface="Times New Roman" panose="02020603050405020304" pitchFamily="18" charset="0"/>
              </a:rPr>
              <a:t>hand-held display with dispense keypad</a:t>
            </a:r>
            <a:r>
              <a:rPr lang="en-US"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itle 2">
            <a:extLst>
              <a:ext uri="{FF2B5EF4-FFF2-40B4-BE49-F238E27FC236}">
                <a16:creationId xmlns:a16="http://schemas.microsoft.com/office/drawing/2014/main" id="{D6EB5F36-1CD9-43C7-B28E-4F43A6C71CE4}"/>
              </a:ext>
            </a:extLst>
          </p:cNvPr>
          <p:cNvSpPr>
            <a:spLocks noGrp="1"/>
          </p:cNvSpPr>
          <p:nvPr>
            <p:ph type="title"/>
          </p:nvPr>
        </p:nvSpPr>
        <p:spPr>
          <a:xfrm>
            <a:off x="190500" y="34652"/>
            <a:ext cx="8782050" cy="95594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U·vision+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sym typeface="Myriad Pro Light"/>
              </a:rPr>
              <a:t>Handheld display with access keypad </a:t>
            </a:r>
            <a:endParaRPr lang="es-ES" dirty="0">
              <a:sym typeface="Myriad Pro Light"/>
            </a:endParaRPr>
          </a:p>
        </p:txBody>
      </p:sp>
      <p:grpSp>
        <p:nvGrpSpPr>
          <p:cNvPr id="2" name="Group 1">
            <a:extLst>
              <a:ext uri="{FF2B5EF4-FFF2-40B4-BE49-F238E27FC236}">
                <a16:creationId xmlns:a16="http://schemas.microsoft.com/office/drawing/2014/main" id="{78626553-5F72-4A64-A91A-D142B0209D9E}"/>
              </a:ext>
            </a:extLst>
          </p:cNvPr>
          <p:cNvGrpSpPr/>
          <p:nvPr/>
        </p:nvGrpSpPr>
        <p:grpSpPr>
          <a:xfrm>
            <a:off x="6338772" y="1445428"/>
            <a:ext cx="2417090" cy="3641408"/>
            <a:chOff x="6293802" y="1760220"/>
            <a:chExt cx="2417090" cy="3641408"/>
          </a:xfrm>
        </p:grpSpPr>
        <p:pic>
          <p:nvPicPr>
            <p:cNvPr id="8" name="Picture 2" descr="C:\Users\ivan.fernandez\AppData\Local\Microsoft\Windows\Temporary Internet Files\Content.Outlook\M6DFI8H6\U-Vision plus_news 116.jpg">
              <a:extLst>
                <a:ext uri="{FF2B5EF4-FFF2-40B4-BE49-F238E27FC236}">
                  <a16:creationId xmlns:a16="http://schemas.microsoft.com/office/drawing/2014/main" id="{9F664E34-4C94-47CA-BD64-FE99FEB26C51}"/>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8800" b="94691" l="4381" r="96824">
                          <a14:foregroundMark x1="23987" y1="9091" x2="23987" y2="9091"/>
                          <a14:foregroundMark x1="25192" y1="8800" x2="25192" y2="8800"/>
                          <a14:foregroundMark x1="8324" y1="18909" x2="8324" y2="18909"/>
                          <a14:foregroundMark x1="6572" y1="21164" x2="6572" y2="21164"/>
                          <a14:foregroundMark x1="5148" y1="23127" x2="4491" y2="22836"/>
                          <a14:foregroundMark x1="89266" y1="91200" x2="89266" y2="91200"/>
                          <a14:foregroundMark x1="91128" y1="90764" x2="91128" y2="90764"/>
                          <a14:foregroundMark x1="95400" y1="90036" x2="96057" y2="90327"/>
                          <a14:foregroundMark x1="96824" y1="91055" x2="96824" y2="91055"/>
                          <a14:foregroundMark x1="93538" y1="93018" x2="92881" y2="93527"/>
                          <a14:foregroundMark x1="90909" y1="94691" x2="90909" y2="94691"/>
                        </a14:backgroundRemoval>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6293802" y="1760220"/>
              <a:ext cx="2417090" cy="3641408"/>
            </a:xfrm>
            <a:prstGeom prst="rect">
              <a:avLst/>
            </a:prstGeom>
            <a:noFill/>
            <a:ln w="9525">
              <a:noFill/>
              <a:miter lim="800000"/>
              <a:headEnd/>
              <a:tailEnd/>
            </a:ln>
          </p:spPr>
        </p:pic>
        <p:sp>
          <p:nvSpPr>
            <p:cNvPr id="10" name="Rectangle: Rounded Corners 9">
              <a:extLst>
                <a:ext uri="{FF2B5EF4-FFF2-40B4-BE49-F238E27FC236}">
                  <a16:creationId xmlns:a16="http://schemas.microsoft.com/office/drawing/2014/main" id="{8BD1ACE0-A29D-47BF-A712-A35AEAEA234A}"/>
                </a:ext>
              </a:extLst>
            </p:cNvPr>
            <p:cNvSpPr/>
            <p:nvPr/>
          </p:nvSpPr>
          <p:spPr>
            <a:xfrm rot="20079285">
              <a:off x="6588429" y="2208432"/>
              <a:ext cx="474676" cy="125328"/>
            </a:xfrm>
            <a:prstGeom prst="roundRect">
              <a:avLst/>
            </a:prstGeom>
            <a:solidFill>
              <a:srgbClr val="2E2E2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7" name="16 Marcador de número de diapositiva">
            <a:extLst>
              <a:ext uri="{FF2B5EF4-FFF2-40B4-BE49-F238E27FC236}">
                <a16:creationId xmlns:a16="http://schemas.microsoft.com/office/drawing/2014/main" id="{CD61EE30-E944-41E5-80E4-198868B08CEC}"/>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18</a:t>
            </a:fld>
            <a:endParaRPr lang="es-ES" dirty="0"/>
          </a:p>
        </p:txBody>
      </p:sp>
    </p:spTree>
    <p:extLst>
      <p:ext uri="{BB962C8B-B14F-4D97-AF65-F5344CB8AC3E}">
        <p14:creationId xmlns:p14="http://schemas.microsoft.com/office/powerpoint/2010/main" val="229652191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EB43F3-B76F-4C21-8794-D001293602C2}"/>
              </a:ext>
            </a:extLst>
          </p:cNvPr>
          <p:cNvSpPr>
            <a:spLocks noGrp="1"/>
          </p:cNvSpPr>
          <p:nvPr>
            <p:ph type="title"/>
          </p:nvPr>
        </p:nvSpPr>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U·vision+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s-ES" dirty="0">
                <a:sym typeface="Calibri" pitchFamily="34" charset="0"/>
              </a:rPr>
              <a:t>Dispense modes</a:t>
            </a:r>
            <a:endParaRPr lang="en-US" dirty="0"/>
          </a:p>
        </p:txBody>
      </p:sp>
      <p:sp>
        <p:nvSpPr>
          <p:cNvPr id="18" name="23 Marcador de número de diapositiva">
            <a:extLst>
              <a:ext uri="{FF2B5EF4-FFF2-40B4-BE49-F238E27FC236}">
                <a16:creationId xmlns:a16="http://schemas.microsoft.com/office/drawing/2014/main" id="{B7DEDA7D-DA99-4D04-BAAC-6986429DB043}"/>
              </a:ext>
            </a:extLst>
          </p:cNvPr>
          <p:cNvSpPr>
            <a:spLocks noGrp="1"/>
          </p:cNvSpPr>
          <p:nvPr>
            <p:ph type="sldNum" sz="quarter" idx="12"/>
          </p:nvPr>
        </p:nvSpPr>
        <p:spPr bwMode="auto">
          <a:ln>
            <a:miter lim="800000"/>
            <a:headEnd/>
            <a:tailEnd/>
          </a:ln>
        </p:spPr>
        <p:txBody>
          <a:bodyPr/>
          <a:lstStyle/>
          <a:p>
            <a:pPr fontAlgn="base">
              <a:spcBef>
                <a:spcPct val="0"/>
              </a:spcBef>
              <a:spcAft>
                <a:spcPct val="0"/>
              </a:spcAft>
              <a:defRPr/>
            </a:pPr>
            <a:fld id="{421A439F-56FC-46C5-9D90-E8FD72113D96}" type="slidenum">
              <a:rPr lang="es-ES" smtClean="0"/>
              <a:pPr fontAlgn="base">
                <a:spcBef>
                  <a:spcPct val="0"/>
                </a:spcBef>
                <a:spcAft>
                  <a:spcPct val="0"/>
                </a:spcAft>
                <a:defRPr/>
              </a:pPr>
              <a:t>19</a:t>
            </a:fld>
            <a:endParaRPr lang="es-ES" dirty="0"/>
          </a:p>
        </p:txBody>
      </p:sp>
      <p:grpSp>
        <p:nvGrpSpPr>
          <p:cNvPr id="5" name="Group 4">
            <a:extLst>
              <a:ext uri="{FF2B5EF4-FFF2-40B4-BE49-F238E27FC236}">
                <a16:creationId xmlns:a16="http://schemas.microsoft.com/office/drawing/2014/main" id="{6ED18347-79A4-4A63-8BA8-89012EE7E520}"/>
              </a:ext>
            </a:extLst>
          </p:cNvPr>
          <p:cNvGrpSpPr/>
          <p:nvPr/>
        </p:nvGrpSpPr>
        <p:grpSpPr>
          <a:xfrm>
            <a:off x="539750" y="1399591"/>
            <a:ext cx="7880475" cy="4674184"/>
            <a:chOff x="539750" y="1399591"/>
            <a:chExt cx="7880475" cy="4674184"/>
          </a:xfrm>
        </p:grpSpPr>
        <p:pic>
          <p:nvPicPr>
            <p:cNvPr id="19462" name="Picture 3"/>
            <p:cNvPicPr>
              <a:picLocks noChangeAspect="1" noChangeArrowheads="1"/>
            </p:cNvPicPr>
            <p:nvPr/>
          </p:nvPicPr>
          <p:blipFill>
            <a:blip r:embed="rId2" cstate="print">
              <a:grayscl/>
            </a:blip>
            <a:srcRect/>
            <a:stretch>
              <a:fillRect/>
            </a:stretch>
          </p:blipFill>
          <p:spPr bwMode="auto">
            <a:xfrm>
              <a:off x="3765676" y="3415691"/>
              <a:ext cx="1914525" cy="2113616"/>
            </a:xfrm>
            <a:prstGeom prst="rect">
              <a:avLst/>
            </a:prstGeom>
            <a:noFill/>
            <a:ln w="9525">
              <a:noFill/>
              <a:miter lim="800000"/>
              <a:headEnd/>
              <a:tailEnd/>
            </a:ln>
          </p:spPr>
        </p:pic>
        <p:sp>
          <p:nvSpPr>
            <p:cNvPr id="7" name="6 Elipse"/>
            <p:cNvSpPr/>
            <p:nvPr/>
          </p:nvSpPr>
          <p:spPr>
            <a:xfrm>
              <a:off x="539750" y="4129087"/>
              <a:ext cx="431800" cy="4333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2</a:t>
              </a:r>
            </a:p>
          </p:txBody>
        </p:sp>
        <p:sp>
          <p:nvSpPr>
            <p:cNvPr id="8" name="7 Elipse"/>
            <p:cNvSpPr/>
            <p:nvPr/>
          </p:nvSpPr>
          <p:spPr>
            <a:xfrm>
              <a:off x="539750" y="4633912"/>
              <a:ext cx="431800" cy="431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3</a:t>
              </a:r>
            </a:p>
          </p:txBody>
        </p:sp>
        <p:sp>
          <p:nvSpPr>
            <p:cNvPr id="9" name="8 Elipse"/>
            <p:cNvSpPr/>
            <p:nvPr/>
          </p:nvSpPr>
          <p:spPr>
            <a:xfrm>
              <a:off x="539750" y="5137150"/>
              <a:ext cx="431800" cy="43338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4</a:t>
              </a:r>
            </a:p>
          </p:txBody>
        </p:sp>
        <p:sp>
          <p:nvSpPr>
            <p:cNvPr id="10" name="9 Elipse"/>
            <p:cNvSpPr/>
            <p:nvPr/>
          </p:nvSpPr>
          <p:spPr>
            <a:xfrm>
              <a:off x="539750" y="5641975"/>
              <a:ext cx="431800" cy="431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5</a:t>
              </a:r>
            </a:p>
          </p:txBody>
        </p:sp>
        <p:sp>
          <p:nvSpPr>
            <p:cNvPr id="11" name="10 Elipse"/>
            <p:cNvSpPr/>
            <p:nvPr/>
          </p:nvSpPr>
          <p:spPr>
            <a:xfrm>
              <a:off x="539750" y="3635375"/>
              <a:ext cx="431800" cy="431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sp>
          <p:nvSpPr>
            <p:cNvPr id="19468" name="11 Rectángulo"/>
            <p:cNvSpPr>
              <a:spLocks noChangeArrowheads="1"/>
            </p:cNvSpPr>
            <p:nvPr/>
          </p:nvSpPr>
          <p:spPr bwMode="auto">
            <a:xfrm>
              <a:off x="971550" y="3684588"/>
              <a:ext cx="5472113" cy="351157"/>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Product</a:t>
              </a:r>
              <a:endParaRPr lang="es-ES" sz="1200" b="1" dirty="0">
                <a:latin typeface="HelveticaNeueLT Std"/>
                <a:ea typeface="Calibri" pitchFamily="34" charset="0"/>
                <a:cs typeface="Times New Roman" pitchFamily="18" charset="0"/>
              </a:endParaRPr>
            </a:p>
          </p:txBody>
        </p:sp>
        <p:sp>
          <p:nvSpPr>
            <p:cNvPr id="19469" name="12 Rectángulo"/>
            <p:cNvSpPr>
              <a:spLocks noChangeArrowheads="1"/>
            </p:cNvSpPr>
            <p:nvPr/>
          </p:nvSpPr>
          <p:spPr bwMode="auto">
            <a:xfrm>
              <a:off x="971550" y="4152900"/>
              <a:ext cx="5472113" cy="351157"/>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Solenoid valve mode</a:t>
              </a:r>
              <a:endParaRPr lang="es-ES" sz="1200" b="1" dirty="0">
                <a:latin typeface="HelveticaNeueLT Std"/>
                <a:ea typeface="Calibri" pitchFamily="34" charset="0"/>
                <a:cs typeface="Times New Roman" pitchFamily="18" charset="0"/>
              </a:endParaRPr>
            </a:p>
          </p:txBody>
        </p:sp>
        <p:sp>
          <p:nvSpPr>
            <p:cNvPr id="19470" name="13 Rectángulo"/>
            <p:cNvSpPr>
              <a:spLocks noChangeArrowheads="1"/>
            </p:cNvSpPr>
            <p:nvPr/>
          </p:nvSpPr>
          <p:spPr bwMode="auto">
            <a:xfrm>
              <a:off x="971550" y="4657725"/>
              <a:ext cx="5472113" cy="351157"/>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Bluetooth signal and battery life</a:t>
              </a:r>
              <a:endParaRPr lang="es-ES" sz="1200" b="1" dirty="0">
                <a:latin typeface="HelveticaNeueLT Std"/>
                <a:ea typeface="Calibri" pitchFamily="34" charset="0"/>
                <a:cs typeface="Times New Roman" pitchFamily="18" charset="0"/>
              </a:endParaRPr>
            </a:p>
          </p:txBody>
        </p:sp>
        <p:sp>
          <p:nvSpPr>
            <p:cNvPr id="19471" name="14 Rectángulo"/>
            <p:cNvSpPr>
              <a:spLocks noChangeArrowheads="1"/>
            </p:cNvSpPr>
            <p:nvPr/>
          </p:nvSpPr>
          <p:spPr bwMode="auto">
            <a:xfrm>
              <a:off x="971550" y="5170487"/>
              <a:ext cx="5472113" cy="351157"/>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Hose reel / Fluid outlet number</a:t>
              </a:r>
              <a:endParaRPr lang="es-ES" sz="1200" b="1" dirty="0">
                <a:latin typeface="HelveticaNeueLT Std"/>
                <a:ea typeface="Calibri" pitchFamily="34" charset="0"/>
                <a:cs typeface="Times New Roman" pitchFamily="18" charset="0"/>
              </a:endParaRPr>
            </a:p>
          </p:txBody>
        </p:sp>
        <p:sp>
          <p:nvSpPr>
            <p:cNvPr id="19472" name="15 Rectángulo"/>
            <p:cNvSpPr>
              <a:spLocks noChangeArrowheads="1"/>
            </p:cNvSpPr>
            <p:nvPr/>
          </p:nvSpPr>
          <p:spPr bwMode="auto">
            <a:xfrm>
              <a:off x="971550" y="5668962"/>
              <a:ext cx="5472113" cy="351157"/>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Delivered volume and operation progress bar with target quantity</a:t>
              </a:r>
              <a:endParaRPr lang="es-ES" sz="1200" b="1" dirty="0">
                <a:latin typeface="HelveticaNeueLT Std"/>
                <a:ea typeface="Calibri" pitchFamily="34" charset="0"/>
                <a:cs typeface="Times New Roman" pitchFamily="18" charset="0"/>
              </a:endParaRPr>
            </a:p>
          </p:txBody>
        </p:sp>
        <p:grpSp>
          <p:nvGrpSpPr>
            <p:cNvPr id="4" name="Group 3">
              <a:extLst>
                <a:ext uri="{FF2B5EF4-FFF2-40B4-BE49-F238E27FC236}">
                  <a16:creationId xmlns:a16="http://schemas.microsoft.com/office/drawing/2014/main" id="{ACD0278E-C0D8-4CF1-A67D-71A9A48F453B}"/>
                </a:ext>
              </a:extLst>
            </p:cNvPr>
            <p:cNvGrpSpPr/>
            <p:nvPr/>
          </p:nvGrpSpPr>
          <p:grpSpPr>
            <a:xfrm>
              <a:off x="6200264" y="1399591"/>
              <a:ext cx="2219961" cy="4568403"/>
              <a:chOff x="5733732" y="1094105"/>
              <a:chExt cx="2564448" cy="5359082"/>
            </a:xfrm>
          </p:grpSpPr>
          <p:grpSp>
            <p:nvGrpSpPr>
              <p:cNvPr id="2" name="Group 1">
                <a:extLst>
                  <a:ext uri="{FF2B5EF4-FFF2-40B4-BE49-F238E27FC236}">
                    <a16:creationId xmlns:a16="http://schemas.microsoft.com/office/drawing/2014/main" id="{2DDD38DA-38F7-41A6-BDBF-AE7DB97F991F}"/>
                  </a:ext>
                </a:extLst>
              </p:cNvPr>
              <p:cNvGrpSpPr/>
              <p:nvPr/>
            </p:nvGrpSpPr>
            <p:grpSpPr>
              <a:xfrm>
                <a:off x="5733732" y="2589780"/>
                <a:ext cx="2564448" cy="3863407"/>
                <a:chOff x="4179252" y="2200274"/>
                <a:chExt cx="2822994" cy="4252913"/>
              </a:xfrm>
            </p:grpSpPr>
            <p:pic>
              <p:nvPicPr>
                <p:cNvPr id="19" name="Picture 2" descr="C:\Users\ivan.fernandez\AppData\Local\Microsoft\Windows\Temporary Internet Files\Content.Outlook\M6DFI8H6\U-Vision plus_news 116.jpg">
                  <a:extLst>
                    <a:ext uri="{FF2B5EF4-FFF2-40B4-BE49-F238E27FC236}">
                      <a16:creationId xmlns:a16="http://schemas.microsoft.com/office/drawing/2014/main" id="{A0C8A143-291E-423F-BA77-F00BC9D5618E}"/>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8800" b="94691" l="4381" r="96824">
                              <a14:foregroundMark x1="23987" y1="9091" x2="23987" y2="9091"/>
                              <a14:foregroundMark x1="25192" y1="8800" x2="25192" y2="8800"/>
                              <a14:foregroundMark x1="8324" y1="18909" x2="8324" y2="18909"/>
                              <a14:foregroundMark x1="6572" y1="21164" x2="6572" y2="21164"/>
                              <a14:foregroundMark x1="5148" y1="23127" x2="4491" y2="22836"/>
                              <a14:foregroundMark x1="89266" y1="91200" x2="89266" y2="91200"/>
                              <a14:foregroundMark x1="91128" y1="90764" x2="91128" y2="90764"/>
                              <a14:foregroundMark x1="95400" y1="90036" x2="96057" y2="90327"/>
                              <a14:foregroundMark x1="96824" y1="91055" x2="96824" y2="91055"/>
                              <a14:foregroundMark x1="93538" y1="93018" x2="92881" y2="93527"/>
                              <a14:foregroundMark x1="90909" y1="94691" x2="90909" y2="94691"/>
                            </a14:backgroundRemoval>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4179252" y="2200274"/>
                  <a:ext cx="2822994" cy="4252913"/>
                </a:xfrm>
                <a:prstGeom prst="rect">
                  <a:avLst/>
                </a:prstGeom>
                <a:noFill/>
                <a:ln w="9525">
                  <a:noFill/>
                  <a:miter lim="800000"/>
                  <a:headEnd/>
                  <a:tailEnd/>
                </a:ln>
              </p:spPr>
            </p:pic>
            <p:sp>
              <p:nvSpPr>
                <p:cNvPr id="21" name="Rectangle 20">
                  <a:extLst>
                    <a:ext uri="{FF2B5EF4-FFF2-40B4-BE49-F238E27FC236}">
                      <a16:creationId xmlns:a16="http://schemas.microsoft.com/office/drawing/2014/main" id="{0E05E550-17CB-41EE-BA4D-BF9C492E952D}"/>
                    </a:ext>
                  </a:extLst>
                </p:cNvPr>
                <p:cNvSpPr/>
                <p:nvPr/>
              </p:nvSpPr>
              <p:spPr>
                <a:xfrm rot="20072461">
                  <a:off x="4510469" y="2712492"/>
                  <a:ext cx="469854" cy="8577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pic>
            <p:nvPicPr>
              <p:cNvPr id="22" name="8 Imagen" descr="U-Valve.352.png">
                <a:extLst>
                  <a:ext uri="{FF2B5EF4-FFF2-40B4-BE49-F238E27FC236}">
                    <a16:creationId xmlns:a16="http://schemas.microsoft.com/office/drawing/2014/main" id="{2AE7EA03-6D16-4D36-8E69-B9F234135F5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77430" y="1094105"/>
                <a:ext cx="576263" cy="593725"/>
              </a:xfrm>
              <a:prstGeom prst="rect">
                <a:avLst/>
              </a:prstGeom>
              <a:noFill/>
              <a:ln w="9525">
                <a:noFill/>
                <a:miter lim="800000"/>
                <a:headEnd/>
                <a:tailEnd/>
              </a:ln>
            </p:spPr>
          </p:pic>
          <p:pic>
            <p:nvPicPr>
              <p:cNvPr id="23" name="Picture 2" descr="https://img.clipartfest.com/694f06c0321821941b0e8881f3c7d472_radio-waves-clipart-radio-waves_640-613.png">
                <a:extLst>
                  <a:ext uri="{FF2B5EF4-FFF2-40B4-BE49-F238E27FC236}">
                    <a16:creationId xmlns:a16="http://schemas.microsoft.com/office/drawing/2014/main" id="{BF92403D-6B2A-4054-A7B8-A29C9CEC98E5}"/>
                  </a:ext>
                </a:extLst>
              </p:cNvPr>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ackgroundRemoval t="9524" b="89683" l="8969" r="90583">
                            <a14:foregroundMark x1="8969" y1="48413" x2="8969" y2="47619"/>
                            <a14:foregroundMark x1="20179" y1="51587" x2="20179" y2="51587"/>
                            <a14:foregroundMark x1="31839" y1="50000" x2="31839" y2="50000"/>
                            <a14:foregroundMark x1="42601" y1="53968" x2="42601" y2="53968"/>
                            <a14:foregroundMark x1="76233" y1="50794" x2="74888" y2="51587"/>
                            <a14:foregroundMark x1="90583" y1="50794" x2="90583" y2="50794"/>
                            <a14:foregroundMark x1="57399" y1="51587" x2="57399" y2="51587"/>
                          </a14:backgroundRemoval>
                        </a14:imgEffect>
                        <a14:imgEffect>
                          <a14:colorTemperature colorTemp="5300"/>
                        </a14:imgEffect>
                      </a14:imgLayer>
                    </a14:imgProps>
                  </a:ext>
                  <a:ext uri="{28A0092B-C50C-407E-A947-70E740481C1C}">
                    <a14:useLocalDpi xmlns:a14="http://schemas.microsoft.com/office/drawing/2010/main"/>
                  </a:ext>
                </a:extLst>
              </a:blip>
              <a:srcRect t="-4750" r="19048" b="-1"/>
              <a:stretch/>
            </p:blipFill>
            <p:spPr bwMode="auto">
              <a:xfrm rot="7466607">
                <a:off x="6526075" y="1927974"/>
                <a:ext cx="1166125" cy="695097"/>
              </a:xfrm>
              <a:prstGeom prst="rect">
                <a:avLst/>
              </a:prstGeom>
              <a:noFill/>
              <a:ln w="9525">
                <a:noFill/>
                <a:miter lim="800000"/>
                <a:headEnd/>
                <a:tailEnd/>
              </a:ln>
            </p:spPr>
          </p:pic>
        </p:grpSp>
      </p:grpSp>
      <p:sp>
        <p:nvSpPr>
          <p:cNvPr id="24" name="4 Rectángulo">
            <a:extLst>
              <a:ext uri="{FF2B5EF4-FFF2-40B4-BE49-F238E27FC236}">
                <a16:creationId xmlns:a16="http://schemas.microsoft.com/office/drawing/2014/main" id="{EC199540-53E4-4807-8742-1CF3490A8FFA}"/>
              </a:ext>
            </a:extLst>
          </p:cNvPr>
          <p:cNvSpPr>
            <a:spLocks noChangeArrowheads="1"/>
          </p:cNvSpPr>
          <p:nvPr/>
        </p:nvSpPr>
        <p:spPr bwMode="auto">
          <a:xfrm>
            <a:off x="398145" y="1365440"/>
            <a:ext cx="5866437" cy="1354829"/>
          </a:xfrm>
          <a:prstGeom prst="rect">
            <a:avLst/>
          </a:prstGeom>
          <a:noFill/>
          <a:ln w="9525">
            <a:noFill/>
            <a:miter lim="800000"/>
            <a:headEnd/>
            <a:tailEnd/>
          </a:ln>
        </p:spPr>
        <p:txBody>
          <a:bodyPr wrap="square" lIns="107287" tIns="53643" rIns="107287" bIns="53643">
            <a:spAutoFit/>
          </a:bodyPr>
          <a:lstStyle/>
          <a:p>
            <a:pPr marL="285750" indent="-285750">
              <a:lnSpc>
                <a:spcPct val="150000"/>
              </a:lnSpc>
              <a:spcAft>
                <a:spcPts val="350"/>
              </a:spcAft>
              <a:buClr>
                <a:srgbClr val="C00000"/>
              </a:buClr>
              <a:buFont typeface="Wingdings" panose="05000000000000000000" pitchFamily="2" charset="2"/>
              <a:buChar char="§"/>
            </a:pPr>
            <a:r>
              <a:rPr lang="es-ES" dirty="0">
                <a:latin typeface="HelveticaNeueLT Std"/>
                <a:ea typeface="Calibri" pitchFamily="34" charset="0"/>
                <a:cs typeface="Times New Roman" pitchFamily="18" charset="0"/>
              </a:rPr>
              <a:t>It can dispense in standard mode or Data-base    pre-selection mode</a:t>
            </a:r>
          </a:p>
          <a:p>
            <a:pPr marL="285750" indent="-285750">
              <a:lnSpc>
                <a:spcPct val="150000"/>
              </a:lnSpc>
              <a:spcAft>
                <a:spcPts val="350"/>
              </a:spcAft>
              <a:buClr>
                <a:srgbClr val="C00000"/>
              </a:buClr>
              <a:buFont typeface="Wingdings" panose="05000000000000000000" pitchFamily="2" charset="2"/>
              <a:buChar char="§"/>
            </a:pPr>
            <a:r>
              <a:rPr lang="es-ES" dirty="0">
                <a:latin typeface="HelveticaNeueLT Std"/>
                <a:ea typeface="Calibri" pitchFamily="34" charset="0"/>
                <a:cs typeface="Times New Roman" pitchFamily="18" charset="0"/>
              </a:rPr>
              <a:t>Example below shows data provided to a technician</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F134E18-F6E0-4892-B6FF-CADCB8ADA424}"/>
              </a:ext>
            </a:extLst>
          </p:cNvPr>
          <p:cNvSpPr txBox="1"/>
          <p:nvPr/>
        </p:nvSpPr>
        <p:spPr>
          <a:xfrm>
            <a:off x="310717" y="1431752"/>
            <a:ext cx="7954393" cy="3630930"/>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NEX·U·® is a hybrid system that brings you the advantages of wireless flexibility and hard-wired reliability:</a:t>
            </a:r>
          </a:p>
          <a:p>
            <a:pPr marL="57150" marR="0">
              <a:lnSpc>
                <a:spcPct val="107000"/>
              </a:lnSpc>
              <a:spcBef>
                <a:spcPts val="0"/>
              </a:spcBef>
              <a:spcAft>
                <a:spcPts val="800"/>
              </a:spcAft>
              <a:buClr>
                <a:srgbClr val="C00000"/>
              </a:buCl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Wireless flexibility</a:t>
            </a:r>
          </a:p>
          <a:p>
            <a:pPr marL="342900" marR="0" indent="-285750">
              <a:lnSpc>
                <a:spcPct val="107000"/>
              </a:lnSpc>
              <a:spcBef>
                <a:spcPts val="0"/>
              </a:spcBef>
              <a:spcAft>
                <a:spcPts val="800"/>
              </a:spcAft>
              <a:buClr>
                <a:srgbClr val="C00000"/>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Data can be transmitted wirelessly from bay to bay,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eliminating long cable runs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285750">
              <a:lnSpc>
                <a:spcPct val="107000"/>
              </a:lnSpc>
              <a:spcBef>
                <a:spcPts val="0"/>
              </a:spcBef>
              <a:spcAft>
                <a:spcPts val="800"/>
              </a:spcAft>
              <a:buClr>
                <a:srgbClr val="C00000"/>
              </a:buClr>
              <a:buFont typeface="Wingdings" panose="05000000000000000000" pitchFamily="2"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Allows n</a:t>
            </a:r>
            <a:r>
              <a:rPr lang="en-US" sz="1600" dirty="0">
                <a:effectLst/>
                <a:latin typeface="Calibri" panose="020F0502020204030204" pitchFamily="34" charset="0"/>
                <a:ea typeface="Calibri" panose="020F0502020204030204" pitchFamily="34" charset="0"/>
                <a:cs typeface="Times New Roman" panose="02020603050405020304" pitchFamily="18" charset="0"/>
              </a:rPr>
              <a:t>ew component add-ons if shop needs grow or change</a:t>
            </a:r>
          </a:p>
          <a:p>
            <a:pPr marL="342900" marR="0" indent="-285750">
              <a:lnSpc>
                <a:spcPct val="107000"/>
              </a:lnSpc>
              <a:spcBef>
                <a:spcPts val="0"/>
              </a:spcBef>
              <a:spcAft>
                <a:spcPts val="800"/>
              </a:spcAft>
              <a:buClr>
                <a:srgbClr val="C00000"/>
              </a:buClr>
              <a:buFont typeface="Wingdings" panose="05000000000000000000" pitchFamily="2" charset="2"/>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U</a:t>
            </a:r>
            <a:r>
              <a:rPr lang="en-US" sz="1600" b="1" dirty="0">
                <a:effectLst/>
                <a:latin typeface="Calibri" panose="020F0502020204030204" pitchFamily="34" charset="0"/>
                <a:ea typeface="Calibri" panose="020F0502020204030204" pitchFamily="34" charset="0"/>
                <a:cs typeface="Times New Roman" panose="02020603050405020304" pitchFamily="18" charset="0"/>
              </a:rPr>
              <a:t>ses customers existing Wi-Fi® network or you can establish its own Wi-Fi® network</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Hard-wired reliability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600" b="1" dirty="0">
                <a:latin typeface="Calibri" panose="020F0502020204030204" pitchFamily="34" charset="0"/>
                <a:ea typeface="Calibri" panose="020F0502020204030204" pitchFamily="34" charset="0"/>
                <a:cs typeface="Times New Roman" panose="02020603050405020304" pitchFamily="18" charset="0"/>
              </a:rPr>
              <a:t>Co</a:t>
            </a:r>
            <a:r>
              <a:rPr lang="en-US" sz="1600" b="1" dirty="0">
                <a:effectLst/>
                <a:latin typeface="Calibri" panose="020F0502020204030204" pitchFamily="34" charset="0"/>
                <a:ea typeface="Calibri" panose="020F0502020204030204" pitchFamily="34" charset="0"/>
                <a:cs typeface="Times New Roman" panose="02020603050405020304" pitchFamily="18" charset="0"/>
              </a:rPr>
              <a:t>nstant power source </a:t>
            </a:r>
            <a:r>
              <a:rPr lang="en-US" sz="1600" dirty="0">
                <a:effectLst/>
                <a:latin typeface="Calibri" panose="020F0502020204030204" pitchFamily="34" charset="0"/>
                <a:ea typeface="Calibri" panose="020F0502020204030204" pitchFamily="34" charset="0"/>
                <a:cs typeface="Times New Roman" panose="02020603050405020304" pitchFamily="18" charset="0"/>
              </a:rPr>
              <a:t>to solenoid valves and meters that control fluid delivery.</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Hard-wired CANBUS data transmission -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avoids interferences and other obstacles</a:t>
            </a:r>
            <a:r>
              <a:rPr lang="en-US" sz="1600" dirty="0">
                <a:effectLst/>
                <a:latin typeface="Calibri" panose="020F0502020204030204" pitchFamily="34" charset="0"/>
                <a:ea typeface="Calibri" panose="020F0502020204030204" pitchFamily="34" charset="0"/>
                <a:cs typeface="Times New Roman" panose="02020603050405020304" pitchFamily="18" charset="0"/>
              </a:rPr>
              <a:t> which may interfere from time to time with wireless data transmission.</a:t>
            </a:r>
          </a:p>
        </p:txBody>
      </p:sp>
      <p:sp>
        <p:nvSpPr>
          <p:cNvPr id="2" name="Title 1">
            <a:extLst>
              <a:ext uri="{FF2B5EF4-FFF2-40B4-BE49-F238E27FC236}">
                <a16:creationId xmlns:a16="http://schemas.microsoft.com/office/drawing/2014/main" id="{C4C5CD8A-2349-4C78-8E29-36BE893DB25E}"/>
              </a:ext>
            </a:extLst>
          </p:cNvPr>
          <p:cNvSpPr>
            <a:spLocks noGrp="1"/>
          </p:cNvSpPr>
          <p:nvPr>
            <p:ph type="title"/>
          </p:nvPr>
        </p:nvSpPr>
        <p:spPr>
          <a:xfrm>
            <a:off x="190500" y="34652"/>
            <a:ext cx="8782050" cy="95594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NEX·U·®  </a:t>
            </a:r>
            <a:r>
              <a:rPr lang="es-ES" dirty="0">
                <a:sym typeface="Myriad Pro Light"/>
              </a:rPr>
              <a:t>Wireless Flexibility and Hard-wired reliability</a:t>
            </a:r>
          </a:p>
        </p:txBody>
      </p:sp>
      <p:sp>
        <p:nvSpPr>
          <p:cNvPr id="4" name="16 Marcador de número de diapositiva">
            <a:extLst>
              <a:ext uri="{FF2B5EF4-FFF2-40B4-BE49-F238E27FC236}">
                <a16:creationId xmlns:a16="http://schemas.microsoft.com/office/drawing/2014/main" id="{2075B623-D2B4-47DF-96CC-03A63A30D1F6}"/>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2</a:t>
            </a:fld>
            <a:endParaRPr lang="es-ES" dirty="0"/>
          </a:p>
        </p:txBody>
      </p:sp>
    </p:spTree>
    <p:extLst>
      <p:ext uri="{BB962C8B-B14F-4D97-AF65-F5344CB8AC3E}">
        <p14:creationId xmlns:p14="http://schemas.microsoft.com/office/powerpoint/2010/main" val="177840786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AE55A9-7700-4E82-BB76-CD58F07B4DCD}"/>
              </a:ext>
            </a:extLst>
          </p:cNvPr>
          <p:cNvSpPr txBox="1"/>
          <p:nvPr/>
        </p:nvSpPr>
        <p:spPr>
          <a:xfrm>
            <a:off x="342900" y="1003232"/>
            <a:ext cx="8035290" cy="1103828"/>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Standard system dispense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entering authorized PIN and work order number, the technician must enter the type and quantity of fluid to deliver,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hose reel number that will be used.</a:t>
            </a:r>
          </a:p>
        </p:txBody>
      </p:sp>
      <p:sp>
        <p:nvSpPr>
          <p:cNvPr id="3" name="Title 2">
            <a:extLst>
              <a:ext uri="{FF2B5EF4-FFF2-40B4-BE49-F238E27FC236}">
                <a16:creationId xmlns:a16="http://schemas.microsoft.com/office/drawing/2014/main" id="{DB6ADC8D-52BE-42A1-8782-CC700FD744B4}"/>
              </a:ext>
            </a:extLst>
          </p:cNvPr>
          <p:cNvSpPr>
            <a:spLocks noGrp="1"/>
          </p:cNvSpPr>
          <p:nvPr>
            <p:ph type="title"/>
          </p:nvPr>
        </p:nvSpPr>
        <p:spPr>
          <a:xfrm>
            <a:off x="190500" y="34652"/>
            <a:ext cx="8782050" cy="95594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U·vision+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sym typeface="Myriad Pro Light"/>
              </a:rPr>
              <a:t>Dispensing mode options</a:t>
            </a:r>
            <a:endParaRPr lang="en-US" dirty="0"/>
          </a:p>
        </p:txBody>
      </p:sp>
      <p:grpSp>
        <p:nvGrpSpPr>
          <p:cNvPr id="4" name="Group 3">
            <a:extLst>
              <a:ext uri="{FF2B5EF4-FFF2-40B4-BE49-F238E27FC236}">
                <a16:creationId xmlns:a16="http://schemas.microsoft.com/office/drawing/2014/main" id="{F4C92477-32F7-4ADB-9FAB-3770C69EE449}"/>
              </a:ext>
            </a:extLst>
          </p:cNvPr>
          <p:cNvGrpSpPr/>
          <p:nvPr/>
        </p:nvGrpSpPr>
        <p:grpSpPr>
          <a:xfrm>
            <a:off x="0" y="2269488"/>
            <a:ext cx="9144000" cy="4158678"/>
            <a:chOff x="0" y="2269488"/>
            <a:chExt cx="9144000" cy="4158678"/>
          </a:xfrm>
        </p:grpSpPr>
        <p:sp>
          <p:nvSpPr>
            <p:cNvPr id="9" name="7 Elipse">
              <a:extLst>
                <a:ext uri="{FF2B5EF4-FFF2-40B4-BE49-F238E27FC236}">
                  <a16:creationId xmlns:a16="http://schemas.microsoft.com/office/drawing/2014/main" id="{6EBA5124-D871-4000-A7B8-D389DD0A2C55}"/>
                </a:ext>
              </a:extLst>
            </p:cNvPr>
            <p:cNvSpPr/>
            <p:nvPr/>
          </p:nvSpPr>
          <p:spPr>
            <a:xfrm>
              <a:off x="647700" y="2269488"/>
              <a:ext cx="431800" cy="431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sp>
          <p:nvSpPr>
            <p:cNvPr id="10" name="8 Rectángulo">
              <a:extLst>
                <a:ext uri="{FF2B5EF4-FFF2-40B4-BE49-F238E27FC236}">
                  <a16:creationId xmlns:a16="http://schemas.microsoft.com/office/drawing/2014/main" id="{65CE164B-21E0-4240-A0F7-370CF4FB0D81}"/>
                </a:ext>
              </a:extLst>
            </p:cNvPr>
            <p:cNvSpPr>
              <a:spLocks noChangeArrowheads="1"/>
            </p:cNvSpPr>
            <p:nvPr/>
          </p:nvSpPr>
          <p:spPr bwMode="auto">
            <a:xfrm>
              <a:off x="1079500" y="2296476"/>
              <a:ext cx="5473700" cy="679452"/>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Validate User/Pin</a:t>
              </a:r>
              <a:endParaRPr lang="es-ES" sz="1200" b="1" dirty="0">
                <a:latin typeface="HelveticaNeueLT Std"/>
                <a:ea typeface="Calibri" pitchFamily="34" charset="0"/>
                <a:cs typeface="Times New Roman" pitchFamily="18" charset="0"/>
              </a:endParaRPr>
            </a:p>
            <a:p>
              <a:pPr>
                <a:lnSpc>
                  <a:spcPct val="150000"/>
                </a:lnSpc>
                <a:spcAft>
                  <a:spcPts val="350"/>
                </a:spcAft>
              </a:pPr>
              <a:endParaRPr lang="es-ES" sz="1200" b="1" dirty="0">
                <a:latin typeface="HelveticaNeueLT Std"/>
                <a:ea typeface="Calibri" pitchFamily="34" charset="0"/>
                <a:cs typeface="Times New Roman" pitchFamily="18" charset="0"/>
              </a:endParaRPr>
            </a:p>
          </p:txBody>
        </p:sp>
        <p:sp>
          <p:nvSpPr>
            <p:cNvPr id="11" name="9 Elipse">
              <a:extLst>
                <a:ext uri="{FF2B5EF4-FFF2-40B4-BE49-F238E27FC236}">
                  <a16:creationId xmlns:a16="http://schemas.microsoft.com/office/drawing/2014/main" id="{534942F7-ACE2-46A1-B9C9-AC0E3D703651}"/>
                </a:ext>
              </a:extLst>
            </p:cNvPr>
            <p:cNvSpPr/>
            <p:nvPr/>
          </p:nvSpPr>
          <p:spPr>
            <a:xfrm>
              <a:off x="647700" y="2753676"/>
              <a:ext cx="431800" cy="431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2</a:t>
              </a:r>
            </a:p>
          </p:txBody>
        </p:sp>
        <p:sp>
          <p:nvSpPr>
            <p:cNvPr id="12" name="10 Rectángulo">
              <a:extLst>
                <a:ext uri="{FF2B5EF4-FFF2-40B4-BE49-F238E27FC236}">
                  <a16:creationId xmlns:a16="http://schemas.microsoft.com/office/drawing/2014/main" id="{D653058D-E007-42F5-A997-D9187B4B6A15}"/>
                </a:ext>
              </a:extLst>
            </p:cNvPr>
            <p:cNvSpPr>
              <a:spLocks noChangeArrowheads="1"/>
            </p:cNvSpPr>
            <p:nvPr/>
          </p:nvSpPr>
          <p:spPr bwMode="auto">
            <a:xfrm>
              <a:off x="1079500" y="2780663"/>
              <a:ext cx="5473700" cy="714375"/>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Insert Job Order</a:t>
              </a:r>
              <a:endParaRPr lang="es-ES" sz="1200" b="1" dirty="0">
                <a:latin typeface="HelveticaNeueLT Std"/>
                <a:ea typeface="Calibri" pitchFamily="34" charset="0"/>
                <a:cs typeface="Times New Roman" pitchFamily="18" charset="0"/>
              </a:endParaRPr>
            </a:p>
            <a:p>
              <a:pPr>
                <a:lnSpc>
                  <a:spcPct val="150000"/>
                </a:lnSpc>
                <a:spcAft>
                  <a:spcPts val="350"/>
                </a:spcAft>
              </a:pPr>
              <a:endParaRPr lang="es-ES" sz="1200" b="1" dirty="0">
                <a:latin typeface="HelveticaNeueLT Std"/>
                <a:ea typeface="Calibri" pitchFamily="34" charset="0"/>
                <a:cs typeface="Times New Roman" pitchFamily="18" charset="0"/>
              </a:endParaRPr>
            </a:p>
          </p:txBody>
        </p:sp>
        <p:sp>
          <p:nvSpPr>
            <p:cNvPr id="13" name="11 Elipse">
              <a:extLst>
                <a:ext uri="{FF2B5EF4-FFF2-40B4-BE49-F238E27FC236}">
                  <a16:creationId xmlns:a16="http://schemas.microsoft.com/office/drawing/2014/main" id="{E35CBF89-C5D5-4A35-AD9F-D512C8866739}"/>
                </a:ext>
              </a:extLst>
            </p:cNvPr>
            <p:cNvSpPr/>
            <p:nvPr/>
          </p:nvSpPr>
          <p:spPr>
            <a:xfrm>
              <a:off x="647700" y="3266438"/>
              <a:ext cx="431800" cy="4333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3</a:t>
              </a:r>
            </a:p>
          </p:txBody>
        </p:sp>
        <p:sp>
          <p:nvSpPr>
            <p:cNvPr id="14" name="12 Rectángulo">
              <a:extLst>
                <a:ext uri="{FF2B5EF4-FFF2-40B4-BE49-F238E27FC236}">
                  <a16:creationId xmlns:a16="http://schemas.microsoft.com/office/drawing/2014/main" id="{6028C4D3-2883-46E4-A2C2-7FBD6D28788D}"/>
                </a:ext>
              </a:extLst>
            </p:cNvPr>
            <p:cNvSpPr>
              <a:spLocks noChangeArrowheads="1"/>
            </p:cNvSpPr>
            <p:nvPr/>
          </p:nvSpPr>
          <p:spPr bwMode="auto">
            <a:xfrm>
              <a:off x="1079500" y="3293426"/>
              <a:ext cx="5473700" cy="679452"/>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Insert fluid Quantity</a:t>
              </a:r>
              <a:endParaRPr lang="es-ES" sz="1200" b="1" dirty="0">
                <a:latin typeface="HelveticaNeueLT Std"/>
                <a:ea typeface="Calibri" pitchFamily="34" charset="0"/>
                <a:cs typeface="Times New Roman" pitchFamily="18" charset="0"/>
              </a:endParaRPr>
            </a:p>
            <a:p>
              <a:pPr>
                <a:lnSpc>
                  <a:spcPct val="150000"/>
                </a:lnSpc>
                <a:spcAft>
                  <a:spcPts val="350"/>
                </a:spcAft>
              </a:pPr>
              <a:endParaRPr lang="es-ES" sz="1200" b="1" dirty="0">
                <a:latin typeface="HelveticaNeueLT Std"/>
                <a:ea typeface="Calibri" pitchFamily="34" charset="0"/>
                <a:cs typeface="Times New Roman" pitchFamily="18" charset="0"/>
              </a:endParaRPr>
            </a:p>
          </p:txBody>
        </p:sp>
        <p:grpSp>
          <p:nvGrpSpPr>
            <p:cNvPr id="2" name="Group 1">
              <a:extLst>
                <a:ext uri="{FF2B5EF4-FFF2-40B4-BE49-F238E27FC236}">
                  <a16:creationId xmlns:a16="http://schemas.microsoft.com/office/drawing/2014/main" id="{B463C0E9-07CE-4A2D-B588-F2C663631DE2}"/>
                </a:ext>
              </a:extLst>
            </p:cNvPr>
            <p:cNvGrpSpPr/>
            <p:nvPr/>
          </p:nvGrpSpPr>
          <p:grpSpPr>
            <a:xfrm>
              <a:off x="0" y="4339016"/>
              <a:ext cx="9144000" cy="2089150"/>
              <a:chOff x="0" y="4339016"/>
              <a:chExt cx="9144000" cy="2089150"/>
            </a:xfrm>
          </p:grpSpPr>
          <p:pic>
            <p:nvPicPr>
              <p:cNvPr id="7" name="Picture 2">
                <a:extLst>
                  <a:ext uri="{FF2B5EF4-FFF2-40B4-BE49-F238E27FC236}">
                    <a16:creationId xmlns:a16="http://schemas.microsoft.com/office/drawing/2014/main" id="{C276C502-ABCC-4C0F-AA11-A37606803825}"/>
                  </a:ext>
                </a:extLst>
              </p:cNvPr>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0" y="4339016"/>
                <a:ext cx="9144000" cy="2089150"/>
              </a:xfrm>
              <a:prstGeom prst="rect">
                <a:avLst/>
              </a:prstGeom>
              <a:noFill/>
              <a:ln w="9525">
                <a:noFill/>
                <a:miter lim="800000"/>
                <a:headEnd/>
                <a:tailEnd/>
              </a:ln>
            </p:spPr>
          </p:pic>
          <p:sp>
            <p:nvSpPr>
              <p:cNvPr id="15" name="Rectangle 14">
                <a:extLst>
                  <a:ext uri="{FF2B5EF4-FFF2-40B4-BE49-F238E27FC236}">
                    <a16:creationId xmlns:a16="http://schemas.microsoft.com/office/drawing/2014/main" id="{C2F91530-6728-4C10-A640-CCC5B3F01F39}"/>
                  </a:ext>
                </a:extLst>
              </p:cNvPr>
              <p:cNvSpPr/>
              <p:nvPr/>
            </p:nvSpPr>
            <p:spPr>
              <a:xfrm rot="20327809">
                <a:off x="5491245" y="4838336"/>
                <a:ext cx="426822" cy="15243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1CF1B0-5E90-41AC-B7EE-F035D9A4893E}"/>
                  </a:ext>
                </a:extLst>
              </p:cNvPr>
              <p:cNvSpPr/>
              <p:nvPr/>
            </p:nvSpPr>
            <p:spPr>
              <a:xfrm rot="20327809">
                <a:off x="7644560" y="4797096"/>
                <a:ext cx="426822" cy="15243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32733BC-B08E-4605-8F55-0532AA3D8721}"/>
                  </a:ext>
                </a:extLst>
              </p:cNvPr>
              <p:cNvSpPr/>
              <p:nvPr/>
            </p:nvSpPr>
            <p:spPr>
              <a:xfrm rot="20327809">
                <a:off x="3395296" y="4807850"/>
                <a:ext cx="426822" cy="15243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593518D-7D2F-4229-A456-316FAEDA7128}"/>
                  </a:ext>
                </a:extLst>
              </p:cNvPr>
              <p:cNvSpPr/>
              <p:nvPr/>
            </p:nvSpPr>
            <p:spPr>
              <a:xfrm rot="20327809">
                <a:off x="1166523" y="4588948"/>
                <a:ext cx="426822" cy="85192"/>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sp>
        <p:nvSpPr>
          <p:cNvPr id="19" name="16 Marcador de número de diapositiva">
            <a:extLst>
              <a:ext uri="{FF2B5EF4-FFF2-40B4-BE49-F238E27FC236}">
                <a16:creationId xmlns:a16="http://schemas.microsoft.com/office/drawing/2014/main" id="{FD4EDC7F-E8CA-416C-A226-DFAB22E978B0}"/>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20</a:t>
            </a:fld>
            <a:endParaRPr lang="es-ES" dirty="0"/>
          </a:p>
        </p:txBody>
      </p:sp>
    </p:spTree>
    <p:extLst>
      <p:ext uri="{BB962C8B-B14F-4D97-AF65-F5344CB8AC3E}">
        <p14:creationId xmlns:p14="http://schemas.microsoft.com/office/powerpoint/2010/main" val="356924346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B287D5-6FCC-4619-9D73-BB1A0B49C243}"/>
              </a:ext>
            </a:extLst>
          </p:cNvPr>
          <p:cNvSpPr txBox="1"/>
          <p:nvPr/>
        </p:nvSpPr>
        <p:spPr>
          <a:xfrm>
            <a:off x="377190" y="1138747"/>
            <a:ext cx="8595360" cy="1799147"/>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Preset system dispense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previous set up must be done before validation.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shop manager MUST enter the fluid and volume associated to each order number in the database prior to dispense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technician enters their PIN, work order and hose reel number, the system downloads the type of fluid and the preset volume associated to the work order entered.</a:t>
            </a:r>
          </a:p>
        </p:txBody>
      </p:sp>
      <p:sp>
        <p:nvSpPr>
          <p:cNvPr id="3" name="Title 2">
            <a:extLst>
              <a:ext uri="{FF2B5EF4-FFF2-40B4-BE49-F238E27FC236}">
                <a16:creationId xmlns:a16="http://schemas.microsoft.com/office/drawing/2014/main" id="{EFDEA7EE-EF75-437B-91D6-F55171C1E9CF}"/>
              </a:ext>
            </a:extLst>
          </p:cNvPr>
          <p:cNvSpPr>
            <a:spLocks noGrp="1"/>
          </p:cNvSpPr>
          <p:nvPr>
            <p:ph type="title"/>
          </p:nvPr>
        </p:nvSpPr>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U·vision+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solidFill>
                  <a:schemeClr val="bg1"/>
                </a:solidFill>
                <a:latin typeface="Calibri" panose="020F0502020204030204" pitchFamily="34" charset="0"/>
                <a:cs typeface="Times New Roman" panose="02020603050405020304" pitchFamily="18" charset="0"/>
                <a:sym typeface="Myriad Pro Light"/>
              </a:rPr>
              <a:t>Dispensing mode </a:t>
            </a:r>
            <a:r>
              <a:rPr lang="en-US" dirty="0">
                <a:latin typeface="Calibri" panose="020F0502020204030204" pitchFamily="34" charset="0"/>
                <a:cs typeface="Times New Roman" panose="02020603050405020304" pitchFamily="18" charset="0"/>
                <a:sym typeface="Myriad Pro Light"/>
              </a:rPr>
              <a:t>o</a:t>
            </a:r>
            <a:r>
              <a:rPr lang="en-US" dirty="0">
                <a:solidFill>
                  <a:schemeClr val="bg1"/>
                </a:solidFill>
                <a:latin typeface="Calibri" panose="020F0502020204030204" pitchFamily="34" charset="0"/>
                <a:cs typeface="Times New Roman" panose="02020603050405020304" pitchFamily="18" charset="0"/>
                <a:sym typeface="Myriad Pro Light"/>
              </a:rPr>
              <a:t>ptions</a:t>
            </a:r>
            <a:endParaRPr lang="en-US" dirty="0"/>
          </a:p>
        </p:txBody>
      </p:sp>
      <p:sp>
        <p:nvSpPr>
          <p:cNvPr id="9" name="14 Elipse">
            <a:extLst>
              <a:ext uri="{FF2B5EF4-FFF2-40B4-BE49-F238E27FC236}">
                <a16:creationId xmlns:a16="http://schemas.microsoft.com/office/drawing/2014/main" id="{DA688726-D030-4A6C-B2E9-E00476D9B8AE}"/>
              </a:ext>
            </a:extLst>
          </p:cNvPr>
          <p:cNvSpPr/>
          <p:nvPr/>
        </p:nvSpPr>
        <p:spPr>
          <a:xfrm>
            <a:off x="736283" y="3086041"/>
            <a:ext cx="431800" cy="431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1</a:t>
            </a:r>
          </a:p>
        </p:txBody>
      </p:sp>
      <p:sp>
        <p:nvSpPr>
          <p:cNvPr id="10" name="15 Rectángulo">
            <a:extLst>
              <a:ext uri="{FF2B5EF4-FFF2-40B4-BE49-F238E27FC236}">
                <a16:creationId xmlns:a16="http://schemas.microsoft.com/office/drawing/2014/main" id="{F383DA71-92F5-42F7-B35C-E9B3640A4F55}"/>
              </a:ext>
            </a:extLst>
          </p:cNvPr>
          <p:cNvSpPr>
            <a:spLocks noChangeArrowheads="1"/>
          </p:cNvSpPr>
          <p:nvPr/>
        </p:nvSpPr>
        <p:spPr bwMode="auto">
          <a:xfrm>
            <a:off x="1168083" y="3113029"/>
            <a:ext cx="2663825" cy="679452"/>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Validate User/Pin</a:t>
            </a:r>
            <a:endParaRPr lang="es-ES" sz="1200" b="1" dirty="0">
              <a:latin typeface="HelveticaNeueLT Std"/>
              <a:ea typeface="Calibri" pitchFamily="34" charset="0"/>
              <a:cs typeface="Times New Roman" pitchFamily="18" charset="0"/>
            </a:endParaRPr>
          </a:p>
          <a:p>
            <a:pPr>
              <a:lnSpc>
                <a:spcPct val="150000"/>
              </a:lnSpc>
              <a:spcAft>
                <a:spcPts val="350"/>
              </a:spcAft>
            </a:pPr>
            <a:endParaRPr lang="es-ES" sz="1200" b="1" dirty="0">
              <a:latin typeface="HelveticaNeueLT Std"/>
              <a:ea typeface="Calibri" pitchFamily="34" charset="0"/>
              <a:cs typeface="Times New Roman" pitchFamily="18" charset="0"/>
            </a:endParaRPr>
          </a:p>
        </p:txBody>
      </p:sp>
      <p:sp>
        <p:nvSpPr>
          <p:cNvPr id="11" name="16 Elipse">
            <a:extLst>
              <a:ext uri="{FF2B5EF4-FFF2-40B4-BE49-F238E27FC236}">
                <a16:creationId xmlns:a16="http://schemas.microsoft.com/office/drawing/2014/main" id="{B2BE5F5E-4AE0-4D5F-95EC-D64C047A7D23}"/>
              </a:ext>
            </a:extLst>
          </p:cNvPr>
          <p:cNvSpPr/>
          <p:nvPr/>
        </p:nvSpPr>
        <p:spPr>
          <a:xfrm>
            <a:off x="736283" y="3570229"/>
            <a:ext cx="431800" cy="431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ES" dirty="0"/>
              <a:t>2</a:t>
            </a:r>
          </a:p>
        </p:txBody>
      </p:sp>
      <p:sp>
        <p:nvSpPr>
          <p:cNvPr id="12" name="17 Rectángulo">
            <a:extLst>
              <a:ext uri="{FF2B5EF4-FFF2-40B4-BE49-F238E27FC236}">
                <a16:creationId xmlns:a16="http://schemas.microsoft.com/office/drawing/2014/main" id="{51347E2A-1417-4E60-895C-786F490BE226}"/>
              </a:ext>
            </a:extLst>
          </p:cNvPr>
          <p:cNvSpPr>
            <a:spLocks noChangeArrowheads="1"/>
          </p:cNvSpPr>
          <p:nvPr/>
        </p:nvSpPr>
        <p:spPr bwMode="auto">
          <a:xfrm>
            <a:off x="1131571" y="3568932"/>
            <a:ext cx="2736850" cy="679452"/>
          </a:xfrm>
          <a:prstGeom prst="rect">
            <a:avLst/>
          </a:prstGeom>
          <a:noFill/>
          <a:ln w="9525">
            <a:noFill/>
            <a:miter lim="800000"/>
            <a:headEnd/>
            <a:tailEnd/>
          </a:ln>
        </p:spPr>
        <p:txBody>
          <a:bodyPr lIns="107287" tIns="53643" rIns="107287" bIns="53643">
            <a:spAutoFit/>
          </a:bodyPr>
          <a:lstStyle/>
          <a:p>
            <a:pPr>
              <a:lnSpc>
                <a:spcPct val="150000"/>
              </a:lnSpc>
              <a:spcAft>
                <a:spcPts val="350"/>
              </a:spcAft>
            </a:pPr>
            <a:r>
              <a:rPr lang="es-ES" sz="1200" dirty="0">
                <a:latin typeface="HelveticaNeueLT Std"/>
                <a:ea typeface="Calibri" pitchFamily="34" charset="0"/>
                <a:cs typeface="Times New Roman" pitchFamily="18" charset="0"/>
              </a:rPr>
              <a:t>Select Job Order</a:t>
            </a:r>
            <a:endParaRPr lang="es-ES" sz="1200" b="1" dirty="0">
              <a:latin typeface="HelveticaNeueLT Std"/>
              <a:ea typeface="Calibri" pitchFamily="34" charset="0"/>
              <a:cs typeface="Times New Roman" pitchFamily="18" charset="0"/>
            </a:endParaRPr>
          </a:p>
          <a:p>
            <a:pPr>
              <a:lnSpc>
                <a:spcPct val="150000"/>
              </a:lnSpc>
              <a:spcAft>
                <a:spcPts val="350"/>
              </a:spcAft>
            </a:pPr>
            <a:endParaRPr lang="es-ES" sz="1200" b="1" dirty="0">
              <a:latin typeface="HelveticaNeueLT Std"/>
              <a:ea typeface="Calibri" pitchFamily="34" charset="0"/>
              <a:cs typeface="Times New Roman" pitchFamily="18" charset="0"/>
            </a:endParaRPr>
          </a:p>
        </p:txBody>
      </p:sp>
      <p:grpSp>
        <p:nvGrpSpPr>
          <p:cNvPr id="2" name="Group 1">
            <a:extLst>
              <a:ext uri="{FF2B5EF4-FFF2-40B4-BE49-F238E27FC236}">
                <a16:creationId xmlns:a16="http://schemas.microsoft.com/office/drawing/2014/main" id="{5EB245DF-2E9F-449D-8F54-2655B31056C1}"/>
              </a:ext>
            </a:extLst>
          </p:cNvPr>
          <p:cNvGrpSpPr/>
          <p:nvPr/>
        </p:nvGrpSpPr>
        <p:grpSpPr>
          <a:xfrm>
            <a:off x="9525" y="4350193"/>
            <a:ext cx="9144000" cy="2089150"/>
            <a:chOff x="9525" y="4350193"/>
            <a:chExt cx="9144000" cy="2089150"/>
          </a:xfrm>
        </p:grpSpPr>
        <p:pic>
          <p:nvPicPr>
            <p:cNvPr id="7" name="Picture 2">
              <a:extLst>
                <a:ext uri="{FF2B5EF4-FFF2-40B4-BE49-F238E27FC236}">
                  <a16:creationId xmlns:a16="http://schemas.microsoft.com/office/drawing/2014/main" id="{1EE6B074-25EE-4CCE-A36F-6741540D1B54}"/>
                </a:ext>
              </a:extLst>
            </p:cNvPr>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9525" y="4350193"/>
              <a:ext cx="9144000" cy="2089150"/>
            </a:xfrm>
            <a:prstGeom prst="rect">
              <a:avLst/>
            </a:prstGeom>
            <a:noFill/>
            <a:ln w="9525">
              <a:noFill/>
              <a:miter lim="800000"/>
              <a:headEnd/>
              <a:tailEnd/>
            </a:ln>
          </p:spPr>
        </p:pic>
        <p:sp>
          <p:nvSpPr>
            <p:cNvPr id="14" name="Rectangle 13">
              <a:extLst>
                <a:ext uri="{FF2B5EF4-FFF2-40B4-BE49-F238E27FC236}">
                  <a16:creationId xmlns:a16="http://schemas.microsoft.com/office/drawing/2014/main" id="{BB6C7F18-2670-440E-A59F-C6FA4BBF2704}"/>
                </a:ext>
              </a:extLst>
            </p:cNvPr>
            <p:cNvSpPr/>
            <p:nvPr/>
          </p:nvSpPr>
          <p:spPr>
            <a:xfrm rot="20327809">
              <a:off x="5491245" y="4838336"/>
              <a:ext cx="426822" cy="15243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EF71AB-6E4F-49F1-B9FF-42A5006DC9CC}"/>
                </a:ext>
              </a:extLst>
            </p:cNvPr>
            <p:cNvSpPr/>
            <p:nvPr/>
          </p:nvSpPr>
          <p:spPr>
            <a:xfrm rot="20327809">
              <a:off x="7655318" y="4807854"/>
              <a:ext cx="426822" cy="15243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BD04551-4601-421E-815A-28AE837EF762}"/>
                </a:ext>
              </a:extLst>
            </p:cNvPr>
            <p:cNvSpPr/>
            <p:nvPr/>
          </p:nvSpPr>
          <p:spPr>
            <a:xfrm rot="20327809">
              <a:off x="3406054" y="4818608"/>
              <a:ext cx="426822" cy="15243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020E9FA-3F83-497B-A511-2CB163937667}"/>
                </a:ext>
              </a:extLst>
            </p:cNvPr>
            <p:cNvSpPr/>
            <p:nvPr/>
          </p:nvSpPr>
          <p:spPr>
            <a:xfrm rot="20327809">
              <a:off x="1177281" y="4599706"/>
              <a:ext cx="426822" cy="85192"/>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8" name="16 Marcador de número de diapositiva">
            <a:extLst>
              <a:ext uri="{FF2B5EF4-FFF2-40B4-BE49-F238E27FC236}">
                <a16:creationId xmlns:a16="http://schemas.microsoft.com/office/drawing/2014/main" id="{E855B855-E544-4AF6-88BB-A49803DC1132}"/>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21</a:t>
            </a:fld>
            <a:endParaRPr lang="es-ES" dirty="0"/>
          </a:p>
        </p:txBody>
      </p:sp>
      <p:sp>
        <p:nvSpPr>
          <p:cNvPr id="4" name="Rectangle 3">
            <a:extLst>
              <a:ext uri="{FF2B5EF4-FFF2-40B4-BE49-F238E27FC236}">
                <a16:creationId xmlns:a16="http://schemas.microsoft.com/office/drawing/2014/main" id="{69499D55-79D1-479C-A60D-B911B1D037D4}"/>
              </a:ext>
            </a:extLst>
          </p:cNvPr>
          <p:cNvSpPr/>
          <p:nvPr/>
        </p:nvSpPr>
        <p:spPr>
          <a:xfrm>
            <a:off x="6989916" y="4350194"/>
            <a:ext cx="2144559" cy="2070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87AF6B-9591-442B-80B1-080C8F5B64BA}"/>
              </a:ext>
            </a:extLst>
          </p:cNvPr>
          <p:cNvSpPr txBox="1"/>
          <p:nvPr/>
        </p:nvSpPr>
        <p:spPr>
          <a:xfrm>
            <a:off x="7027241" y="4999578"/>
            <a:ext cx="2085190" cy="830997"/>
          </a:xfrm>
          <a:prstGeom prst="rect">
            <a:avLst/>
          </a:prstGeom>
          <a:noFill/>
        </p:spPr>
        <p:txBody>
          <a:bodyPr wrap="square" rtlCol="0">
            <a:spAutoFit/>
          </a:bodyPr>
          <a:lstStyle/>
          <a:p>
            <a:r>
              <a:rPr lang="en-US" sz="1600" dirty="0"/>
              <a:t>* Fluid Type and </a:t>
            </a:r>
          </a:p>
          <a:p>
            <a:r>
              <a:rPr lang="en-US" sz="1600" dirty="0"/>
              <a:t>Amount is supplied</a:t>
            </a:r>
          </a:p>
          <a:p>
            <a:r>
              <a:rPr lang="en-US" sz="1600" dirty="0"/>
              <a:t>By database entry</a:t>
            </a:r>
          </a:p>
        </p:txBody>
      </p:sp>
    </p:spTree>
    <p:extLst>
      <p:ext uri="{BB962C8B-B14F-4D97-AF65-F5344CB8AC3E}">
        <p14:creationId xmlns:p14="http://schemas.microsoft.com/office/powerpoint/2010/main" val="192936999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0E1C69-F75A-4C90-B7CC-FCB643770EC6}"/>
              </a:ext>
            </a:extLst>
          </p:cNvPr>
          <p:cNvSpPr txBox="1"/>
          <p:nvPr/>
        </p:nvSpPr>
        <p:spPr>
          <a:xfrm>
            <a:off x="274320" y="1429330"/>
            <a:ext cx="8012430" cy="5320111"/>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U·vision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a h</a:t>
            </a:r>
            <a:r>
              <a:rPr lang="en-US" sz="1800" dirty="0">
                <a:effectLst/>
                <a:latin typeface="Calibri" panose="020F0502020204030204" pitchFamily="34" charset="0"/>
                <a:ea typeface="Calibri" panose="020F0502020204030204" pitchFamily="34" charset="0"/>
                <a:cs typeface="Times New Roman" panose="02020603050405020304" pitchFamily="18" charset="0"/>
              </a:rPr>
              <a:t>and-held display to fit BALCRANK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non-metered</a:t>
            </a:r>
            <a:r>
              <a:rPr lang="en-US" sz="1800" dirty="0">
                <a:effectLst/>
                <a:latin typeface="Calibri" panose="020F0502020204030204" pitchFamily="34" charset="0"/>
                <a:ea typeface="Calibri" panose="020F0502020204030204" pitchFamily="34" charset="0"/>
                <a:cs typeface="Times New Roman" panose="02020603050405020304" pitchFamily="18" charset="0"/>
              </a:rPr>
              <a:t> handle. It is a backlight display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connected via Bluetooth®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 U·valve, U·meter+ and U·count. </a:t>
            </a: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high visible, LED display that shows the volume delivered from a U·valve (no simultaneous operation supported).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U·view supports Wi-Fi® and hard- wired communications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U-view requires 24V DC power supplied by a Udat or U·power module.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U·vision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U·view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display the following parameters: </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Hose reel (fluid outlet number and fluid dispensed).</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Battery life and Bluetooth® signal strength.</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Volume delivered and operations progress.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Solenoid valve open or closed.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itle 21">
            <a:extLst>
              <a:ext uri="{FF2B5EF4-FFF2-40B4-BE49-F238E27FC236}">
                <a16:creationId xmlns:a16="http://schemas.microsoft.com/office/drawing/2014/main" id="{D12C2FFC-AD2D-4A8C-A115-823DB47AC9C3}"/>
              </a:ext>
            </a:extLst>
          </p:cNvPr>
          <p:cNvSpPr>
            <a:spLocks noGrp="1"/>
          </p:cNvSpPr>
          <p:nvPr>
            <p:ph type="title"/>
          </p:nvPr>
        </p:nvSpPr>
        <p:spPr>
          <a:xfrm>
            <a:off x="190500" y="34652"/>
            <a:ext cx="8782050" cy="955948"/>
          </a:xfrm>
        </p:spPr>
        <p:txBody>
          <a:bodyPr/>
          <a:lstStyle/>
          <a:p>
            <a:r>
              <a:rPr lang="en-US" dirty="0"/>
              <a:t>NEX·U·® Remote displays </a:t>
            </a:r>
          </a:p>
        </p:txBody>
      </p:sp>
      <p:grpSp>
        <p:nvGrpSpPr>
          <p:cNvPr id="2" name="Group 1">
            <a:extLst>
              <a:ext uri="{FF2B5EF4-FFF2-40B4-BE49-F238E27FC236}">
                <a16:creationId xmlns:a16="http://schemas.microsoft.com/office/drawing/2014/main" id="{42AFDA49-33E7-4E71-86E3-8C40AEC21168}"/>
              </a:ext>
            </a:extLst>
          </p:cNvPr>
          <p:cNvGrpSpPr/>
          <p:nvPr/>
        </p:nvGrpSpPr>
        <p:grpSpPr>
          <a:xfrm>
            <a:off x="5501197" y="2984346"/>
            <a:ext cx="3207153" cy="3351615"/>
            <a:chOff x="6715341" y="2351211"/>
            <a:chExt cx="3550423" cy="3845238"/>
          </a:xfrm>
        </p:grpSpPr>
        <p:pic>
          <p:nvPicPr>
            <p:cNvPr id="14" name="Picture 13">
              <a:extLst>
                <a:ext uri="{FF2B5EF4-FFF2-40B4-BE49-F238E27FC236}">
                  <a16:creationId xmlns:a16="http://schemas.microsoft.com/office/drawing/2014/main" id="{40862B0C-11EB-4D43-AF9D-E97BCB715A2B}"/>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715341" y="4489114"/>
              <a:ext cx="1947939" cy="1460953"/>
            </a:xfrm>
            <a:prstGeom prst="rect">
              <a:avLst/>
            </a:prstGeom>
          </p:spPr>
        </p:pic>
        <p:grpSp>
          <p:nvGrpSpPr>
            <p:cNvPr id="21" name="Group 20">
              <a:extLst>
                <a:ext uri="{FF2B5EF4-FFF2-40B4-BE49-F238E27FC236}">
                  <a16:creationId xmlns:a16="http://schemas.microsoft.com/office/drawing/2014/main" id="{24D3859A-DF3D-4536-8CDB-AB36E100A216}"/>
                </a:ext>
              </a:extLst>
            </p:cNvPr>
            <p:cNvGrpSpPr/>
            <p:nvPr/>
          </p:nvGrpSpPr>
          <p:grpSpPr>
            <a:xfrm>
              <a:off x="8317825" y="2351211"/>
              <a:ext cx="1947939" cy="3845238"/>
              <a:chOff x="8926065" y="1922960"/>
              <a:chExt cx="2335830" cy="4257145"/>
            </a:xfrm>
          </p:grpSpPr>
          <p:pic>
            <p:nvPicPr>
              <p:cNvPr id="18" name="16 Imagen" descr="U-Vision.png">
                <a:extLst>
                  <a:ext uri="{FF2B5EF4-FFF2-40B4-BE49-F238E27FC236}">
                    <a16:creationId xmlns:a16="http://schemas.microsoft.com/office/drawing/2014/main" id="{05FCF4C5-2B82-4C0D-BF68-F69FF908ED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8926065" y="1922960"/>
                <a:ext cx="2335830" cy="4257145"/>
              </a:xfrm>
              <a:prstGeom prst="rect">
                <a:avLst/>
              </a:prstGeom>
              <a:noFill/>
              <a:ln w="9525">
                <a:noFill/>
                <a:miter lim="800000"/>
                <a:headEnd/>
                <a:tailEnd/>
              </a:ln>
            </p:spPr>
          </p:pic>
          <p:cxnSp>
            <p:nvCxnSpPr>
              <p:cNvPr id="20" name="Straight Connector 19">
                <a:extLst>
                  <a:ext uri="{FF2B5EF4-FFF2-40B4-BE49-F238E27FC236}">
                    <a16:creationId xmlns:a16="http://schemas.microsoft.com/office/drawing/2014/main" id="{B0E0D105-A7BE-4D96-9D6B-8893427697A8}"/>
                  </a:ext>
                </a:extLst>
              </p:cNvPr>
              <p:cNvCxnSpPr>
                <a:cxnSpLocks/>
              </p:cNvCxnSpPr>
              <p:nvPr/>
            </p:nvCxnSpPr>
            <p:spPr>
              <a:xfrm>
                <a:off x="10274728" y="4021323"/>
                <a:ext cx="288431" cy="10804"/>
              </a:xfrm>
              <a:prstGeom prst="line">
                <a:avLst/>
              </a:prstGeom>
              <a:ln w="38100">
                <a:solidFill>
                  <a:schemeClr val="tx1">
                    <a:lumMod val="95000"/>
                    <a:lumOff val="5000"/>
                  </a:schemeClr>
                </a:solidFill>
              </a:ln>
            </p:spPr>
            <p:style>
              <a:lnRef idx="3">
                <a:schemeClr val="dk1"/>
              </a:lnRef>
              <a:fillRef idx="0">
                <a:schemeClr val="dk1"/>
              </a:fillRef>
              <a:effectRef idx="2">
                <a:schemeClr val="dk1"/>
              </a:effectRef>
              <a:fontRef idx="minor">
                <a:schemeClr val="tx1"/>
              </a:fontRef>
            </p:style>
          </p:cxnSp>
        </p:grpSp>
      </p:grpSp>
      <p:sp>
        <p:nvSpPr>
          <p:cNvPr id="9" name="16 Marcador de número de diapositiva">
            <a:extLst>
              <a:ext uri="{FF2B5EF4-FFF2-40B4-BE49-F238E27FC236}">
                <a16:creationId xmlns:a16="http://schemas.microsoft.com/office/drawing/2014/main" id="{9F0A6858-FFF0-4D37-913B-40ED40EFAF18}"/>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22</a:t>
            </a:fld>
            <a:endParaRPr lang="es-ES" dirty="0"/>
          </a:p>
        </p:txBody>
      </p:sp>
    </p:spTree>
    <p:extLst>
      <p:ext uri="{BB962C8B-B14F-4D97-AF65-F5344CB8AC3E}">
        <p14:creationId xmlns:p14="http://schemas.microsoft.com/office/powerpoint/2010/main" val="431573222"/>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CFB326-AB9C-4E98-8B95-206E53E152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0376" y="3747465"/>
            <a:ext cx="4484707" cy="3143631"/>
          </a:xfrm>
          <a:prstGeom prst="rect">
            <a:avLst/>
          </a:prstGeom>
          <a:effectLst>
            <a:softEdge rad="939800"/>
          </a:effectLst>
        </p:spPr>
      </p:pic>
      <p:sp>
        <p:nvSpPr>
          <p:cNvPr id="6" name="TextBox 5">
            <a:extLst>
              <a:ext uri="{FF2B5EF4-FFF2-40B4-BE49-F238E27FC236}">
                <a16:creationId xmlns:a16="http://schemas.microsoft.com/office/drawing/2014/main" id="{B76CA99B-9478-4968-9398-5FA0241DB360}"/>
              </a:ext>
            </a:extLst>
          </p:cNvPr>
          <p:cNvSpPr txBox="1"/>
          <p:nvPr/>
        </p:nvSpPr>
        <p:spPr>
          <a:xfrm>
            <a:off x="297180" y="1203295"/>
            <a:ext cx="8092440" cy="4181466"/>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U·valve &amp; U·valve+</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its electronic module, combines a high accuracy pulse meter, a solenoid valve and a large cleanable fluid filter..  This module controls the meter and valve operation and communicates with other system components.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Reduces installation time</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possible leak points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H</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igh visibility LED display </a:t>
            </a:r>
            <a:r>
              <a:rPr lang="en-US" sz="1800" dirty="0">
                <a:effectLst/>
                <a:latin typeface="Calibri" panose="020F0502020204030204" pitchFamily="34" charset="0"/>
                <a:ea typeface="Calibri" panose="020F0502020204030204" pitchFamily="34" charset="0"/>
                <a:cs typeface="Times New Roman" panose="02020603050405020304" pitchFamily="18" charset="0"/>
              </a:rPr>
              <a:t>reports job progress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Four LED lights show the U·valve operation</a:t>
            </a:r>
            <a:r>
              <a:rPr lang="en-US" dirty="0">
                <a:latin typeface="Calibri" panose="020F0502020204030204" pitchFamily="34" charset="0"/>
                <a:ea typeface="Calibri" panose="020F0502020204030204" pitchFamily="34" charset="0"/>
                <a:cs typeface="Times New Roman" panose="02020603050405020304" pitchFamily="18" charset="0"/>
              </a:rPr>
              <a:t> and assist in </a:t>
            </a:r>
            <a:r>
              <a:rPr lang="en-US" sz="1800" dirty="0">
                <a:effectLst/>
                <a:latin typeface="Calibri" panose="020F0502020204030204" pitchFamily="34" charset="0"/>
                <a:ea typeface="Calibri" panose="020F0502020204030204" pitchFamily="34" charset="0"/>
                <a:cs typeface="Times New Roman" panose="02020603050405020304" pitchFamily="18" charset="0"/>
              </a:rPr>
              <a:t>diagnostics, </a:t>
            </a:r>
            <a:r>
              <a:rPr lang="en-US" dirty="0">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buttons used for system configuration.</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U·valve supports CAN BUS communication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power required to open the solenoid valve and Bluetooth® connection to the other components </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U·valve+ supports Wi-Fi® communications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other system components.                                                                                               (U·valve and U·valve+ require 24 V DC supplied                                                                by a U·dat or U·power module).</a:t>
            </a:r>
          </a:p>
        </p:txBody>
      </p:sp>
      <p:sp>
        <p:nvSpPr>
          <p:cNvPr id="3" name="Title 2">
            <a:extLst>
              <a:ext uri="{FF2B5EF4-FFF2-40B4-BE49-F238E27FC236}">
                <a16:creationId xmlns:a16="http://schemas.microsoft.com/office/drawing/2014/main" id="{63D5E83E-A784-4D9A-B885-B159B68846B8}"/>
              </a:ext>
            </a:extLst>
          </p:cNvPr>
          <p:cNvSpPr>
            <a:spLocks noGrp="1"/>
          </p:cNvSpPr>
          <p:nvPr>
            <p:ph type="title"/>
          </p:nvPr>
        </p:nvSpPr>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U·valve &amp; U·valve+ </a:t>
            </a:r>
            <a:r>
              <a:rPr lang="en-US" dirty="0">
                <a:solidFill>
                  <a:schemeClr val="bg1"/>
                </a:solidFill>
                <a:latin typeface="Calibri" panose="020F0502020204030204" pitchFamily="34" charset="0"/>
                <a:cs typeface="Times New Roman" panose="02020603050405020304" pitchFamily="18" charset="0"/>
                <a:sym typeface="Myriad Pro Light"/>
              </a:rPr>
              <a:t>Volume </a:t>
            </a:r>
            <a:r>
              <a:rPr lang="en-US" dirty="0">
                <a:latin typeface="Calibri" panose="020F0502020204030204" pitchFamily="34" charset="0"/>
                <a:cs typeface="Times New Roman" panose="02020603050405020304" pitchFamily="18" charset="0"/>
                <a:sym typeface="Myriad Pro Light"/>
              </a:rPr>
              <a:t>m</a:t>
            </a:r>
            <a:r>
              <a:rPr lang="en-US" dirty="0">
                <a:solidFill>
                  <a:schemeClr val="bg1"/>
                </a:solidFill>
                <a:latin typeface="Calibri" panose="020F0502020204030204" pitchFamily="34" charset="0"/>
                <a:cs typeface="Times New Roman" panose="02020603050405020304" pitchFamily="18" charset="0"/>
                <a:sym typeface="Myriad Pro Light"/>
              </a:rPr>
              <a:t>eters</a:t>
            </a:r>
            <a:endParaRPr lang="en-US" dirty="0"/>
          </a:p>
        </p:txBody>
      </p:sp>
      <p:sp>
        <p:nvSpPr>
          <p:cNvPr id="4" name="16 Marcador de número de diapositiva">
            <a:extLst>
              <a:ext uri="{FF2B5EF4-FFF2-40B4-BE49-F238E27FC236}">
                <a16:creationId xmlns:a16="http://schemas.microsoft.com/office/drawing/2014/main" id="{D7347042-B135-4DFE-9436-3DDFAAFD4955}"/>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23</a:t>
            </a:fld>
            <a:endParaRPr lang="es-ES" dirty="0"/>
          </a:p>
        </p:txBody>
      </p:sp>
    </p:spTree>
    <p:extLst>
      <p:ext uri="{BB962C8B-B14F-4D97-AF65-F5344CB8AC3E}">
        <p14:creationId xmlns:p14="http://schemas.microsoft.com/office/powerpoint/2010/main" val="120226476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89537AEF-09F4-49E8-AA0B-4114851A4E04}"/>
              </a:ext>
            </a:extLst>
          </p:cNvPr>
          <p:cNvSpPr>
            <a:spLocks noGrp="1"/>
          </p:cNvSpPr>
          <p:nvPr>
            <p:ph type="title"/>
          </p:nvPr>
        </p:nvSpPr>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U·valve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&amp;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U·valve+</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s-ES" dirty="0" err="1">
                <a:sym typeface="Myriad Pro Light"/>
              </a:rPr>
              <a:t>Features</a:t>
            </a:r>
            <a:endParaRPr lang="en-US" dirty="0"/>
          </a:p>
        </p:txBody>
      </p:sp>
      <p:sp>
        <p:nvSpPr>
          <p:cNvPr id="23555" name="16 Marcador de número de diapositiva"/>
          <p:cNvSpPr>
            <a:spLocks noGrp="1"/>
          </p:cNvSpPr>
          <p:nvPr>
            <p:ph type="sldNum" sz="quarter" idx="12"/>
          </p:nvPr>
        </p:nvSpPr>
        <p:spPr bwMode="auto">
          <a:ln>
            <a:miter lim="800000"/>
            <a:headEnd/>
            <a:tailEnd/>
          </a:ln>
        </p:spPr>
        <p:txBody>
          <a:bodyPr/>
          <a:lstStyle/>
          <a:p>
            <a:fld id="{D3AB0515-F54B-4766-94F4-01F2F560F088}" type="slidenum">
              <a:rPr lang="es-ES" smtClean="0"/>
              <a:pPr/>
              <a:t>24</a:t>
            </a:fld>
            <a:endParaRPr lang="es-ES"/>
          </a:p>
        </p:txBody>
      </p:sp>
      <p:sp>
        <p:nvSpPr>
          <p:cNvPr id="22532" name="9 Rectángulo"/>
          <p:cNvSpPr txBox="1">
            <a:spLocks noChangeArrowheads="1"/>
          </p:cNvSpPr>
          <p:nvPr/>
        </p:nvSpPr>
        <p:spPr bwMode="auto">
          <a:xfrm>
            <a:off x="5435600" y="4317070"/>
            <a:ext cx="3057525" cy="569999"/>
          </a:xfrm>
          <a:prstGeom prst="rect">
            <a:avLst/>
          </a:prstGeom>
          <a:noFill/>
          <a:ln w="12700">
            <a:noFill/>
            <a:miter lim="400000"/>
            <a:headEnd/>
            <a:tailEnd/>
          </a:ln>
        </p:spPr>
        <p:txBody>
          <a:bodyPr lIns="53643" tIns="53643" rIns="53643" bIns="53643">
            <a:spAutoFit/>
          </a:bodyPr>
          <a:lstStyle/>
          <a:p>
            <a:r>
              <a:rPr lang="es-ES" sz="1500" dirty="0">
                <a:latin typeface="HelveticaNeueLT Std Lt"/>
                <a:ea typeface="Myriad Pro"/>
                <a:cs typeface="Myriad Pro"/>
                <a:sym typeface="Myriad Pro"/>
              </a:rPr>
              <a:t>Pulser board measures fluid amount precisley +/- 0.5%</a:t>
            </a:r>
          </a:p>
        </p:txBody>
      </p:sp>
      <p:sp>
        <p:nvSpPr>
          <p:cNvPr id="22533" name="24 Conector recto"/>
          <p:cNvSpPr>
            <a:spLocks noChangeShapeType="1"/>
          </p:cNvSpPr>
          <p:nvPr/>
        </p:nvSpPr>
        <p:spPr bwMode="auto">
          <a:xfrm>
            <a:off x="3508375" y="4868863"/>
            <a:ext cx="1893888" cy="0"/>
          </a:xfrm>
          <a:prstGeom prst="line">
            <a:avLst/>
          </a:prstGeom>
          <a:noFill/>
          <a:ln w="9525">
            <a:solidFill>
              <a:srgbClr val="C00000"/>
            </a:solidFill>
            <a:round/>
            <a:headEnd/>
            <a:tailEnd/>
          </a:ln>
        </p:spPr>
        <p:txBody>
          <a:bodyPr lIns="45719" rIns="45719"/>
          <a:lstStyle/>
          <a:p>
            <a:endParaRPr lang="es-ES"/>
          </a:p>
        </p:txBody>
      </p:sp>
      <p:sp>
        <p:nvSpPr>
          <p:cNvPr id="22534" name="9 Rectángulo"/>
          <p:cNvSpPr txBox="1">
            <a:spLocks noChangeArrowheads="1"/>
          </p:cNvSpPr>
          <p:nvPr/>
        </p:nvSpPr>
        <p:spPr bwMode="auto">
          <a:xfrm>
            <a:off x="5435600" y="3831869"/>
            <a:ext cx="3384550" cy="339725"/>
          </a:xfrm>
          <a:prstGeom prst="rect">
            <a:avLst/>
          </a:prstGeom>
          <a:noFill/>
          <a:ln w="12700">
            <a:noFill/>
            <a:miter lim="400000"/>
            <a:headEnd/>
            <a:tailEnd/>
          </a:ln>
        </p:spPr>
        <p:txBody>
          <a:bodyPr lIns="53643" tIns="53643" rIns="53643" bIns="53643">
            <a:spAutoFit/>
          </a:bodyPr>
          <a:lstStyle/>
          <a:p>
            <a:r>
              <a:rPr lang="es-ES" sz="1500" dirty="0">
                <a:latin typeface="HelveticaNeueLT Std Lt"/>
                <a:ea typeface="Myriad Pro"/>
                <a:cs typeface="Myriad Pro"/>
                <a:sym typeface="Myriad Pro"/>
              </a:rPr>
              <a:t>Solenoid Valve controls fluid flow.</a:t>
            </a:r>
          </a:p>
        </p:txBody>
      </p:sp>
      <p:sp>
        <p:nvSpPr>
          <p:cNvPr id="22535" name="24 Conector recto"/>
          <p:cNvSpPr>
            <a:spLocks noChangeShapeType="1"/>
          </p:cNvSpPr>
          <p:nvPr/>
        </p:nvSpPr>
        <p:spPr bwMode="auto">
          <a:xfrm>
            <a:off x="1979613" y="4005263"/>
            <a:ext cx="3389312" cy="0"/>
          </a:xfrm>
          <a:prstGeom prst="line">
            <a:avLst/>
          </a:prstGeom>
          <a:noFill/>
          <a:ln w="9525">
            <a:solidFill>
              <a:srgbClr val="C00000"/>
            </a:solidFill>
            <a:round/>
            <a:headEnd/>
            <a:tailEnd/>
          </a:ln>
        </p:spPr>
        <p:txBody>
          <a:bodyPr lIns="45719" rIns="45719"/>
          <a:lstStyle/>
          <a:p>
            <a:endParaRPr lang="es-ES"/>
          </a:p>
        </p:txBody>
      </p:sp>
      <p:sp>
        <p:nvSpPr>
          <p:cNvPr id="22536" name="9 Rectángulo"/>
          <p:cNvSpPr txBox="1">
            <a:spLocks noChangeArrowheads="1"/>
          </p:cNvSpPr>
          <p:nvPr/>
        </p:nvSpPr>
        <p:spPr bwMode="auto">
          <a:xfrm>
            <a:off x="5435600" y="2845260"/>
            <a:ext cx="3057525" cy="339725"/>
          </a:xfrm>
          <a:prstGeom prst="rect">
            <a:avLst/>
          </a:prstGeom>
          <a:noFill/>
          <a:ln w="12700">
            <a:noFill/>
            <a:miter lim="400000"/>
            <a:headEnd/>
            <a:tailEnd/>
          </a:ln>
        </p:spPr>
        <p:txBody>
          <a:bodyPr lIns="53643" tIns="53643" rIns="53643" bIns="53643">
            <a:spAutoFit/>
          </a:bodyPr>
          <a:lstStyle/>
          <a:p>
            <a:r>
              <a:rPr lang="es-ES" sz="1500" dirty="0">
                <a:latin typeface="HelveticaNeueLT Std Lt"/>
                <a:ea typeface="Myriad Pro"/>
                <a:cs typeface="Myriad Pro"/>
                <a:sym typeface="Myriad Pro"/>
              </a:rPr>
              <a:t>Electronic communication board</a:t>
            </a:r>
          </a:p>
        </p:txBody>
      </p:sp>
      <p:sp>
        <p:nvSpPr>
          <p:cNvPr id="22537" name="24 Conector recto"/>
          <p:cNvSpPr>
            <a:spLocks noChangeShapeType="1"/>
          </p:cNvSpPr>
          <p:nvPr/>
        </p:nvSpPr>
        <p:spPr bwMode="auto">
          <a:xfrm>
            <a:off x="3775075" y="2809841"/>
            <a:ext cx="1627188" cy="0"/>
          </a:xfrm>
          <a:prstGeom prst="line">
            <a:avLst/>
          </a:prstGeom>
          <a:noFill/>
          <a:ln w="9525">
            <a:solidFill>
              <a:srgbClr val="C00000"/>
            </a:solidFill>
            <a:round/>
            <a:headEnd/>
            <a:tailEnd/>
          </a:ln>
        </p:spPr>
        <p:txBody>
          <a:bodyPr lIns="45719" rIns="45719"/>
          <a:lstStyle/>
          <a:p>
            <a:endParaRPr lang="es-ES"/>
          </a:p>
        </p:txBody>
      </p:sp>
      <p:grpSp>
        <p:nvGrpSpPr>
          <p:cNvPr id="4" name="Group 3">
            <a:extLst>
              <a:ext uri="{FF2B5EF4-FFF2-40B4-BE49-F238E27FC236}">
                <a16:creationId xmlns:a16="http://schemas.microsoft.com/office/drawing/2014/main" id="{BFC1DDCC-320E-44FB-B3FC-9F79058692E1}"/>
              </a:ext>
            </a:extLst>
          </p:cNvPr>
          <p:cNvGrpSpPr/>
          <p:nvPr/>
        </p:nvGrpSpPr>
        <p:grpSpPr>
          <a:xfrm>
            <a:off x="211026" y="1085190"/>
            <a:ext cx="5207905" cy="4999075"/>
            <a:chOff x="211026" y="1393095"/>
            <a:chExt cx="5207905" cy="4999075"/>
          </a:xfrm>
        </p:grpSpPr>
        <p:pic>
          <p:nvPicPr>
            <p:cNvPr id="3" name="Picture 2">
              <a:extLst>
                <a:ext uri="{FF2B5EF4-FFF2-40B4-BE49-F238E27FC236}">
                  <a16:creationId xmlns:a16="http://schemas.microsoft.com/office/drawing/2014/main" id="{6D0FBDD6-DB61-48DA-80AD-9A08250684D3}"/>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211026" y="1393095"/>
              <a:ext cx="5207905" cy="4999075"/>
            </a:xfrm>
            <a:prstGeom prst="rect">
              <a:avLst/>
            </a:prstGeom>
          </p:spPr>
        </p:pic>
        <p:sp>
          <p:nvSpPr>
            <p:cNvPr id="2" name="Rectangle 1">
              <a:extLst>
                <a:ext uri="{FF2B5EF4-FFF2-40B4-BE49-F238E27FC236}">
                  <a16:creationId xmlns:a16="http://schemas.microsoft.com/office/drawing/2014/main" id="{F3D4F46D-8B34-4D9B-A85C-E00E578CFA5A}"/>
                </a:ext>
              </a:extLst>
            </p:cNvPr>
            <p:cNvSpPr/>
            <p:nvPr/>
          </p:nvSpPr>
          <p:spPr>
            <a:xfrm rot="20332314">
              <a:off x="2750319" y="2421142"/>
              <a:ext cx="830625" cy="2178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9 Rectángulo">
            <a:extLst>
              <a:ext uri="{FF2B5EF4-FFF2-40B4-BE49-F238E27FC236}">
                <a16:creationId xmlns:a16="http://schemas.microsoft.com/office/drawing/2014/main" id="{F66D058F-8F69-4783-9B6D-FCB2A27EF349}"/>
              </a:ext>
            </a:extLst>
          </p:cNvPr>
          <p:cNvSpPr txBox="1">
            <a:spLocks noChangeArrowheads="1"/>
          </p:cNvSpPr>
          <p:nvPr/>
        </p:nvSpPr>
        <p:spPr bwMode="auto">
          <a:xfrm>
            <a:off x="5438709" y="3342895"/>
            <a:ext cx="3057525" cy="339166"/>
          </a:xfrm>
          <a:prstGeom prst="rect">
            <a:avLst/>
          </a:prstGeom>
          <a:noFill/>
          <a:ln w="12700">
            <a:noFill/>
            <a:miter lim="400000"/>
            <a:headEnd/>
            <a:tailEnd/>
          </a:ln>
        </p:spPr>
        <p:txBody>
          <a:bodyPr lIns="53643" tIns="53643" rIns="53643" bIns="53643">
            <a:spAutoFit/>
          </a:bodyPr>
          <a:lstStyle/>
          <a:p>
            <a:r>
              <a:rPr lang="es-ES" sz="1500" dirty="0">
                <a:latin typeface="HelveticaNeueLT Std Lt"/>
                <a:ea typeface="Myriad Pro"/>
                <a:cs typeface="Myriad Pro"/>
                <a:sym typeface="Myriad Pro"/>
              </a:rPr>
              <a:t>Fluid Y-strainer </a:t>
            </a:r>
          </a:p>
        </p:txBody>
      </p:sp>
      <p:sp>
        <p:nvSpPr>
          <p:cNvPr id="14" name="24 Conector recto">
            <a:extLst>
              <a:ext uri="{FF2B5EF4-FFF2-40B4-BE49-F238E27FC236}">
                <a16:creationId xmlns:a16="http://schemas.microsoft.com/office/drawing/2014/main" id="{913C4338-90DB-4635-A7D6-0FD0A38976B1}"/>
              </a:ext>
            </a:extLst>
          </p:cNvPr>
          <p:cNvSpPr/>
          <p:nvPr/>
        </p:nvSpPr>
        <p:spPr>
          <a:xfrm rot="16200000" flipH="1" flipV="1">
            <a:off x="3811369" y="2178355"/>
            <a:ext cx="466394" cy="2957295"/>
          </a:xfrm>
          <a:prstGeom prst="line">
            <a:avLst/>
          </a:prstGeom>
          <a:ln>
            <a:solidFill>
              <a:srgbClr val="C00000"/>
            </a:solidFill>
          </a:ln>
        </p:spPr>
        <p:txBody>
          <a:bodyPr lIns="45719" rIns="45719"/>
          <a:lstStyle/>
          <a:p>
            <a:pPr fontAlgn="auto">
              <a:spcBef>
                <a:spcPts val="0"/>
              </a:spcBef>
              <a:spcAft>
                <a:spcPts val="0"/>
              </a:spcAft>
              <a:defRPr/>
            </a:pPr>
            <a:endParaRPr>
              <a:latin typeface="+mn-lt"/>
              <a:cs typeface="+mn-cs"/>
            </a:endParaRPr>
          </a:p>
        </p:txBody>
      </p:sp>
      <p:sp>
        <p:nvSpPr>
          <p:cNvPr id="15" name="24 Conector recto">
            <a:extLst>
              <a:ext uri="{FF2B5EF4-FFF2-40B4-BE49-F238E27FC236}">
                <a16:creationId xmlns:a16="http://schemas.microsoft.com/office/drawing/2014/main" id="{0973A960-55FD-48A5-976A-E592A181DF54}"/>
              </a:ext>
            </a:extLst>
          </p:cNvPr>
          <p:cNvSpPr/>
          <p:nvPr/>
        </p:nvSpPr>
        <p:spPr>
          <a:xfrm rot="16200000" flipV="1">
            <a:off x="4583830" y="1993763"/>
            <a:ext cx="339724" cy="1539042"/>
          </a:xfrm>
          <a:prstGeom prst="line">
            <a:avLst/>
          </a:prstGeom>
          <a:ln>
            <a:solidFill>
              <a:srgbClr val="C00000"/>
            </a:solidFill>
          </a:ln>
        </p:spPr>
        <p:txBody>
          <a:bodyPr lIns="45719" rIns="45719"/>
          <a:lstStyle/>
          <a:p>
            <a:pPr fontAlgn="auto">
              <a:spcBef>
                <a:spcPts val="0"/>
              </a:spcBef>
              <a:spcAft>
                <a:spcPts val="0"/>
              </a:spcAft>
              <a:defRPr/>
            </a:pPr>
            <a:endParaRPr>
              <a:latin typeface="+mn-lt"/>
              <a:cs typeface="+mn-cs"/>
            </a:endParaRPr>
          </a:p>
        </p:txBody>
      </p:sp>
      <p:sp>
        <p:nvSpPr>
          <p:cNvPr id="16" name="24 Conector recto">
            <a:extLst>
              <a:ext uri="{FF2B5EF4-FFF2-40B4-BE49-F238E27FC236}">
                <a16:creationId xmlns:a16="http://schemas.microsoft.com/office/drawing/2014/main" id="{3A1702F3-C3B0-42C1-9C71-C199953FE62D}"/>
              </a:ext>
            </a:extLst>
          </p:cNvPr>
          <p:cNvSpPr/>
          <p:nvPr/>
        </p:nvSpPr>
        <p:spPr>
          <a:xfrm rot="16200000" flipH="1" flipV="1">
            <a:off x="3676074" y="2259707"/>
            <a:ext cx="150677" cy="3543601"/>
          </a:xfrm>
          <a:prstGeom prst="line">
            <a:avLst/>
          </a:prstGeom>
          <a:ln>
            <a:solidFill>
              <a:srgbClr val="C00000"/>
            </a:solidFill>
          </a:ln>
        </p:spPr>
        <p:txBody>
          <a:bodyPr lIns="45719" rIns="45719"/>
          <a:lstStyle/>
          <a:p>
            <a:pPr fontAlgn="auto">
              <a:spcBef>
                <a:spcPts val="0"/>
              </a:spcBef>
              <a:spcAft>
                <a:spcPts val="0"/>
              </a:spcAft>
              <a:defRPr/>
            </a:pPr>
            <a:endParaRPr>
              <a:latin typeface="+mn-lt"/>
              <a:cs typeface="+mn-cs"/>
            </a:endParaRPr>
          </a:p>
        </p:txBody>
      </p:sp>
      <p:sp>
        <p:nvSpPr>
          <p:cNvPr id="17" name="24 Conector recto">
            <a:extLst>
              <a:ext uri="{FF2B5EF4-FFF2-40B4-BE49-F238E27FC236}">
                <a16:creationId xmlns:a16="http://schemas.microsoft.com/office/drawing/2014/main" id="{8FD5F6A5-4A75-42CA-93CE-AAF9BC689F22}"/>
              </a:ext>
            </a:extLst>
          </p:cNvPr>
          <p:cNvSpPr/>
          <p:nvPr/>
        </p:nvSpPr>
        <p:spPr>
          <a:xfrm rot="16200000" flipH="1" flipV="1">
            <a:off x="4444785" y="4078569"/>
            <a:ext cx="748443" cy="1408415"/>
          </a:xfrm>
          <a:prstGeom prst="line">
            <a:avLst/>
          </a:prstGeom>
          <a:ln>
            <a:solidFill>
              <a:srgbClr val="C00000"/>
            </a:solidFill>
          </a:ln>
        </p:spPr>
        <p:txBody>
          <a:bodyPr lIns="45719" rIns="45719"/>
          <a:lstStyle/>
          <a:p>
            <a:pPr fontAlgn="auto">
              <a:spcBef>
                <a:spcPts val="0"/>
              </a:spcBef>
              <a:spcAft>
                <a:spcPts val="0"/>
              </a:spcAft>
              <a:defRPr/>
            </a:pPr>
            <a:endParaRPr>
              <a:latin typeface="+mn-lt"/>
              <a:cs typeface="+mn-cs"/>
            </a:endParaRPr>
          </a:p>
        </p:txBody>
      </p:sp>
      <p:sp>
        <p:nvSpPr>
          <p:cNvPr id="21" name="8 Rectángulo">
            <a:extLst>
              <a:ext uri="{FF2B5EF4-FFF2-40B4-BE49-F238E27FC236}">
                <a16:creationId xmlns:a16="http://schemas.microsoft.com/office/drawing/2014/main" id="{A49629C4-48CE-4CCB-A9EA-3E1B3DD1206B}"/>
              </a:ext>
            </a:extLst>
          </p:cNvPr>
          <p:cNvSpPr txBox="1">
            <a:spLocks noChangeArrowheads="1"/>
          </p:cNvSpPr>
          <p:nvPr/>
        </p:nvSpPr>
        <p:spPr bwMode="auto">
          <a:xfrm>
            <a:off x="4872754" y="5283551"/>
            <a:ext cx="4271246" cy="808754"/>
          </a:xfrm>
          <a:prstGeom prst="rect">
            <a:avLst/>
          </a:prstGeom>
          <a:solidFill>
            <a:schemeClr val="bg1"/>
          </a:solidFill>
          <a:ln w="12700">
            <a:noFill/>
            <a:miter lim="400000"/>
            <a:headEnd/>
            <a:tailEnd/>
          </a:ln>
        </p:spPr>
        <p:txBody>
          <a:bodyPr wrap="square" lIns="53629" tIns="53629" rIns="53629" bIns="53629">
            <a:spAutoFit/>
          </a:bodyPr>
          <a:lstStyle/>
          <a:p>
            <a:pPr marL="285750" indent="-285750">
              <a:lnSpc>
                <a:spcPct val="150000"/>
              </a:lnSpc>
              <a:buClr>
                <a:srgbClr val="C00000"/>
              </a:buClr>
              <a:buFont typeface="Wingdings" panose="05000000000000000000" pitchFamily="2" charset="2"/>
              <a:buChar char="§"/>
            </a:pPr>
            <a:r>
              <a:rPr lang="es-ES" sz="1600" dirty="0">
                <a:ea typeface="HelveticaNeueLT Std Lt"/>
                <a:cs typeface="HelveticaNeueLT Std Lt"/>
                <a:sym typeface="HelveticaNeueLT Std Lt"/>
              </a:rPr>
              <a:t>Wired power supply (24 VDC)  U*power</a:t>
            </a:r>
          </a:p>
          <a:p>
            <a:pPr marL="285750" indent="-285750">
              <a:lnSpc>
                <a:spcPct val="150000"/>
              </a:lnSpc>
              <a:buClr>
                <a:srgbClr val="C00000"/>
              </a:buClr>
              <a:buFont typeface="Wingdings" panose="05000000000000000000" pitchFamily="2" charset="2"/>
              <a:buChar char="§"/>
            </a:pPr>
            <a:r>
              <a:rPr lang="es-ES" sz="1600" dirty="0">
                <a:ea typeface="HelveticaNeueLT Std Lt"/>
                <a:cs typeface="HelveticaNeueLT Std Lt"/>
                <a:sym typeface="HelveticaNeueLT Std Lt"/>
              </a:rPr>
              <a:t>CAN BUS or </a:t>
            </a:r>
            <a:r>
              <a:rPr lang="en-US" sz="1600" b="1" dirty="0">
                <a:effectLst/>
                <a:ea typeface="Calibri" panose="020F0502020204030204" pitchFamily="34" charset="0"/>
                <a:cs typeface="Times New Roman" panose="02020603050405020304" pitchFamily="18" charset="0"/>
              </a:rPr>
              <a:t>Wi-Fi®</a:t>
            </a:r>
            <a:r>
              <a:rPr lang="es-ES" sz="1600" dirty="0">
                <a:ea typeface="HelveticaNeueLT Std Lt"/>
                <a:cs typeface="HelveticaNeueLT Std Lt"/>
                <a:sym typeface="HelveticaNeueLT Std Lt"/>
              </a:rPr>
              <a:t> data transfer (U-</a:t>
            </a:r>
            <a:r>
              <a:rPr lang="es-ES" sz="1600" dirty="0" err="1">
                <a:ea typeface="HelveticaNeueLT Std Lt"/>
                <a:cs typeface="HelveticaNeueLT Std Lt"/>
                <a:sym typeface="HelveticaNeueLT Std Lt"/>
              </a:rPr>
              <a:t>valve</a:t>
            </a:r>
            <a:r>
              <a:rPr lang="es-ES" sz="1600" dirty="0">
                <a:ea typeface="HelveticaNeueLT Std Lt"/>
                <a:cs typeface="HelveticaNeueLT Std Lt"/>
                <a:sym typeface="HelveticaNeueLT Std Lt"/>
              </a:rPr>
              <a:t>+)</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01234AB-0100-4531-8303-858D71648F39}"/>
              </a:ext>
            </a:extLst>
          </p:cNvPr>
          <p:cNvSpPr>
            <a:spLocks noGrp="1"/>
          </p:cNvSpPr>
          <p:nvPr>
            <p:ph type="title"/>
          </p:nvPr>
        </p:nvSpPr>
        <p:spPr>
          <a:xfrm>
            <a:off x="190500" y="34652"/>
            <a:ext cx="8782050" cy="95594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U·power</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s-ES" dirty="0">
                <a:sym typeface="Myriad Pro Light"/>
              </a:rPr>
              <a:t>Provides reliable power - 110V to 24V</a:t>
            </a:r>
            <a:endParaRPr lang="en-US" dirty="0"/>
          </a:p>
        </p:txBody>
      </p:sp>
      <p:sp>
        <p:nvSpPr>
          <p:cNvPr id="4" name="23 Marcador de número de diapositiva">
            <a:extLst>
              <a:ext uri="{FF2B5EF4-FFF2-40B4-BE49-F238E27FC236}">
                <a16:creationId xmlns:a16="http://schemas.microsoft.com/office/drawing/2014/main" id="{8540CA45-7334-467C-8298-D1CC87214C93}"/>
              </a:ext>
            </a:extLst>
          </p:cNvPr>
          <p:cNvSpPr>
            <a:spLocks noGrp="1"/>
          </p:cNvSpPr>
          <p:nvPr>
            <p:ph type="sldNum" sz="quarter" idx="12"/>
          </p:nvPr>
        </p:nvSpPr>
        <p:spPr bwMode="auto">
          <a:xfrm>
            <a:off x="6989916" y="6491517"/>
            <a:ext cx="418754" cy="360643"/>
          </a:xfrm>
          <a:ln>
            <a:miter lim="800000"/>
            <a:headEnd/>
            <a:tailEnd/>
          </a:ln>
        </p:spPr>
        <p:txBody>
          <a:bodyPr/>
          <a:lstStyle/>
          <a:p>
            <a:fld id="{421A439F-56FC-46C5-9D90-E8FD72113D96}" type="slidenum">
              <a:rPr lang="es-ES" smtClean="0"/>
              <a:pPr/>
              <a:t>25</a:t>
            </a:fld>
            <a:endParaRPr lang="es-ES" dirty="0"/>
          </a:p>
        </p:txBody>
      </p:sp>
      <p:sp>
        <p:nvSpPr>
          <p:cNvPr id="7" name="8 Rectángulo">
            <a:extLst>
              <a:ext uri="{FF2B5EF4-FFF2-40B4-BE49-F238E27FC236}">
                <a16:creationId xmlns:a16="http://schemas.microsoft.com/office/drawing/2014/main" id="{856540AE-9F40-4A60-B901-BCD655EE003C}"/>
              </a:ext>
            </a:extLst>
          </p:cNvPr>
          <p:cNvSpPr txBox="1">
            <a:spLocks noChangeArrowheads="1"/>
          </p:cNvSpPr>
          <p:nvPr/>
        </p:nvSpPr>
        <p:spPr bwMode="auto">
          <a:xfrm>
            <a:off x="310521" y="1149423"/>
            <a:ext cx="6755130" cy="5094286"/>
          </a:xfrm>
          <a:prstGeom prst="rect">
            <a:avLst/>
          </a:prstGeom>
          <a:noFill/>
          <a:ln w="12700">
            <a:noFill/>
            <a:miter lim="400000"/>
            <a:headEnd/>
            <a:tailEnd/>
          </a:ln>
        </p:spPr>
        <p:txBody>
          <a:bodyPr wrap="square" lIns="53629" tIns="53629" rIns="53629" bIns="53629">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U·power </a:t>
            </a:r>
            <a:r>
              <a:rPr lang="es-ES" b="1" dirty="0">
                <a:latin typeface="HelveticaNeueLT Std Lt"/>
                <a:ea typeface="HelveticaNeueLT Std Lt"/>
                <a:cs typeface="HelveticaNeueLT Std Lt"/>
                <a:sym typeface="HelveticaNeueLT Std Lt"/>
              </a:rPr>
              <a:t>supplies power to solenoid valves</a:t>
            </a:r>
            <a:r>
              <a:rPr lang="es-ES" dirty="0">
                <a:latin typeface="HelveticaNeueLT Std Lt"/>
                <a:ea typeface="HelveticaNeueLT Std Lt"/>
                <a:cs typeface="HelveticaNeueLT Std Lt"/>
                <a:sym typeface="HelveticaNeueLT Std Lt"/>
              </a:rPr>
              <a:t> and oth</a:t>
            </a:r>
            <a:r>
              <a:rPr lang="en-US" dirty="0">
                <a:latin typeface="HelveticaNeueLT Std Lt"/>
                <a:ea typeface="HelveticaNeueLT Std Lt"/>
                <a:cs typeface="HelveticaNeueLT Std Lt"/>
                <a:sym typeface="HelveticaNeueLT Std Lt"/>
              </a:rPr>
              <a:t>er system components.  U*power </a:t>
            </a:r>
            <a:r>
              <a:rPr lang="en-US" b="1" dirty="0">
                <a:latin typeface="HelveticaNeueLT Std Lt"/>
                <a:ea typeface="HelveticaNeueLT Std Lt"/>
                <a:cs typeface="HelveticaNeueLT Std Lt"/>
                <a:sym typeface="HelveticaNeueLT Std Lt"/>
              </a:rPr>
              <a:t>connects using CAN BUS</a:t>
            </a:r>
            <a:r>
              <a:rPr lang="en-US" dirty="0">
                <a:latin typeface="HelveticaNeueLT Std Lt"/>
                <a:ea typeface="HelveticaNeueLT Std Lt"/>
                <a:cs typeface="HelveticaNeueLT Std Lt"/>
                <a:sym typeface="HelveticaNeueLT Std Lt"/>
              </a:rPr>
              <a:t> cable to a U*valve, U*valve+,  U*count, or U*view whenever the power 
supplied by a U-dat keypad is not present.</a:t>
            </a:r>
          </a:p>
          <a:p>
            <a:endParaRPr lang="en-US" dirty="0">
              <a:latin typeface="HelveticaNeueLT Std Lt"/>
              <a:ea typeface="HelveticaNeueLT Std Lt"/>
              <a:cs typeface="HelveticaNeueLT Std Lt"/>
              <a:sym typeface="HelveticaNeueLT Std Lt"/>
            </a:endParaRPr>
          </a:p>
          <a:p>
            <a:endParaRPr lang="en-US" dirty="0">
              <a:latin typeface="HelveticaNeueLT Std Lt"/>
              <a:ea typeface="HelveticaNeueLT Std Lt"/>
              <a:cs typeface="HelveticaNeueLT Std Lt"/>
              <a:sym typeface="HelveticaNeueLT Std Lt"/>
            </a:endParaRPr>
          </a:p>
          <a:p>
            <a:r>
              <a:rPr lang="en-US" b="1" dirty="0">
                <a:latin typeface="HelveticaNeueLT Std Lt"/>
                <a:ea typeface="HelveticaNeueLT Std Lt"/>
                <a:cs typeface="HelveticaNeueLT Std Lt"/>
                <a:sym typeface="HelveticaNeueLT Std Lt"/>
              </a:rPr>
              <a:t>Three available models:</a:t>
            </a:r>
          </a:p>
          <a:p>
            <a:r>
              <a:rPr lang="en-US" dirty="0">
                <a:latin typeface="HelveticaNeueLT Std Lt"/>
                <a:ea typeface="HelveticaNeueLT Std Lt"/>
                <a:cs typeface="HelveticaNeueLT Std Lt"/>
                <a:sym typeface="HelveticaNeueLT Std Lt"/>
              </a:rPr>
              <a:t>One that can power 2 solenoid valves, a                                         second that can power up to 8-solenoid valves                          and a third that offers a third connection for branched                              shop layouts and control up to 8-solenoid valves</a:t>
            </a:r>
          </a:p>
          <a:p>
            <a:endParaRPr lang="en-US" dirty="0">
              <a:highlight>
                <a:srgbClr val="FFFF00"/>
              </a:highlight>
              <a:latin typeface="HelveticaNeueLT Std Lt"/>
              <a:ea typeface="HelveticaNeueLT Std Lt"/>
              <a:cs typeface="HelveticaNeueLT Std Lt"/>
              <a:sym typeface="HelveticaNeueLT Std Lt"/>
            </a:endParaRPr>
          </a:p>
          <a:p>
            <a:endParaRPr lang="en-US" dirty="0">
              <a:highlight>
                <a:srgbClr val="FFFF00"/>
              </a:highlight>
              <a:latin typeface="HelveticaNeueLT Std Lt"/>
              <a:ea typeface="HelveticaNeueLT Std Lt"/>
              <a:cs typeface="HelveticaNeueLT Std Lt"/>
              <a:sym typeface="HelveticaNeueLT Std Lt"/>
            </a:endParaRPr>
          </a:p>
          <a:p>
            <a:r>
              <a:rPr lang="en-US" dirty="0">
                <a:latin typeface="HelveticaNeueLT Std Lt"/>
                <a:ea typeface="HelveticaNeueLT Std Lt"/>
                <a:cs typeface="HelveticaNeueLT Std Lt"/>
                <a:sym typeface="HelveticaNeueLT Std Lt"/>
              </a:rPr>
              <a:t>**Key Switch on U*power+ units </a:t>
            </a:r>
          </a:p>
          <a:p>
            <a:r>
              <a:rPr lang="en-US" dirty="0">
                <a:latin typeface="HelveticaNeueLT Std Lt"/>
                <a:ea typeface="HelveticaNeueLT Std Lt"/>
                <a:cs typeface="HelveticaNeueLT Std Lt"/>
                <a:sym typeface="HelveticaNeueLT Std Lt"/>
              </a:rPr>
              <a:t>is for </a:t>
            </a:r>
            <a:r>
              <a:rPr lang="en-US" b="1" dirty="0">
                <a:latin typeface="HelveticaNeueLT Std Lt"/>
                <a:ea typeface="HelveticaNeueLT Std Lt"/>
                <a:cs typeface="HelveticaNeueLT Std Lt"/>
                <a:sym typeface="HelveticaNeueLT Std Lt"/>
              </a:rPr>
              <a:t>system override</a:t>
            </a:r>
            <a:r>
              <a:rPr lang="en-US" dirty="0">
                <a:latin typeface="HelveticaNeueLT Std Lt"/>
                <a:ea typeface="HelveticaNeueLT Std Lt"/>
                <a:cs typeface="HelveticaNeueLT Std Lt"/>
                <a:sym typeface="HelveticaNeueLT Std Lt"/>
              </a:rPr>
              <a:t> if network</a:t>
            </a:r>
          </a:p>
          <a:p>
            <a:r>
              <a:rPr lang="en-US" dirty="0">
                <a:latin typeface="HelveticaNeueLT Std Lt"/>
                <a:ea typeface="HelveticaNeueLT Std Lt"/>
                <a:cs typeface="HelveticaNeueLT Std Lt"/>
                <a:sym typeface="HelveticaNeueLT Std Lt"/>
              </a:rPr>
              <a:t>issue exists.</a:t>
            </a:r>
          </a:p>
          <a:p>
            <a:endParaRPr lang="en-US" dirty="0">
              <a:latin typeface="HelveticaNeueLT Std Lt"/>
              <a:ea typeface="HelveticaNeueLT Std Lt"/>
              <a:cs typeface="HelveticaNeueLT Std Lt"/>
              <a:sym typeface="HelveticaNeueLT Std Lt"/>
            </a:endParaRPr>
          </a:p>
          <a:p>
            <a:endParaRPr lang="es-ES" dirty="0">
              <a:highlight>
                <a:srgbClr val="FFFF00"/>
              </a:highlight>
              <a:latin typeface="HelveticaNeueLT Std Lt"/>
              <a:ea typeface="HelveticaNeueLT Std Lt"/>
              <a:cs typeface="HelveticaNeueLT Std Lt"/>
              <a:sym typeface="HelveticaNeueLT Std Lt"/>
            </a:endParaRPr>
          </a:p>
        </p:txBody>
      </p:sp>
      <p:grpSp>
        <p:nvGrpSpPr>
          <p:cNvPr id="9" name="Group 8">
            <a:extLst>
              <a:ext uri="{FF2B5EF4-FFF2-40B4-BE49-F238E27FC236}">
                <a16:creationId xmlns:a16="http://schemas.microsoft.com/office/drawing/2014/main" id="{07C0A720-C370-4C86-897C-9C3F6D2D5963}"/>
              </a:ext>
            </a:extLst>
          </p:cNvPr>
          <p:cNvGrpSpPr/>
          <p:nvPr/>
        </p:nvGrpSpPr>
        <p:grpSpPr>
          <a:xfrm>
            <a:off x="4439677" y="4483939"/>
            <a:ext cx="1294448" cy="1407016"/>
            <a:chOff x="3884724" y="2114549"/>
            <a:chExt cx="4196285" cy="3964263"/>
          </a:xfrm>
        </p:grpSpPr>
        <p:grpSp>
          <p:nvGrpSpPr>
            <p:cNvPr id="3" name="Group 2">
              <a:extLst>
                <a:ext uri="{FF2B5EF4-FFF2-40B4-BE49-F238E27FC236}">
                  <a16:creationId xmlns:a16="http://schemas.microsoft.com/office/drawing/2014/main" id="{A5FB80A8-970A-4EBF-8950-260FC1563DB9}"/>
                </a:ext>
              </a:extLst>
            </p:cNvPr>
            <p:cNvGrpSpPr/>
            <p:nvPr/>
          </p:nvGrpSpPr>
          <p:grpSpPr>
            <a:xfrm>
              <a:off x="3884724" y="2114549"/>
              <a:ext cx="4196285" cy="3964263"/>
              <a:chOff x="3884724" y="2114549"/>
              <a:chExt cx="4196285" cy="3964263"/>
            </a:xfrm>
          </p:grpSpPr>
          <p:pic>
            <p:nvPicPr>
              <p:cNvPr id="52226" name="Picture 1" descr="\\192.168.130.80\ot\COMPARTIDA\IVAN\UPower.pn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7697" b="88364" l="20864" r="85545">
                            <a14:foregroundMark x1="55000" y1="11273" x2="55000" y2="11273"/>
                            <a14:foregroundMark x1="55000" y1="11273" x2="53955" y2="9576"/>
                            <a14:foregroundMark x1="54136" y1="8424" x2="54455" y2="7697"/>
                            <a14:foregroundMark x1="24909" y1="20606" x2="24909" y2="20606"/>
                            <a14:foregroundMark x1="25091" y1="20606" x2="25000" y2="24061"/>
                            <a14:foregroundMark x1="25000" y1="24061" x2="27682" y2="31273"/>
                            <a14:foregroundMark x1="27682" y1="31273" x2="28318" y2="36061"/>
                            <a14:foregroundMark x1="23000" y1="22182" x2="22000" y2="30061"/>
                            <a14:foregroundMark x1="22000" y1="30061" x2="22864" y2="32667"/>
                            <a14:foregroundMark x1="21273" y1="34364" x2="21909" y2="34970"/>
                            <a14:foregroundMark x1="21909" y1="27273" x2="20955" y2="26848"/>
                            <a14:foregroundMark x1="20955" y1="28970" x2="20864" y2="30424"/>
                            <a14:foregroundMark x1="22545" y1="42303" x2="25318" y2="48424"/>
                            <a14:foregroundMark x1="25318" y1="48424" x2="25318" y2="48424"/>
                            <a14:foregroundMark x1="50000" y1="81758" x2="51045" y2="84727"/>
                            <a14:foregroundMark x1="51273" y1="87697" x2="51500" y2="88424"/>
                            <a14:foregroundMark x1="80409" y1="62182" x2="81591" y2="54788"/>
                            <a14:foregroundMark x1="81591" y1="54788" x2="81182" y2="53394"/>
                            <a14:foregroundMark x1="84136" y1="57515" x2="85545" y2="64909"/>
                            <a14:foregroundMark x1="85545" y1="64909" x2="85409" y2="65333"/>
                          </a14:backgroundRemoval>
                        </a14:imgEffect>
                      </a14:imgLayer>
                    </a14:imgProps>
                  </a:ext>
                  <a:ext uri="{28A0092B-C50C-407E-A947-70E740481C1C}">
                    <a14:useLocalDpi xmlns:a14="http://schemas.microsoft.com/office/drawing/2010/main"/>
                  </a:ext>
                </a:extLst>
              </a:blip>
              <a:srcRect l="20002" t="5310" r="12658" b="9867"/>
              <a:stretch/>
            </p:blipFill>
            <p:spPr bwMode="auto">
              <a:xfrm>
                <a:off x="3884724" y="2114549"/>
                <a:ext cx="4196285" cy="3964263"/>
              </a:xfrm>
              <a:prstGeom prst="rect">
                <a:avLst/>
              </a:prstGeom>
            </p:spPr>
          </p:pic>
          <p:sp>
            <p:nvSpPr>
              <p:cNvPr id="2" name="Rectangle 1">
                <a:extLst>
                  <a:ext uri="{FF2B5EF4-FFF2-40B4-BE49-F238E27FC236}">
                    <a16:creationId xmlns:a16="http://schemas.microsoft.com/office/drawing/2014/main" id="{4B84D251-A170-4265-978C-B5A6B31BF0CD}"/>
                  </a:ext>
                </a:extLst>
              </p:cNvPr>
              <p:cNvSpPr/>
              <p:nvPr/>
            </p:nvSpPr>
            <p:spPr>
              <a:xfrm rot="20464207">
                <a:off x="5829300" y="3874770"/>
                <a:ext cx="754380" cy="17145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D9C79161-EE18-4EF9-A91F-2E5280F82AAF}"/>
                </a:ext>
              </a:extLst>
            </p:cNvPr>
            <p:cNvSpPr/>
            <p:nvPr/>
          </p:nvSpPr>
          <p:spPr>
            <a:xfrm rot="21155124">
              <a:off x="6332220" y="5109210"/>
              <a:ext cx="304591" cy="5943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24 Conector recto">
            <a:extLst>
              <a:ext uri="{FF2B5EF4-FFF2-40B4-BE49-F238E27FC236}">
                <a16:creationId xmlns:a16="http://schemas.microsoft.com/office/drawing/2014/main" id="{B7553623-FD8F-406F-834F-D08A3A199500}"/>
              </a:ext>
            </a:extLst>
          </p:cNvPr>
          <p:cNvSpPr/>
          <p:nvPr/>
        </p:nvSpPr>
        <p:spPr>
          <a:xfrm rot="16200000" flipV="1">
            <a:off x="4407452" y="4481352"/>
            <a:ext cx="469054" cy="1651518"/>
          </a:xfrm>
          <a:prstGeom prst="line">
            <a:avLst/>
          </a:prstGeom>
          <a:ln>
            <a:solidFill>
              <a:srgbClr val="C00000"/>
            </a:solidFill>
          </a:ln>
        </p:spPr>
        <p:txBody>
          <a:bodyPr lIns="45719" rIns="45719"/>
          <a:lstStyle/>
          <a:p>
            <a:pPr fontAlgn="auto">
              <a:spcBef>
                <a:spcPts val="0"/>
              </a:spcBef>
              <a:spcAft>
                <a:spcPts val="0"/>
              </a:spcAft>
              <a:defRPr/>
            </a:pPr>
            <a:endParaRPr dirty="0">
              <a:latin typeface="+mn-lt"/>
              <a:cs typeface="+mn-cs"/>
            </a:endParaRPr>
          </a:p>
        </p:txBody>
      </p:sp>
      <p:pic>
        <p:nvPicPr>
          <p:cNvPr id="2050" name="DA144AD6-1795-4E68-866E-BB875A2D381F">
            <a:extLst>
              <a:ext uri="{FF2B5EF4-FFF2-40B4-BE49-F238E27FC236}">
                <a16:creationId xmlns:a16="http://schemas.microsoft.com/office/drawing/2014/main" id="{543B2A3F-F712-45BD-AA2D-931B9501F0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900" y="2061254"/>
            <a:ext cx="2920946" cy="384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87C20E2-E4ED-4D77-8C1C-6B32871E5D65}"/>
              </a:ext>
            </a:extLst>
          </p:cNvPr>
          <p:cNvGrpSpPr/>
          <p:nvPr/>
        </p:nvGrpSpPr>
        <p:grpSpPr>
          <a:xfrm>
            <a:off x="1102918" y="2619004"/>
            <a:ext cx="2857500" cy="3504296"/>
            <a:chOff x="380245" y="2263365"/>
            <a:chExt cx="3580173" cy="4277949"/>
          </a:xfrm>
        </p:grpSpPr>
        <p:pic>
          <p:nvPicPr>
            <p:cNvPr id="20" name="1 Imagen" descr="U·Tank.105.jpg">
              <a:extLst>
                <a:ext uri="{FF2B5EF4-FFF2-40B4-BE49-F238E27FC236}">
                  <a16:creationId xmlns:a16="http://schemas.microsoft.com/office/drawing/2014/main" id="{8777AC22-DADC-4984-969B-F250492DD70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3304" b="95130" l="4890" r="97603">
                          <a14:foregroundMark x1="15724" y1="5739" x2="6424" y2="8783"/>
                          <a14:foregroundMark x1="20805" y1="4000" x2="17162" y2="5217"/>
                          <a14:foregroundMark x1="6424" y1="8783" x2="6903" y2="19391"/>
                          <a14:foregroundMark x1="7574" y1="35652" x2="28380" y2="71391"/>
                          <a14:foregroundMark x1="28380" y1="71391" x2="39885" y2="74174"/>
                          <a14:foregroundMark x1="39885" y1="74174" x2="51582" y2="66348"/>
                          <a14:foregroundMark x1="51582" y1="66348" x2="54842" y2="53913"/>
                          <a14:foregroundMark x1="54842" y1="53913" x2="41898" y2="9304"/>
                          <a14:foregroundMark x1="41898" y1="9304" x2="28380" y2="3391"/>
                          <a14:foregroundMark x1="28380" y1="3391" x2="20805" y2="4174"/>
                          <a14:foregroundMark x1="8150" y1="36348" x2="5273" y2="48957"/>
                          <a14:foregroundMark x1="5273" y1="48957" x2="9108" y2="59478"/>
                          <a14:foregroundMark x1="9108" y1="59478" x2="10930" y2="43130"/>
                          <a14:foregroundMark x1="10930" y1="43130" x2="7958" y2="36783"/>
                          <a14:foregroundMark x1="9300" y1="63304" x2="13039" y2="86087"/>
                          <a14:foregroundMark x1="13039" y1="86087" x2="22435" y2="94261"/>
                          <a14:foregroundMark x1="22435" y1="94261" x2="36529" y2="98174"/>
                          <a14:foregroundMark x1="36529" y1="98174" x2="49473" y2="95130"/>
                          <a14:foregroundMark x1="49473" y1="95130" x2="48418" y2="77652"/>
                          <a14:foregroundMark x1="48418" y1="77652" x2="39789" y2="67739"/>
                          <a14:foregroundMark x1="39789" y1="67739" x2="24065" y2="61739"/>
                          <a14:foregroundMark x1="24065" y1="61739" x2="11601" y2="61652"/>
                          <a14:foregroundMark x1="11601" y1="61652" x2="9492" y2="63478"/>
                          <a14:foregroundMark x1="29818" y1="67652" x2="37776" y2="68957"/>
                          <a14:foregroundMark x1="63087" y1="78957" x2="63087" y2="78957"/>
                          <a14:foregroundMark x1="64430" y1="78957" x2="64430" y2="78957"/>
                          <a14:foregroundMark x1="65197" y1="80174" x2="61266" y2="82435"/>
                          <a14:foregroundMark x1="64238" y1="77652" x2="61553" y2="83565"/>
                          <a14:foregroundMark x1="60594" y1="42435" x2="60594" y2="42435"/>
                          <a14:foregroundMark x1="59732" y1="41130" x2="59732" y2="41130"/>
                          <a14:foregroundMark x1="59732" y1="41130" x2="59732" y2="41130"/>
                          <a14:foregroundMark x1="29147" y1="17652" x2="29147" y2="17652"/>
                          <a14:foregroundMark x1="28955" y1="17652" x2="30297" y2="18957"/>
                          <a14:foregroundMark x1="76414" y1="15739" x2="79195" y2="13130"/>
                          <a14:foregroundMark x1="80729" y1="15391" x2="85714" y2="18957"/>
                          <a14:foregroundMark x1="62416" y1="40174" x2="61553" y2="40174"/>
                          <a14:foregroundMark x1="61266" y1="40957" x2="59732" y2="41913"/>
                          <a14:foregroundMark x1="60594" y1="41652" x2="59923" y2="44174"/>
                          <a14:foregroundMark x1="68552" y1="47739" x2="66922" y2="48087"/>
                          <a14:foregroundMark x1="61745" y1="58348" x2="61266" y2="55478"/>
                          <a14:foregroundMark x1="69415" y1="46783" x2="64909" y2="46783"/>
                          <a14:foregroundMark x1="64238" y1="48522" x2="64238" y2="48522"/>
                          <a14:foregroundMark x1="61266" y1="55304" x2="61266" y2="55304"/>
                          <a14:foregroundMark x1="60594" y1="56435" x2="60594" y2="56435"/>
                          <a14:foregroundMark x1="59732" y1="55304" x2="59732" y2="55304"/>
                          <a14:foregroundMark x1="83701" y1="62522" x2="89549" y2="61043"/>
                          <a14:foregroundMark x1="79866" y1="62348" x2="79866" y2="62348"/>
                          <a14:foregroundMark x1="90029" y1="77826" x2="96261" y2="67130"/>
                          <a14:foregroundMark x1="96261" y1="67130" x2="95973" y2="53043"/>
                          <a14:foregroundMark x1="95973" y1="53043" x2="88686" y2="66870"/>
                          <a14:foregroundMark x1="88686" y1="66870" x2="90221" y2="76957"/>
                          <a14:foregroundMark x1="90221" y1="76957" x2="90221" y2="76957"/>
                          <a14:foregroundMark x1="88495" y1="6435" x2="93384" y2="15739"/>
                          <a14:foregroundMark x1="93384" y1="15739" x2="94343" y2="22000"/>
                          <a14:foregroundMark x1="96453" y1="43913" x2="88495" y2="49913"/>
                          <a14:foregroundMark x1="88495" y1="49913" x2="85139" y2="23130"/>
                          <a14:foregroundMark x1="85139" y1="23130" x2="88878" y2="9652"/>
                          <a14:foregroundMark x1="88878" y1="9652" x2="88495" y2="6435"/>
                          <a14:foregroundMark x1="93864" y1="21913" x2="94727" y2="26957"/>
                          <a14:backgroundMark x1="7287" y1="20870" x2="7287" y2="20870"/>
                          <a14:backgroundMark x1="7287" y1="20435" x2="7287" y2="20435"/>
                          <a14:backgroundMark x1="7287" y1="20696" x2="7287" y2="20696"/>
                          <a14:backgroundMark x1="7478" y1="21826" x2="7478" y2="21826"/>
                          <a14:backgroundMark x1="7478" y1="21826" x2="7478" y2="21826"/>
                          <a14:backgroundMark x1="7478" y1="22783" x2="7478" y2="22783"/>
                          <a14:backgroundMark x1="6807" y1="24261" x2="6807" y2="24261"/>
                          <a14:backgroundMark x1="6520" y1="25391" x2="6999" y2="26000"/>
                          <a14:backgroundMark x1="6999" y1="26000" x2="6999" y2="26000"/>
                          <a14:backgroundMark x1="7287" y1="26348" x2="7287" y2="26348"/>
                          <a14:backgroundMark x1="7287" y1="27304" x2="7287" y2="27304"/>
                          <a14:backgroundMark x1="7287" y1="27652" x2="7287" y2="28435"/>
                          <a14:backgroundMark x1="7287" y1="28609" x2="7287" y2="28609"/>
                          <a14:backgroundMark x1="7287" y1="29217" x2="7287" y2="29217"/>
                          <a14:backgroundMark x1="7287" y1="29391" x2="7287" y2="29913"/>
                          <a14:backgroundMark x1="7095" y1="18957" x2="7095" y2="18957"/>
                          <a14:backgroundMark x1="7095" y1="18957" x2="7095" y2="18957"/>
                          <a14:backgroundMark x1="6807" y1="18696" x2="6807" y2="18696"/>
                          <a14:backgroundMark x1="6903" y1="19304" x2="6903" y2="19304"/>
                          <a14:backgroundMark x1="6903" y1="19826" x2="6903" y2="19826"/>
                          <a14:backgroundMark x1="6903" y1="20435" x2="6903" y2="20696"/>
                          <a14:backgroundMark x1="6999" y1="21130" x2="7095" y2="21304"/>
                          <a14:backgroundMark x1="7191" y1="21652" x2="7287" y2="21826"/>
                          <a14:backgroundMark x1="7287" y1="22870" x2="7287" y2="22870"/>
                          <a14:backgroundMark x1="7478" y1="23391" x2="7574" y2="24000"/>
                          <a14:backgroundMark x1="7574" y1="24174" x2="7574" y2="24522"/>
                          <a14:backgroundMark x1="7574" y1="24783" x2="7574" y2="24957"/>
                          <a14:backgroundMark x1="7574" y1="25391" x2="7574" y2="25739"/>
                          <a14:backgroundMark x1="7383" y1="26000" x2="7287" y2="26783"/>
                          <a14:backgroundMark x1="7287" y1="26870" x2="7287" y2="26870"/>
                          <a14:backgroundMark x1="7287" y1="27043" x2="7095" y2="26609"/>
                          <a14:backgroundMark x1="7095" y1="25565" x2="7095" y2="25130"/>
                          <a14:backgroundMark x1="7095" y1="25130" x2="7095" y2="25130"/>
                          <a14:backgroundMark x1="6520" y1="18522" x2="6520" y2="18522"/>
                          <a14:backgroundMark x1="6520" y1="18522" x2="6807" y2="18609"/>
                          <a14:backgroundMark x1="6903" y1="18783" x2="6903" y2="18783"/>
                          <a14:backgroundMark x1="6999" y1="19391" x2="6999" y2="19652"/>
                          <a14:backgroundMark x1="6999" y1="19913" x2="6999" y2="20348"/>
                          <a14:backgroundMark x1="7095" y1="20609" x2="7095" y2="21130"/>
                          <a14:backgroundMark x1="7095" y1="21130" x2="7095" y2="21391"/>
                          <a14:backgroundMark x1="7095" y1="20957" x2="6807" y2="19913"/>
                          <a14:backgroundMark x1="6807" y1="19391" x2="6807" y2="19391"/>
                          <a14:backgroundMark x1="6807" y1="18957" x2="6807" y2="18609"/>
                          <a14:backgroundMark x1="6807" y1="18435" x2="6807" y2="18435"/>
                          <a14:backgroundMark x1="7191" y1="29304" x2="7191" y2="29304"/>
                          <a14:backgroundMark x1="7191" y1="29130" x2="7191" y2="29130"/>
                          <a14:backgroundMark x1="7191" y1="29130" x2="7191" y2="29130"/>
                          <a14:backgroundMark x1="7191" y1="29130" x2="7191" y2="29130"/>
                          <a14:backgroundMark x1="7191" y1="28957" x2="7191" y2="28957"/>
                          <a14:backgroundMark x1="7191" y1="28696" x2="7191" y2="28696"/>
                          <a14:backgroundMark x1="7191" y1="28696" x2="7191" y2="28696"/>
                          <a14:backgroundMark x1="7287" y1="28783" x2="7287" y2="28783"/>
                          <a14:backgroundMark x1="7287" y1="28783" x2="7287" y2="28783"/>
                          <a14:backgroundMark x1="7287" y1="28783" x2="7287" y2="28783"/>
                          <a14:backgroundMark x1="7287" y1="29130" x2="7287" y2="29130"/>
                          <a14:backgroundMark x1="7383" y1="29130" x2="7574" y2="29565"/>
                          <a14:backgroundMark x1="7574" y1="29913" x2="7574" y2="29913"/>
                          <a14:backgroundMark x1="7574" y1="30783" x2="7574" y2="30783"/>
                          <a14:backgroundMark x1="7574" y1="31217" x2="7574" y2="31217"/>
                          <a14:backgroundMark x1="7478" y1="31652" x2="7478" y2="31652"/>
                          <a14:backgroundMark x1="7478" y1="31826" x2="7478" y2="31826"/>
                          <a14:backgroundMark x1="7478" y1="32174" x2="7478" y2="32435"/>
                          <a14:backgroundMark x1="7478" y1="32609" x2="7478" y2="32609"/>
                          <a14:backgroundMark x1="7478" y1="32783" x2="7478" y2="32957"/>
                          <a14:backgroundMark x1="7478" y1="32957" x2="7383" y2="33304"/>
                          <a14:backgroundMark x1="7383" y1="33304" x2="7383" y2="33652"/>
                          <a14:backgroundMark x1="7383" y1="33652" x2="7383" y2="33652"/>
                          <a14:backgroundMark x1="7383" y1="34000" x2="7383" y2="34435"/>
                          <a14:backgroundMark x1="7383" y1="34435" x2="7383" y2="34435"/>
                          <a14:backgroundMark x1="7383" y1="34609" x2="7383" y2="34609"/>
                          <a14:backgroundMark x1="7383" y1="34696" x2="7383" y2="34696"/>
                          <a14:backgroundMark x1="7383" y1="34870" x2="7383" y2="34870"/>
                          <a14:backgroundMark x1="7478" y1="34957" x2="7478" y2="35304"/>
                          <a14:backgroundMark x1="7478" y1="35391" x2="7478" y2="35391"/>
                          <a14:backgroundMark x1="7478" y1="35478" x2="7478" y2="35478"/>
                          <a14:backgroundMark x1="7478" y1="35043" x2="7478" y2="35043"/>
                          <a14:backgroundMark x1="7478" y1="34870" x2="7478" y2="34870"/>
                          <a14:backgroundMark x1="7574" y1="34696" x2="7574" y2="34696"/>
                          <a14:backgroundMark x1="7574" y1="34609" x2="7574" y2="34609"/>
                          <a14:backgroundMark x1="7574" y1="34522" x2="7574" y2="34522"/>
                          <a14:backgroundMark x1="7574" y1="34261" x2="7574" y2="34261"/>
                          <a14:backgroundMark x1="7574" y1="34261" x2="7574" y2="34261"/>
                          <a14:backgroundMark x1="7574" y1="34261" x2="7574" y2="34261"/>
                          <a14:backgroundMark x1="7574" y1="34174" x2="7574" y2="34174"/>
                          <a14:backgroundMark x1="7383" y1="29913" x2="7383" y2="29913"/>
                          <a14:backgroundMark x1="7383" y1="30261" x2="7383" y2="30522"/>
                          <a14:backgroundMark x1="7287" y1="30609" x2="7287" y2="30609"/>
                          <a14:backgroundMark x1="7191" y1="30957" x2="7191" y2="30957"/>
                          <a14:backgroundMark x1="7095" y1="31391" x2="7095" y2="31391"/>
                          <a14:backgroundMark x1="7095" y1="31565" x2="7095" y2="31565"/>
                          <a14:backgroundMark x1="7095" y1="32087" x2="7095" y2="32087"/>
                          <a14:backgroundMark x1="7095" y1="32087" x2="7095" y2="32087"/>
                          <a14:backgroundMark x1="7191" y1="32174" x2="7383" y2="32522"/>
                          <a14:backgroundMark x1="7383" y1="32522" x2="7383" y2="32522"/>
                          <a14:backgroundMark x1="16683" y1="5217" x2="16683" y2="5217"/>
                          <a14:backgroundMark x1="16683" y1="5478" x2="16683" y2="5478"/>
                          <a14:backgroundMark x1="16970" y1="5217" x2="16970" y2="5217"/>
                          <a14:backgroundMark x1="17354" y1="5043" x2="17354" y2="5043"/>
                          <a14:backgroundMark x1="17929" y1="5043" x2="15532" y2="5478"/>
                          <a14:backgroundMark x1="6328" y1="8522" x2="6232" y2="8696"/>
                          <a14:backgroundMark x1="6520" y1="8957" x2="6520" y2="8957"/>
                          <a14:backgroundMark x1="96932" y1="39043" x2="96932" y2="39043"/>
                          <a14:backgroundMark x1="96836" y1="39043" x2="96836" y2="39043"/>
                          <a14:backgroundMark x1="96836" y1="39043" x2="96836" y2="39043"/>
                          <a14:backgroundMark x1="96836" y1="39043" x2="96836" y2="39043"/>
                          <a14:backgroundMark x1="96932" y1="39217" x2="98178" y2="44261"/>
                          <a14:backgroundMark x1="95973" y1="32174" x2="97124" y2="39739"/>
                          <a14:backgroundMark x1="95110" y1="26870" x2="97411" y2="40609"/>
                        </a14:backgroundRemoval>
                      </a14:imgEffect>
                    </a14:imgLayer>
                  </a14:imgProps>
                </a:ext>
                <a:ext uri="{28A0092B-C50C-407E-A947-70E740481C1C}">
                  <a14:useLocalDpi xmlns:a14="http://schemas.microsoft.com/office/drawing/2010/main"/>
                </a:ext>
              </a:extLst>
            </a:blip>
            <a:srcRect/>
            <a:stretch/>
          </p:blipFill>
          <p:spPr bwMode="auto">
            <a:xfrm>
              <a:off x="380245" y="2263365"/>
              <a:ext cx="3580173" cy="4277949"/>
            </a:xfrm>
            <a:prstGeom prst="rect">
              <a:avLst/>
            </a:prstGeom>
            <a:noFill/>
            <a:ln w="9525">
              <a:noFill/>
              <a:miter lim="800000"/>
              <a:headEnd/>
              <a:tailEnd/>
            </a:ln>
          </p:spPr>
        </p:pic>
        <p:sp>
          <p:nvSpPr>
            <p:cNvPr id="2" name="Rectangle 1">
              <a:extLst>
                <a:ext uri="{FF2B5EF4-FFF2-40B4-BE49-F238E27FC236}">
                  <a16:creationId xmlns:a16="http://schemas.microsoft.com/office/drawing/2014/main" id="{3C10F6B4-8BE2-45FF-BA75-C9179D0C8DB3}"/>
                </a:ext>
              </a:extLst>
            </p:cNvPr>
            <p:cNvSpPr/>
            <p:nvPr/>
          </p:nvSpPr>
          <p:spPr>
            <a:xfrm>
              <a:off x="1977390" y="2743200"/>
              <a:ext cx="978837" cy="2938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a:extLst>
              <a:ext uri="{FF2B5EF4-FFF2-40B4-BE49-F238E27FC236}">
                <a16:creationId xmlns:a16="http://schemas.microsoft.com/office/drawing/2014/main" id="{18ED4053-7CB1-4069-A594-3BE85D8C8446}"/>
              </a:ext>
            </a:extLst>
          </p:cNvPr>
          <p:cNvSpPr>
            <a:spLocks noGrp="1"/>
          </p:cNvSpPr>
          <p:nvPr>
            <p:ph type="title"/>
          </p:nvPr>
        </p:nvSpPr>
        <p:spPr/>
        <p:txBody>
          <a:bodyPr/>
          <a:lstStyle/>
          <a:p>
            <a:r>
              <a:rPr lang="es-ES" sz="2800" b="1" dirty="0">
                <a:effectLst/>
                <a:latin typeface="Calibri" panose="020F0502020204030204" pitchFamily="34" charset="0"/>
                <a:ea typeface="Calibri" panose="020F0502020204030204" pitchFamily="34" charset="0"/>
                <a:cs typeface="Times New Roman" panose="02020603050405020304" pitchFamily="18" charset="0"/>
              </a:rPr>
              <a:t>U·tank</a:t>
            </a:r>
            <a:r>
              <a:rPr lang="es-ES" dirty="0">
                <a:latin typeface="Calibri" panose="020F0502020204030204" pitchFamily="34" charset="0"/>
                <a:ea typeface="Calibri" panose="020F0502020204030204" pitchFamily="34" charset="0"/>
                <a:cs typeface="Times New Roman" panose="02020603050405020304" pitchFamily="18" charset="0"/>
              </a:rPr>
              <a:t> </a:t>
            </a:r>
            <a:r>
              <a:rPr lang="es-ES" dirty="0">
                <a:sym typeface="Myriad Pro Light"/>
              </a:rPr>
              <a:t>General overview</a:t>
            </a:r>
          </a:p>
        </p:txBody>
      </p:sp>
      <p:sp>
        <p:nvSpPr>
          <p:cNvPr id="22" name="23 Marcador de número de diapositiva">
            <a:extLst>
              <a:ext uri="{FF2B5EF4-FFF2-40B4-BE49-F238E27FC236}">
                <a16:creationId xmlns:a16="http://schemas.microsoft.com/office/drawing/2014/main" id="{86D51391-CB93-45FD-9C6C-8F2A5064D54A}"/>
              </a:ext>
            </a:extLst>
          </p:cNvPr>
          <p:cNvSpPr>
            <a:spLocks noGrp="1"/>
          </p:cNvSpPr>
          <p:nvPr>
            <p:ph type="sldNum" sz="quarter" idx="12"/>
          </p:nvPr>
        </p:nvSpPr>
        <p:spPr bwMode="auto">
          <a:ln>
            <a:miter lim="800000"/>
            <a:headEnd/>
            <a:tailEnd/>
          </a:ln>
        </p:spPr>
        <p:txBody>
          <a:bodyPr/>
          <a:lstStyle/>
          <a:p>
            <a:pPr fontAlgn="base">
              <a:spcBef>
                <a:spcPct val="0"/>
              </a:spcBef>
              <a:spcAft>
                <a:spcPct val="0"/>
              </a:spcAft>
              <a:defRPr/>
            </a:pPr>
            <a:fld id="{421A439F-56FC-46C5-9D90-E8FD72113D96}" type="slidenum">
              <a:rPr lang="es-ES" smtClean="0"/>
              <a:pPr fontAlgn="base">
                <a:spcBef>
                  <a:spcPct val="0"/>
                </a:spcBef>
                <a:spcAft>
                  <a:spcPct val="0"/>
                </a:spcAft>
                <a:defRPr/>
              </a:pPr>
              <a:t>26</a:t>
            </a:fld>
            <a:endParaRPr lang="es-ES" dirty="0"/>
          </a:p>
        </p:txBody>
      </p:sp>
      <p:sp>
        <p:nvSpPr>
          <p:cNvPr id="49158" name="11 Rectángulo"/>
          <p:cNvSpPr txBox="1">
            <a:spLocks noChangeArrowheads="1"/>
          </p:cNvSpPr>
          <p:nvPr/>
        </p:nvSpPr>
        <p:spPr bwMode="auto">
          <a:xfrm>
            <a:off x="4572000" y="5189421"/>
            <a:ext cx="1860550" cy="323850"/>
          </a:xfrm>
          <a:prstGeom prst="rect">
            <a:avLst/>
          </a:prstGeom>
          <a:noFill/>
          <a:ln w="12700">
            <a:noFill/>
            <a:miter lim="400000"/>
            <a:headEnd/>
            <a:tailEnd/>
          </a:ln>
        </p:spPr>
        <p:txBody>
          <a:bodyPr lIns="53629" tIns="53629" rIns="53629" bIns="53629">
            <a:spAutoFit/>
          </a:bodyPr>
          <a:lstStyle/>
          <a:p>
            <a:r>
              <a:rPr lang="es-ES" sz="1400" dirty="0">
                <a:latin typeface="HelveticaNeueLT Std Lt"/>
                <a:ea typeface="HelveticaNeueLT Std Lt"/>
                <a:cs typeface="HelveticaNeueLT Std Lt"/>
                <a:sym typeface="HelveticaNeueLT Std Lt"/>
              </a:rPr>
              <a:t>Membrane Keypad</a:t>
            </a:r>
          </a:p>
        </p:txBody>
      </p:sp>
      <p:sp>
        <p:nvSpPr>
          <p:cNvPr id="17" name="24 Conector recto"/>
          <p:cNvSpPr/>
          <p:nvPr/>
        </p:nvSpPr>
        <p:spPr>
          <a:xfrm rot="16200000" flipV="1">
            <a:off x="3192535" y="3968256"/>
            <a:ext cx="1020069" cy="1738859"/>
          </a:xfrm>
          <a:prstGeom prst="line">
            <a:avLst/>
          </a:prstGeom>
          <a:ln>
            <a:solidFill>
              <a:srgbClr val="C00000"/>
            </a:solidFill>
          </a:ln>
        </p:spPr>
        <p:txBody>
          <a:bodyPr lIns="45719" rIns="45719"/>
          <a:lstStyle/>
          <a:p>
            <a:pPr fontAlgn="auto">
              <a:spcBef>
                <a:spcPts val="0"/>
              </a:spcBef>
              <a:spcAft>
                <a:spcPts val="0"/>
              </a:spcAft>
              <a:defRPr/>
            </a:pPr>
            <a:endParaRPr dirty="0">
              <a:latin typeface="+mn-lt"/>
              <a:cs typeface="+mn-cs"/>
            </a:endParaRPr>
          </a:p>
        </p:txBody>
      </p:sp>
      <p:sp>
        <p:nvSpPr>
          <p:cNvPr id="49160" name="11 Rectángulo"/>
          <p:cNvSpPr txBox="1">
            <a:spLocks noChangeArrowheads="1"/>
          </p:cNvSpPr>
          <p:nvPr/>
        </p:nvSpPr>
        <p:spPr bwMode="auto">
          <a:xfrm>
            <a:off x="4572000" y="3721844"/>
            <a:ext cx="2857500" cy="323850"/>
          </a:xfrm>
          <a:prstGeom prst="rect">
            <a:avLst/>
          </a:prstGeom>
          <a:noFill/>
          <a:ln w="12700">
            <a:noFill/>
            <a:miter lim="400000"/>
            <a:headEnd/>
            <a:tailEnd/>
          </a:ln>
        </p:spPr>
        <p:txBody>
          <a:bodyPr lIns="53629" tIns="53629" rIns="53629" bIns="53629">
            <a:spAutoFit/>
          </a:bodyPr>
          <a:lstStyle/>
          <a:p>
            <a:r>
              <a:rPr lang="es-ES" sz="1400" dirty="0">
                <a:latin typeface="HelveticaNeueLT Std Lt"/>
                <a:ea typeface="HelveticaNeueLT Std Lt"/>
                <a:cs typeface="HelveticaNeueLT Std Lt"/>
                <a:sym typeface="HelveticaNeueLT Std Lt"/>
              </a:rPr>
              <a:t>Graphic Display</a:t>
            </a:r>
          </a:p>
        </p:txBody>
      </p:sp>
      <p:sp>
        <p:nvSpPr>
          <p:cNvPr id="19" name="24 Conector recto"/>
          <p:cNvSpPr/>
          <p:nvPr/>
        </p:nvSpPr>
        <p:spPr>
          <a:xfrm rot="16200000" flipV="1">
            <a:off x="3530775" y="2892339"/>
            <a:ext cx="216151" cy="1860549"/>
          </a:xfrm>
          <a:prstGeom prst="line">
            <a:avLst/>
          </a:prstGeom>
          <a:ln>
            <a:solidFill>
              <a:srgbClr val="C00000"/>
            </a:solidFill>
          </a:ln>
        </p:spPr>
        <p:txBody>
          <a:bodyPr lIns="45719" rIns="45719"/>
          <a:lstStyle/>
          <a:p>
            <a:pPr fontAlgn="auto">
              <a:spcBef>
                <a:spcPts val="0"/>
              </a:spcBef>
              <a:spcAft>
                <a:spcPts val="0"/>
              </a:spcAft>
              <a:defRPr/>
            </a:pPr>
            <a:endParaRPr dirty="0">
              <a:latin typeface="+mn-lt"/>
              <a:cs typeface="+mn-cs"/>
            </a:endParaRPr>
          </a:p>
        </p:txBody>
      </p:sp>
      <p:sp>
        <p:nvSpPr>
          <p:cNvPr id="49162" name="11 Rectángulo"/>
          <p:cNvSpPr txBox="1">
            <a:spLocks noChangeArrowheads="1"/>
          </p:cNvSpPr>
          <p:nvPr/>
        </p:nvSpPr>
        <p:spPr bwMode="auto">
          <a:xfrm>
            <a:off x="4572000" y="4306771"/>
            <a:ext cx="3441700" cy="323850"/>
          </a:xfrm>
          <a:prstGeom prst="rect">
            <a:avLst/>
          </a:prstGeom>
          <a:noFill/>
          <a:ln w="12700">
            <a:noFill/>
            <a:miter lim="400000"/>
            <a:headEnd/>
            <a:tailEnd/>
          </a:ln>
        </p:spPr>
        <p:txBody>
          <a:bodyPr lIns="53629" tIns="53629" rIns="53629" bIns="53629">
            <a:spAutoFit/>
          </a:bodyPr>
          <a:lstStyle/>
          <a:p>
            <a:r>
              <a:rPr lang="es-ES" sz="1400" dirty="0">
                <a:latin typeface="HelveticaNeueLT Std Lt"/>
                <a:ea typeface="HelveticaNeueLT Std Lt"/>
                <a:cs typeface="HelveticaNeueLT Std Lt"/>
                <a:sym typeface="HelveticaNeueLT Std Lt"/>
              </a:rPr>
              <a:t>Level indication – Graphic LEDs</a:t>
            </a:r>
          </a:p>
        </p:txBody>
      </p:sp>
      <p:sp>
        <p:nvSpPr>
          <p:cNvPr id="21" name="24 Conector recto"/>
          <p:cNvSpPr/>
          <p:nvPr/>
        </p:nvSpPr>
        <p:spPr>
          <a:xfrm rot="16200000" flipV="1">
            <a:off x="4032407" y="3941347"/>
            <a:ext cx="171296" cy="902144"/>
          </a:xfrm>
          <a:prstGeom prst="line">
            <a:avLst/>
          </a:prstGeom>
          <a:ln>
            <a:solidFill>
              <a:srgbClr val="C00000"/>
            </a:solidFill>
          </a:ln>
        </p:spPr>
        <p:txBody>
          <a:bodyPr lIns="45719" rIns="45719"/>
          <a:lstStyle/>
          <a:p>
            <a:pPr fontAlgn="auto">
              <a:spcBef>
                <a:spcPts val="0"/>
              </a:spcBef>
              <a:spcAft>
                <a:spcPts val="0"/>
              </a:spcAft>
              <a:defRPr/>
            </a:pPr>
            <a:endParaRPr dirty="0">
              <a:latin typeface="+mn-lt"/>
              <a:cs typeface="+mn-cs"/>
            </a:endParaRPr>
          </a:p>
        </p:txBody>
      </p:sp>
      <p:sp>
        <p:nvSpPr>
          <p:cNvPr id="49164" name="11 Rectángulo"/>
          <p:cNvSpPr txBox="1">
            <a:spLocks noChangeArrowheads="1"/>
          </p:cNvSpPr>
          <p:nvPr/>
        </p:nvSpPr>
        <p:spPr bwMode="auto">
          <a:xfrm>
            <a:off x="4638675" y="5785362"/>
            <a:ext cx="4060825" cy="323850"/>
          </a:xfrm>
          <a:prstGeom prst="rect">
            <a:avLst/>
          </a:prstGeom>
          <a:noFill/>
          <a:ln w="12700">
            <a:noFill/>
            <a:miter lim="400000"/>
            <a:headEnd/>
            <a:tailEnd/>
          </a:ln>
        </p:spPr>
        <p:txBody>
          <a:bodyPr lIns="53629" tIns="53629" rIns="53629" bIns="53629">
            <a:spAutoFit/>
          </a:bodyPr>
          <a:lstStyle/>
          <a:p>
            <a:r>
              <a:rPr lang="es-ES" sz="1400" dirty="0">
                <a:latin typeface="HelveticaNeueLT Std Lt"/>
                <a:ea typeface="HelveticaNeueLT Std Lt"/>
                <a:cs typeface="HelveticaNeueLT Std Lt"/>
                <a:sym typeface="HelveticaNeueLT Std Lt"/>
              </a:rPr>
              <a:t>3 positions keylock (standard, bypass, restart)</a:t>
            </a:r>
          </a:p>
        </p:txBody>
      </p:sp>
      <p:sp>
        <p:nvSpPr>
          <p:cNvPr id="23" name="24 Conector recto"/>
          <p:cNvSpPr/>
          <p:nvPr/>
        </p:nvSpPr>
        <p:spPr>
          <a:xfrm rot="16200000" flipV="1">
            <a:off x="3522154" y="4793711"/>
            <a:ext cx="427507" cy="1805534"/>
          </a:xfrm>
          <a:prstGeom prst="line">
            <a:avLst/>
          </a:prstGeom>
          <a:ln>
            <a:solidFill>
              <a:srgbClr val="C00000"/>
            </a:solidFill>
          </a:ln>
        </p:spPr>
        <p:txBody>
          <a:bodyPr lIns="45719" rIns="45719"/>
          <a:lstStyle/>
          <a:p>
            <a:pPr fontAlgn="auto">
              <a:spcBef>
                <a:spcPts val="0"/>
              </a:spcBef>
              <a:spcAft>
                <a:spcPts val="0"/>
              </a:spcAft>
              <a:defRPr/>
            </a:pPr>
            <a:endParaRPr dirty="0">
              <a:latin typeface="+mn-lt"/>
              <a:cs typeface="+mn-cs"/>
            </a:endParaRPr>
          </a:p>
        </p:txBody>
      </p:sp>
      <p:sp>
        <p:nvSpPr>
          <p:cNvPr id="49168" name="11 Rectángulo"/>
          <p:cNvSpPr txBox="1">
            <a:spLocks noChangeArrowheads="1"/>
          </p:cNvSpPr>
          <p:nvPr/>
        </p:nvSpPr>
        <p:spPr bwMode="auto">
          <a:xfrm>
            <a:off x="4537868" y="2619709"/>
            <a:ext cx="3789363" cy="969962"/>
          </a:xfrm>
          <a:prstGeom prst="rect">
            <a:avLst/>
          </a:prstGeom>
          <a:noFill/>
          <a:ln w="12700">
            <a:noFill/>
            <a:miter lim="400000"/>
            <a:headEnd/>
            <a:tailEnd/>
          </a:ln>
        </p:spPr>
        <p:txBody>
          <a:bodyPr lIns="53629" tIns="53629" rIns="53629" bIns="53629">
            <a:spAutoFit/>
          </a:bodyPr>
          <a:lstStyle/>
          <a:p>
            <a:r>
              <a:rPr lang="es-ES" sz="1400" dirty="0">
                <a:latin typeface="HelveticaNeueLT Std Lt"/>
                <a:ea typeface="HelveticaNeueLT Std Lt"/>
                <a:cs typeface="HelveticaNeueLT Std Lt"/>
                <a:sym typeface="HelveticaNeueLT Std Lt"/>
              </a:rPr>
              <a:t>Indication LEDs</a:t>
            </a:r>
          </a:p>
          <a:p>
            <a:pPr marL="288925" lvl="1" indent="-285750">
              <a:buFont typeface="Arial" panose="020B0604020202020204" pitchFamily="34" charset="0"/>
              <a:buChar char="•"/>
            </a:pPr>
            <a:r>
              <a:rPr lang="es-ES" sz="1400" dirty="0">
                <a:latin typeface="HelveticaNeueLT Std Lt"/>
                <a:ea typeface="HelveticaNeueLT Std Lt"/>
                <a:cs typeface="HelveticaNeueLT Std Lt"/>
                <a:sym typeface="HelveticaNeueLT Std Lt"/>
              </a:rPr>
              <a:t>Status indication</a:t>
            </a:r>
          </a:p>
          <a:p>
            <a:pPr marL="288925" lvl="1" indent="-285750">
              <a:buFont typeface="Arial" panose="020B0604020202020204" pitchFamily="34" charset="0"/>
              <a:buChar char="•"/>
            </a:pPr>
            <a:r>
              <a:rPr lang="es-ES" sz="1400" dirty="0">
                <a:latin typeface="HelveticaNeueLT Std Lt"/>
                <a:ea typeface="HelveticaNeueLT Std Lt"/>
                <a:cs typeface="HelveticaNeueLT Std Lt"/>
                <a:sym typeface="HelveticaNeueLT Std Lt"/>
              </a:rPr>
              <a:t>Bypass mode</a:t>
            </a:r>
          </a:p>
          <a:p>
            <a:pPr marL="288925" lvl="1" indent="-285750">
              <a:buFont typeface="Arial" panose="020B0604020202020204" pitchFamily="34" charset="0"/>
              <a:buChar char="•"/>
            </a:pPr>
            <a:r>
              <a:rPr lang="es-ES" sz="1400" dirty="0">
                <a:latin typeface="HelveticaNeueLT Std Lt"/>
                <a:ea typeface="HelveticaNeueLT Std Lt"/>
                <a:cs typeface="HelveticaNeueLT Std Lt"/>
                <a:sym typeface="HelveticaNeueLT Std Lt"/>
              </a:rPr>
              <a:t>End of line indication</a:t>
            </a:r>
          </a:p>
        </p:txBody>
      </p:sp>
      <p:sp>
        <p:nvSpPr>
          <p:cNvPr id="28" name="24 Conector recto"/>
          <p:cNvSpPr/>
          <p:nvPr/>
        </p:nvSpPr>
        <p:spPr>
          <a:xfrm rot="16200000" flipH="1" flipV="1">
            <a:off x="3348055" y="2105100"/>
            <a:ext cx="581594" cy="1860549"/>
          </a:xfrm>
          <a:prstGeom prst="line">
            <a:avLst/>
          </a:prstGeom>
          <a:ln>
            <a:solidFill>
              <a:srgbClr val="C00000"/>
            </a:solidFill>
          </a:ln>
        </p:spPr>
        <p:txBody>
          <a:bodyPr lIns="45719" rIns="45719"/>
          <a:lstStyle/>
          <a:p>
            <a:pPr fontAlgn="auto">
              <a:spcBef>
                <a:spcPts val="0"/>
              </a:spcBef>
              <a:spcAft>
                <a:spcPts val="0"/>
              </a:spcAft>
              <a:defRPr/>
            </a:pPr>
            <a:endParaRPr dirty="0">
              <a:latin typeface="+mn-lt"/>
              <a:cs typeface="+mn-cs"/>
            </a:endParaRPr>
          </a:p>
        </p:txBody>
      </p:sp>
      <p:sp>
        <p:nvSpPr>
          <p:cNvPr id="24" name="11 Rectángulo">
            <a:extLst>
              <a:ext uri="{FF2B5EF4-FFF2-40B4-BE49-F238E27FC236}">
                <a16:creationId xmlns:a16="http://schemas.microsoft.com/office/drawing/2014/main" id="{D66C5751-773E-42D9-A988-9C1DEC6552B6}"/>
              </a:ext>
            </a:extLst>
          </p:cNvPr>
          <p:cNvSpPr txBox="1">
            <a:spLocks noChangeArrowheads="1"/>
          </p:cNvSpPr>
          <p:nvPr/>
        </p:nvSpPr>
        <p:spPr bwMode="auto">
          <a:xfrm>
            <a:off x="288175" y="1406415"/>
            <a:ext cx="8123782" cy="1084727"/>
          </a:xfrm>
          <a:prstGeom prst="rect">
            <a:avLst/>
          </a:prstGeom>
          <a:noFill/>
          <a:ln w="12700">
            <a:noFill/>
            <a:miter lim="400000"/>
            <a:headEnd/>
            <a:tailEnd/>
          </a:ln>
        </p:spPr>
        <p:txBody>
          <a:bodyPr wrap="square" lIns="53629" tIns="53629" rIns="53629" bIns="53629">
            <a:spAutoFit/>
          </a:bodyPr>
          <a:lstStyle/>
          <a:p>
            <a:pPr marL="285750" indent="-285750">
              <a:lnSpc>
                <a:spcPct val="107000"/>
              </a:lnSpc>
              <a:spcAft>
                <a:spcPts val="800"/>
              </a:spcAft>
              <a:buClr>
                <a:srgbClr val="C00000"/>
              </a:buClr>
              <a:buFont typeface="Wingdings" panose="05000000000000000000" pitchFamily="2" charset="2"/>
              <a:buChar char="§"/>
            </a:pPr>
            <a:r>
              <a:rPr lang="es-ES" sz="1600" b="1" dirty="0">
                <a:latin typeface="HelveticaNeueLT Std Lt"/>
                <a:ea typeface="Calibri" pitchFamily="34" charset="0"/>
                <a:cs typeface="Times New Roman" pitchFamily="18" charset="0"/>
                <a:sym typeface="HelveticaNeueLT Std Lt"/>
              </a:rPr>
              <a:t>Tank level control module</a:t>
            </a:r>
            <a:r>
              <a:rPr lang="es-ES" sz="1600" dirty="0">
                <a:latin typeface="HelveticaNeueLT Std Lt"/>
                <a:ea typeface="Calibri" pitchFamily="34" charset="0"/>
                <a:cs typeface="Times New Roman" pitchFamily="18" charset="0"/>
                <a:sym typeface="HelveticaNeueLT Std Lt"/>
              </a:rPr>
              <a:t> - monitors fluid level’s for one or two tanks.</a:t>
            </a:r>
          </a:p>
          <a:p>
            <a:pPr marL="285750" indent="-285750">
              <a:lnSpc>
                <a:spcPct val="107000"/>
              </a:lnSpc>
              <a:spcAft>
                <a:spcPts val="800"/>
              </a:spcAft>
              <a:buClr>
                <a:srgbClr val="C00000"/>
              </a:buClr>
              <a:buFont typeface="Wingdings" panose="05000000000000000000" pitchFamily="2" charset="2"/>
              <a:buChar char="§"/>
            </a:pPr>
            <a:r>
              <a:rPr lang="es-ES" sz="1600" dirty="0">
                <a:latin typeface="HelveticaNeueLT Std Lt"/>
                <a:ea typeface="Calibri" pitchFamily="34" charset="0"/>
                <a:cs typeface="Times New Roman" pitchFamily="18" charset="0"/>
                <a:sym typeface="HelveticaNeueLT Std Lt"/>
              </a:rPr>
              <a:t>Device utilizes fluid level probes, solenoid valves and </a:t>
            </a:r>
            <a:r>
              <a:rPr lang="es-ES" sz="1600" b="1" dirty="0">
                <a:latin typeface="HelveticaNeueLT Std Lt"/>
                <a:ea typeface="Calibri" pitchFamily="34" charset="0"/>
                <a:cs typeface="Times New Roman" pitchFamily="18" charset="0"/>
                <a:sym typeface="HelveticaNeueLT Std Lt"/>
              </a:rPr>
              <a:t>external buzzer and light</a:t>
            </a:r>
          </a:p>
          <a:p>
            <a:pPr marL="285750" indent="-285750">
              <a:lnSpc>
                <a:spcPct val="107000"/>
              </a:lnSpc>
              <a:spcAft>
                <a:spcPts val="800"/>
              </a:spcAft>
              <a:buClr>
                <a:srgbClr val="C00000"/>
              </a:buClr>
              <a:buFont typeface="Wingdings" panose="05000000000000000000" pitchFamily="2" charset="2"/>
              <a:buChar char="§"/>
            </a:pPr>
            <a:r>
              <a:rPr lang="es-ES" sz="1600" b="1" dirty="0">
                <a:latin typeface="HelveticaNeueLT Std Lt"/>
                <a:ea typeface="Calibri" pitchFamily="34" charset="0"/>
                <a:cs typeface="Times New Roman" pitchFamily="18" charset="0"/>
                <a:sym typeface="HelveticaNeueLT Std Lt"/>
              </a:rPr>
              <a:t>24-7 monitoring</a:t>
            </a:r>
            <a:endParaRPr lang="es-ES" sz="1600" dirty="0">
              <a:latin typeface="HelveticaNeueLT Std Lt"/>
              <a:ea typeface="Calibri" pitchFamily="34" charset="0"/>
              <a:cs typeface="Times New Roman" pitchFamily="18" charset="0"/>
              <a:sym typeface="HelveticaNeueLT Std Lt"/>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426BEB-3036-404B-8D1A-FEB94A898291}"/>
              </a:ext>
            </a:extLst>
          </p:cNvPr>
          <p:cNvSpPr>
            <a:spLocks noGrp="1"/>
          </p:cNvSpPr>
          <p:nvPr>
            <p:ph type="title"/>
          </p:nvPr>
        </p:nvSpPr>
        <p:spPr>
          <a:xfrm>
            <a:off x="190500" y="34652"/>
            <a:ext cx="8782050" cy="955948"/>
          </a:xfrm>
        </p:spPr>
        <p:txBody>
          <a:bodyPr>
            <a:normAutofit/>
          </a:bodyPr>
          <a:lstStyle/>
          <a:p>
            <a:r>
              <a:rPr lang="es-ES" sz="2800" b="1" dirty="0">
                <a:effectLst/>
                <a:latin typeface="Calibri" panose="020F0502020204030204" pitchFamily="34" charset="0"/>
                <a:ea typeface="Calibri" panose="020F0502020204030204" pitchFamily="34" charset="0"/>
                <a:cs typeface="Times New Roman" panose="02020603050405020304" pitchFamily="18" charset="0"/>
              </a:rPr>
              <a:t>U·tank </a:t>
            </a:r>
            <a:r>
              <a:rPr lang="en-US" dirty="0">
                <a:sym typeface="Myriad Pro Light"/>
              </a:rPr>
              <a:t>Level module</a:t>
            </a:r>
            <a:endParaRPr lang="es-ES" dirty="0">
              <a:sym typeface="Myriad Pro Light"/>
            </a:endParaRPr>
          </a:p>
        </p:txBody>
      </p:sp>
      <p:sp>
        <p:nvSpPr>
          <p:cNvPr id="6" name="TextBox 5">
            <a:extLst>
              <a:ext uri="{FF2B5EF4-FFF2-40B4-BE49-F238E27FC236}">
                <a16:creationId xmlns:a16="http://schemas.microsoft.com/office/drawing/2014/main" id="{A0A6490F-CC62-4729-ACD4-FFC47329FF36}"/>
              </a:ext>
            </a:extLst>
          </p:cNvPr>
          <p:cNvSpPr txBox="1"/>
          <p:nvPr/>
        </p:nvSpPr>
        <p:spPr>
          <a:xfrm>
            <a:off x="274320" y="1273290"/>
            <a:ext cx="8197876" cy="4761816"/>
          </a:xfrm>
          <a:prstGeom prst="rect">
            <a:avLst/>
          </a:prstGeom>
          <a:noFill/>
        </p:spPr>
        <p:txBody>
          <a:bodyPr wrap="square">
            <a:spAutoFit/>
          </a:bodyPr>
          <a:lstStyle/>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real-time inventory level</a:t>
            </a:r>
            <a:r>
              <a:rPr lang="en-US" b="1" dirty="0">
                <a:latin typeface="Calibri" panose="020F0502020204030204" pitchFamily="34" charset="0"/>
                <a:ea typeface="Calibri" panose="020F0502020204030204" pitchFamily="34" charset="0"/>
                <a:cs typeface="Times New Roman" panose="02020603050405020304" pitchFamily="18" charset="0"/>
              </a:rPr>
              <a:t>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an analog probe,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eliminating concerns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about running out of fresh fluids or used fluid tank overflow. </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not using an analog probe </a:t>
            </a:r>
            <a:r>
              <a:rPr lang="en-US" sz="1800" dirty="0">
                <a:effectLst/>
                <a:latin typeface="Calibri" panose="020F0502020204030204" pitchFamily="34" charset="0"/>
                <a:ea typeface="Calibri" panose="020F0502020204030204" pitchFamily="34" charset="0"/>
                <a:cs typeface="Times New Roman" panose="02020603050405020304" pitchFamily="18" charset="0"/>
              </a:rPr>
              <a:t>NEX·U·®</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will use declining balance for inventory control and will require manual inventory adjustment when fluid is added.</a:t>
            </a:r>
          </a:p>
          <a:p>
            <a:pPr marL="285750" marR="0" indent="-285750">
              <a:lnSpc>
                <a:spcPct val="107000"/>
              </a:lnSpc>
              <a:spcBef>
                <a:spcPts val="0"/>
              </a:spcBef>
              <a:spcAft>
                <a:spcPts val="800"/>
              </a:spcAft>
              <a:buClr>
                <a:srgbClr val="C00000"/>
              </a:buClr>
              <a:buFont typeface="Wingdings" panose="05000000000000000000" pitchFamily="2" charset="2"/>
              <a:buChar char="§"/>
            </a:pPr>
            <a:r>
              <a:rPr lang="es-ES" sz="1800" b="1" dirty="0">
                <a:effectLst/>
                <a:latin typeface="Calibri" panose="020F0502020204030204" pitchFamily="34" charset="0"/>
                <a:ea typeface="Calibri" panose="020F0502020204030204" pitchFamily="34" charset="0"/>
                <a:cs typeface="Times New Roman" panose="02020603050405020304" pitchFamily="18" charset="0"/>
              </a:rPr>
              <a:t>U·tank</a:t>
            </a:r>
            <a:r>
              <a:rPr lang="en-US" b="1" dirty="0">
                <a:latin typeface="Calibri" panose="020F0502020204030204" pitchFamily="34" charset="0"/>
                <a:ea typeface="Calibri" panose="020F0502020204030204" pitchFamily="34" charset="0"/>
                <a:cs typeface="Times New Roman" panose="02020603050405020304" pitchFamily="18" charset="0"/>
              </a:rPr>
              <a:t> -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connected to solenoid valves, will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control pump operation.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input and output ports are: </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One analog input per tank for a pressure probe with 4-20 mA or 0-10V.</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Three digital inputs per tank for a low, intermediate or high-level probe (1).</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One output per tank for a solenoid valve to control air supply to each pump.</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One output per tank for controlling a flash warning light or an acoustic alarm.</a:t>
            </a:r>
          </a:p>
          <a:p>
            <a:pPr marL="0" marR="0">
              <a:lnSpc>
                <a:spcPct val="107000"/>
              </a:lnSpc>
              <a:spcBef>
                <a:spcPts val="0"/>
              </a:spcBef>
              <a:spcAft>
                <a:spcPts val="800"/>
              </a:spcAft>
            </a:pPr>
            <a:endParaRPr lang="en-US" sz="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U·tank supports Wi-Fi® and CAN BUS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communication with NEX·U·® components.             </a:t>
            </a:r>
            <a:r>
              <a:rPr lang="en-US" sz="1600" dirty="0">
                <a:effectLst/>
                <a:latin typeface="Calibri" panose="020F0502020204030204" pitchFamily="34" charset="0"/>
                <a:ea typeface="Calibri" panose="020F0502020204030204" pitchFamily="34" charset="0"/>
                <a:cs typeface="Times New Roman" panose="02020603050405020304" pitchFamily="18" charset="0"/>
              </a:rPr>
              <a:t>(110-24VAC supply required</a:t>
            </a:r>
            <a:r>
              <a:rPr lang="en-US" sz="1600" dirty="0">
                <a:latin typeface="Calibri" panose="020F0502020204030204" pitchFamily="34" charset="0"/>
                <a:ea typeface="Calibri" panose="020F0502020204030204" pitchFamily="34" charset="0"/>
                <a:cs typeface="Times New Roman" panose="02020603050405020304" pitchFamily="18" charset="0"/>
              </a:rPr>
              <a:t> / </a:t>
            </a:r>
            <a:r>
              <a:rPr lang="en-US" sz="1600" dirty="0">
                <a:effectLst/>
                <a:latin typeface="Calibri" panose="020F0502020204030204" pitchFamily="34" charset="0"/>
                <a:ea typeface="Calibri" panose="020F0502020204030204" pitchFamily="34" charset="0"/>
                <a:cs typeface="Times New Roman" panose="02020603050405020304" pitchFamily="18" charset="0"/>
              </a:rPr>
              <a:t>CAN BUS to Wi-Fi® convertor required with Wi-Fi® communication)</a:t>
            </a:r>
            <a:endParaRPr lang="en-US" sz="16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16 Marcador de número de diapositiva">
            <a:extLst>
              <a:ext uri="{FF2B5EF4-FFF2-40B4-BE49-F238E27FC236}">
                <a16:creationId xmlns:a16="http://schemas.microsoft.com/office/drawing/2014/main" id="{B41AD41E-3E25-4308-B0E5-12080A6B6220}"/>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27</a:t>
            </a:fld>
            <a:endParaRPr lang="es-ES" dirty="0"/>
          </a:p>
        </p:txBody>
      </p:sp>
    </p:spTree>
    <p:extLst>
      <p:ext uri="{BB962C8B-B14F-4D97-AF65-F5344CB8AC3E}">
        <p14:creationId xmlns:p14="http://schemas.microsoft.com/office/powerpoint/2010/main" val="283809898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CDE9B-7B5C-426A-8A41-B6021C3CEACC}"/>
              </a:ext>
            </a:extLst>
          </p:cNvPr>
          <p:cNvSpPr>
            <a:spLocks noGrp="1"/>
          </p:cNvSpPr>
          <p:nvPr>
            <p:ph type="title"/>
          </p:nvPr>
        </p:nvSpPr>
        <p:spPr/>
        <p:txBody>
          <a:bodyPr/>
          <a:lstStyle/>
          <a:p>
            <a:r>
              <a:rPr lang="en-US" dirty="0"/>
              <a:t>NEX·U·® Tank monitoring</a:t>
            </a:r>
          </a:p>
        </p:txBody>
      </p:sp>
      <p:pic>
        <p:nvPicPr>
          <p:cNvPr id="5" name="Picture 4">
            <a:extLst>
              <a:ext uri="{FF2B5EF4-FFF2-40B4-BE49-F238E27FC236}">
                <a16:creationId xmlns:a16="http://schemas.microsoft.com/office/drawing/2014/main" id="{838FB9E5-9A2B-4221-B749-0CD8A9B35930}"/>
              </a:ext>
            </a:extLst>
          </p:cNvPr>
          <p:cNvPicPr>
            <a:picLocks noChangeAspect="1"/>
          </p:cNvPicPr>
          <p:nvPr/>
        </p:nvPicPr>
        <p:blipFill>
          <a:blip r:embed="rId2"/>
          <a:stretch>
            <a:fillRect/>
          </a:stretch>
        </p:blipFill>
        <p:spPr>
          <a:xfrm>
            <a:off x="9869" y="1981200"/>
            <a:ext cx="4399861" cy="3595008"/>
          </a:xfrm>
          <a:prstGeom prst="rect">
            <a:avLst/>
          </a:prstGeom>
        </p:spPr>
      </p:pic>
      <p:sp>
        <p:nvSpPr>
          <p:cNvPr id="7" name="TextBox 6">
            <a:extLst>
              <a:ext uri="{FF2B5EF4-FFF2-40B4-BE49-F238E27FC236}">
                <a16:creationId xmlns:a16="http://schemas.microsoft.com/office/drawing/2014/main" id="{1A003EDB-E649-4E0B-AF26-6F13EA10091E}"/>
              </a:ext>
            </a:extLst>
          </p:cNvPr>
          <p:cNvSpPr txBox="1"/>
          <p:nvPr/>
        </p:nvSpPr>
        <p:spPr>
          <a:xfrm>
            <a:off x="4851918" y="1794585"/>
            <a:ext cx="3722915" cy="4196020"/>
          </a:xfrm>
          <a:prstGeom prst="rect">
            <a:avLst/>
          </a:prstGeom>
          <a:noFill/>
        </p:spPr>
        <p:txBody>
          <a:bodyPr wrap="square">
            <a:spAutoFit/>
          </a:bodyPr>
          <a:lstStyle/>
          <a:p>
            <a:r>
              <a:rPr lang="en-US" sz="2000" b="1" baseline="30000" dirty="0">
                <a:solidFill>
                  <a:srgbClr val="000000"/>
                </a:solidFill>
                <a:latin typeface="Helvetica Oblique"/>
              </a:rPr>
              <a:t>U·tank </a:t>
            </a:r>
          </a:p>
          <a:p>
            <a:r>
              <a:rPr lang="en-US" sz="2000" b="1" baseline="30000" dirty="0">
                <a:solidFill>
                  <a:srgbClr val="C00000"/>
                </a:solidFill>
                <a:latin typeface="Helvetica Oblique"/>
              </a:rPr>
              <a:t>1 </a:t>
            </a:r>
            <a:r>
              <a:rPr lang="en-US" sz="2000" baseline="30000" dirty="0">
                <a:solidFill>
                  <a:srgbClr val="000000"/>
                </a:solidFill>
                <a:latin typeface="Helvetica Oblique"/>
              </a:rPr>
              <a:t>can control pump operation by opening or closing air solenoid valve.  It can monitor up to two tanks. Each tank can be fitted with low and high level sensors, or </a:t>
            </a:r>
            <a:r>
              <a:rPr lang="en-US" sz="2000" b="1" baseline="30000" dirty="0">
                <a:solidFill>
                  <a:srgbClr val="C00000"/>
                </a:solidFill>
                <a:latin typeface="Helvetica Oblique"/>
              </a:rPr>
              <a:t>2</a:t>
            </a:r>
            <a:r>
              <a:rPr lang="en-US" sz="2000" baseline="30000" dirty="0">
                <a:solidFill>
                  <a:srgbClr val="000000"/>
                </a:solidFill>
                <a:latin typeface="Helvetica Oblique"/>
              </a:rPr>
              <a:t> with a pressure gauge</a:t>
            </a:r>
          </a:p>
          <a:p>
            <a:r>
              <a:rPr lang="en-US" sz="2000" baseline="30000" dirty="0">
                <a:solidFill>
                  <a:srgbClr val="000000"/>
                </a:solidFill>
                <a:latin typeface="Helvetica Oblique"/>
              </a:rPr>
              <a:t> </a:t>
            </a:r>
          </a:p>
          <a:p>
            <a:r>
              <a:rPr lang="en-US" sz="2000" b="1" baseline="30000" dirty="0">
                <a:solidFill>
                  <a:srgbClr val="C00000"/>
                </a:solidFill>
                <a:latin typeface="Helvetica Oblique"/>
              </a:rPr>
              <a:t>3</a:t>
            </a:r>
            <a:r>
              <a:rPr lang="en-US" sz="2000" baseline="30000" dirty="0">
                <a:solidFill>
                  <a:srgbClr val="000000"/>
                </a:solidFill>
                <a:latin typeface="Helvetica Oblique"/>
              </a:rPr>
              <a:t> provides real-time control of the inventory in the tank with an analog tank probe. U·track </a:t>
            </a:r>
          </a:p>
          <a:p>
            <a:endParaRPr lang="en-US" sz="2000" b="1" baseline="30000" dirty="0">
              <a:solidFill>
                <a:srgbClr val="C00000"/>
              </a:solidFill>
              <a:latin typeface="Helvetica Oblique"/>
            </a:endParaRPr>
          </a:p>
          <a:p>
            <a:r>
              <a:rPr lang="en-US" sz="2000" b="1" baseline="30000" dirty="0">
                <a:solidFill>
                  <a:srgbClr val="C00000"/>
                </a:solidFill>
                <a:latin typeface="Helvetica Oblique"/>
              </a:rPr>
              <a:t>4</a:t>
            </a:r>
            <a:r>
              <a:rPr lang="en-US" sz="2000" baseline="30000" dirty="0">
                <a:solidFill>
                  <a:srgbClr val="000000"/>
                </a:solidFill>
                <a:latin typeface="Helvetica Oblique"/>
              </a:rPr>
              <a:t> air solenoid valve prevents pump from running dry or air entering the oil distribution lines if there is no fluid in the tank.</a:t>
            </a:r>
          </a:p>
          <a:p>
            <a:endParaRPr lang="en-GB" sz="2000" b="1" baseline="30000" dirty="0">
              <a:solidFill>
                <a:srgbClr val="000000"/>
              </a:solidFill>
              <a:latin typeface="Helvetica Oblique"/>
            </a:endParaRPr>
          </a:p>
          <a:p>
            <a:r>
              <a:rPr lang="en-US" sz="2000" b="1" baseline="30000" dirty="0">
                <a:solidFill>
                  <a:srgbClr val="C00000"/>
                </a:solidFill>
                <a:latin typeface="Helvetica Oblique"/>
              </a:rPr>
              <a:t>1</a:t>
            </a:r>
            <a:r>
              <a:rPr lang="en-US" sz="2000" baseline="30000" dirty="0">
                <a:solidFill>
                  <a:srgbClr val="000000"/>
                </a:solidFill>
                <a:latin typeface="Helvetica Oblique"/>
              </a:rPr>
              <a:t> can communicate with NEX·U·® components using CAN BUS to Wi-Fi ® or through CAN BUS </a:t>
            </a:r>
            <a:r>
              <a:rPr lang="en-US" sz="2000" b="1" baseline="30000" dirty="0">
                <a:solidFill>
                  <a:srgbClr val="C00000"/>
                </a:solidFill>
                <a:latin typeface="Helvetica Oblique"/>
              </a:rPr>
              <a:t>6</a:t>
            </a:r>
            <a:r>
              <a:rPr lang="en-US" sz="2000" baseline="30000" dirty="0">
                <a:solidFill>
                  <a:srgbClr val="C00000"/>
                </a:solidFill>
                <a:latin typeface="Helvetica Oblique"/>
              </a:rPr>
              <a:t> </a:t>
            </a:r>
            <a:r>
              <a:rPr lang="en-US" sz="2000" baseline="30000" dirty="0">
                <a:solidFill>
                  <a:srgbClr val="000000"/>
                </a:solidFill>
                <a:latin typeface="Helvetica Oblique"/>
              </a:rPr>
              <a:t>wired connection.</a:t>
            </a:r>
          </a:p>
          <a:p>
            <a:endParaRPr lang="en-US" sz="2000" baseline="30000" dirty="0">
              <a:solidFill>
                <a:srgbClr val="000000"/>
              </a:solidFill>
              <a:latin typeface="Helvetica Oblique"/>
            </a:endParaRPr>
          </a:p>
          <a:p>
            <a:r>
              <a:rPr lang="en-GB" sz="2000" b="1" baseline="30000" dirty="0">
                <a:solidFill>
                  <a:srgbClr val="000000"/>
                </a:solidFill>
                <a:latin typeface="Helvetica Oblique"/>
              </a:rPr>
              <a:t>Optional:</a:t>
            </a:r>
            <a:r>
              <a:rPr lang="en-GB" sz="2000" baseline="30000" dirty="0">
                <a:solidFill>
                  <a:srgbClr val="000000"/>
                </a:solidFill>
                <a:latin typeface="Helvetica Oblique"/>
              </a:rPr>
              <a:t> </a:t>
            </a:r>
          </a:p>
          <a:p>
            <a:r>
              <a:rPr lang="en-US" sz="2000" b="1" baseline="30000" dirty="0">
                <a:solidFill>
                  <a:srgbClr val="C00000"/>
                </a:solidFill>
                <a:latin typeface="Helvetica Oblique"/>
              </a:rPr>
              <a:t>1</a:t>
            </a:r>
            <a:r>
              <a:rPr lang="en-US" sz="2000" b="1" baseline="30000" dirty="0">
                <a:solidFill>
                  <a:srgbClr val="0070C0"/>
                </a:solidFill>
                <a:latin typeface="Helvetica Oblique"/>
              </a:rPr>
              <a:t> </a:t>
            </a:r>
            <a:r>
              <a:rPr lang="en-US" sz="2000" baseline="30000" dirty="0">
                <a:solidFill>
                  <a:srgbClr val="000000"/>
                </a:solidFill>
                <a:latin typeface="Helvetica Oblique"/>
              </a:rPr>
              <a:t>can also control a remote flash light or siren </a:t>
            </a:r>
            <a:r>
              <a:rPr lang="en-US" sz="2000" b="1" baseline="30000" dirty="0">
                <a:solidFill>
                  <a:srgbClr val="C00000"/>
                </a:solidFill>
                <a:latin typeface="Helvetica Oblique"/>
              </a:rPr>
              <a:t>5</a:t>
            </a:r>
            <a:r>
              <a:rPr lang="en-US" sz="2000" baseline="30000" dirty="0">
                <a:solidFill>
                  <a:srgbClr val="000000"/>
                </a:solidFill>
                <a:latin typeface="Helvetica Oblique"/>
              </a:rPr>
              <a:t> to warn when any tank is empty or full.</a:t>
            </a:r>
          </a:p>
        </p:txBody>
      </p:sp>
      <p:sp>
        <p:nvSpPr>
          <p:cNvPr id="6" name="16 Marcador de número de diapositiva">
            <a:extLst>
              <a:ext uri="{FF2B5EF4-FFF2-40B4-BE49-F238E27FC236}">
                <a16:creationId xmlns:a16="http://schemas.microsoft.com/office/drawing/2014/main" id="{51A1B87F-49F6-4C32-846B-5EF34AEE40DA}"/>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28</a:t>
            </a:fld>
            <a:endParaRPr lang="es-ES" dirty="0"/>
          </a:p>
        </p:txBody>
      </p:sp>
    </p:spTree>
    <p:extLst>
      <p:ext uri="{BB962C8B-B14F-4D97-AF65-F5344CB8AC3E}">
        <p14:creationId xmlns:p14="http://schemas.microsoft.com/office/powerpoint/2010/main" val="310580323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3916619"/>
            <a:ext cx="9144000" cy="2542546"/>
          </a:xfrm>
          <a:prstGeom prst="rect">
            <a:avLst/>
          </a:prstGeom>
          <a:solidFill>
            <a:srgbClr val="8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u="sng" dirty="0"/>
          </a:p>
        </p:txBody>
      </p:sp>
      <p:sp>
        <p:nvSpPr>
          <p:cNvPr id="3" name="2 Elipse"/>
          <p:cNvSpPr/>
          <p:nvPr/>
        </p:nvSpPr>
        <p:spPr>
          <a:xfrm>
            <a:off x="2647223" y="3756025"/>
            <a:ext cx="431800" cy="431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s-ES" dirty="0"/>
              <a:t>1</a:t>
            </a:r>
          </a:p>
        </p:txBody>
      </p:sp>
      <p:sp>
        <p:nvSpPr>
          <p:cNvPr id="9" name="8 Lágrima"/>
          <p:cNvSpPr/>
          <p:nvPr/>
        </p:nvSpPr>
        <p:spPr>
          <a:xfrm rot="8313907">
            <a:off x="2413860" y="560388"/>
            <a:ext cx="1368425" cy="863600"/>
          </a:xfrm>
          <a:prstGeom prst="teardrop">
            <a:avLst/>
          </a:prstGeom>
          <a:ln/>
        </p:spPr>
        <p:style>
          <a:lnRef idx="0">
            <a:schemeClr val="accent3"/>
          </a:lnRef>
          <a:fillRef idx="3">
            <a:schemeClr val="accent3"/>
          </a:fillRef>
          <a:effectRef idx="3">
            <a:schemeClr val="accent3"/>
          </a:effectRef>
          <a:fontRef idx="minor">
            <a:schemeClr val="lt1"/>
          </a:fontRef>
        </p:style>
        <p:txBody>
          <a:bodyPr anchor="ctr"/>
          <a:lstStyle/>
          <a:p>
            <a:pPr algn="ctr"/>
            <a:endParaRPr lang="es-ES" dirty="0"/>
          </a:p>
        </p:txBody>
      </p:sp>
      <p:cxnSp>
        <p:nvCxnSpPr>
          <p:cNvPr id="12" name="11 Conector recto"/>
          <p:cNvCxnSpPr>
            <a:stCxn id="9" idx="7"/>
            <a:endCxn id="3" idx="0"/>
          </p:cNvCxnSpPr>
          <p:nvPr/>
        </p:nvCxnSpPr>
        <p:spPr>
          <a:xfrm flipH="1">
            <a:off x="2863123" y="1768475"/>
            <a:ext cx="0" cy="198755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3259" name="41 CuadroTexto"/>
          <p:cNvSpPr txBox="1">
            <a:spLocks noChangeArrowheads="1"/>
          </p:cNvSpPr>
          <p:nvPr/>
        </p:nvSpPr>
        <p:spPr bwMode="auto">
          <a:xfrm>
            <a:off x="2399883" y="4354513"/>
            <a:ext cx="931150" cy="400110"/>
          </a:xfrm>
          <a:prstGeom prst="rect">
            <a:avLst/>
          </a:prstGeom>
          <a:noFill/>
          <a:ln w="9525">
            <a:noFill/>
            <a:miter lim="800000"/>
            <a:headEnd/>
            <a:tailEnd/>
          </a:ln>
        </p:spPr>
        <p:txBody>
          <a:bodyPr wrap="square">
            <a:spAutoFit/>
          </a:bodyPr>
          <a:lstStyle/>
          <a:p>
            <a:r>
              <a:rPr lang="es-ES" sz="2000" b="1" dirty="0">
                <a:solidFill>
                  <a:schemeClr val="bg1"/>
                </a:solidFill>
                <a:latin typeface="Calibri" pitchFamily="34" charset="0"/>
              </a:rPr>
              <a:t>WIRED</a:t>
            </a:r>
          </a:p>
        </p:txBody>
      </p:sp>
      <p:sp>
        <p:nvSpPr>
          <p:cNvPr id="29" name="28 Elipse"/>
          <p:cNvSpPr/>
          <p:nvPr/>
        </p:nvSpPr>
        <p:spPr>
          <a:xfrm>
            <a:off x="5652303" y="3771900"/>
            <a:ext cx="431800" cy="431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es-ES" dirty="0"/>
              <a:t>2</a:t>
            </a:r>
          </a:p>
        </p:txBody>
      </p:sp>
      <p:sp>
        <p:nvSpPr>
          <p:cNvPr id="30" name="29 Lágrima"/>
          <p:cNvSpPr/>
          <p:nvPr/>
        </p:nvSpPr>
        <p:spPr>
          <a:xfrm rot="8313907">
            <a:off x="5406241" y="574675"/>
            <a:ext cx="1368425" cy="865188"/>
          </a:xfrm>
          <a:prstGeom prst="teardrop">
            <a:avLst/>
          </a:prstGeom>
          <a:ln/>
        </p:spPr>
        <p:style>
          <a:lnRef idx="0">
            <a:schemeClr val="accent3"/>
          </a:lnRef>
          <a:fillRef idx="3">
            <a:schemeClr val="accent3"/>
          </a:fillRef>
          <a:effectRef idx="3">
            <a:schemeClr val="accent3"/>
          </a:effectRef>
          <a:fontRef idx="minor">
            <a:schemeClr val="lt1"/>
          </a:fontRef>
        </p:style>
        <p:txBody>
          <a:bodyPr anchor="ctr"/>
          <a:lstStyle/>
          <a:p>
            <a:pPr algn="ctr"/>
            <a:endParaRPr lang="es-ES" dirty="0"/>
          </a:p>
        </p:txBody>
      </p:sp>
      <p:cxnSp>
        <p:nvCxnSpPr>
          <p:cNvPr id="31" name="30 Conector recto"/>
          <p:cNvCxnSpPr>
            <a:stCxn id="30" idx="7"/>
            <a:endCxn id="29" idx="0"/>
          </p:cNvCxnSpPr>
          <p:nvPr/>
        </p:nvCxnSpPr>
        <p:spPr>
          <a:xfrm>
            <a:off x="5863441" y="1784350"/>
            <a:ext cx="0" cy="198755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53265" name="Picture 2" descr="Resultado de imagen de wifi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8803" y="998538"/>
            <a:ext cx="814388" cy="360362"/>
          </a:xfrm>
          <a:prstGeom prst="rect">
            <a:avLst/>
          </a:prstGeom>
          <a:noFill/>
          <a:ln w="9525">
            <a:noFill/>
            <a:miter lim="800000"/>
            <a:headEnd/>
            <a:tailEnd/>
          </a:ln>
        </p:spPr>
      </p:pic>
      <p:sp>
        <p:nvSpPr>
          <p:cNvPr id="53268" name="39 CuadroTexto"/>
          <p:cNvSpPr txBox="1">
            <a:spLocks noChangeArrowheads="1"/>
          </p:cNvSpPr>
          <p:nvPr/>
        </p:nvSpPr>
        <p:spPr bwMode="auto">
          <a:xfrm>
            <a:off x="5371740" y="4356100"/>
            <a:ext cx="1001069" cy="400050"/>
          </a:xfrm>
          <a:prstGeom prst="rect">
            <a:avLst/>
          </a:prstGeom>
          <a:noFill/>
          <a:ln w="9525">
            <a:noFill/>
            <a:miter lim="800000"/>
            <a:headEnd/>
            <a:tailEnd/>
          </a:ln>
        </p:spPr>
        <p:txBody>
          <a:bodyPr wrap="square">
            <a:spAutoFit/>
          </a:bodyPr>
          <a:lstStyle/>
          <a:p>
            <a:r>
              <a:rPr lang="es-ES" sz="2000" b="1" dirty="0">
                <a:solidFill>
                  <a:schemeClr val="bg1"/>
                </a:solidFill>
                <a:latin typeface="Calibri" pitchFamily="34" charset="0"/>
              </a:rPr>
              <a:t>HYBRID</a:t>
            </a:r>
          </a:p>
        </p:txBody>
      </p:sp>
      <p:sp>
        <p:nvSpPr>
          <p:cNvPr id="21" name="41 CuadroTexto">
            <a:extLst>
              <a:ext uri="{FF2B5EF4-FFF2-40B4-BE49-F238E27FC236}">
                <a16:creationId xmlns:a16="http://schemas.microsoft.com/office/drawing/2014/main" id="{F6B60B1F-48F7-41D1-AE3D-8F89909276D4}"/>
              </a:ext>
            </a:extLst>
          </p:cNvPr>
          <p:cNvSpPr txBox="1">
            <a:spLocks noChangeArrowheads="1"/>
          </p:cNvSpPr>
          <p:nvPr/>
        </p:nvSpPr>
        <p:spPr bwMode="auto">
          <a:xfrm>
            <a:off x="2535113" y="572165"/>
            <a:ext cx="1250342" cy="830997"/>
          </a:xfrm>
          <a:prstGeom prst="rect">
            <a:avLst/>
          </a:prstGeom>
          <a:noFill/>
          <a:ln w="9525">
            <a:noFill/>
            <a:miter lim="800000"/>
            <a:headEnd/>
            <a:tailEnd/>
          </a:ln>
        </p:spPr>
        <p:txBody>
          <a:bodyPr wrap="square">
            <a:spAutoFit/>
          </a:bodyPr>
          <a:lstStyle/>
          <a:p>
            <a:r>
              <a:rPr lang="es-ES" sz="2400" b="1" dirty="0">
                <a:solidFill>
                  <a:schemeClr val="bg1"/>
                </a:solidFill>
                <a:latin typeface="Segoe UI Black" panose="020B0A02040204020203" pitchFamily="34" charset="0"/>
                <a:ea typeface="Segoe UI Black" panose="020B0A02040204020203" pitchFamily="34" charset="0"/>
              </a:rPr>
              <a:t>   CAN</a:t>
            </a:r>
          </a:p>
          <a:p>
            <a:r>
              <a:rPr lang="es-ES" sz="2400" b="1" dirty="0">
                <a:solidFill>
                  <a:schemeClr val="bg1"/>
                </a:solidFill>
                <a:latin typeface="Segoe UI Black" panose="020B0A02040204020203" pitchFamily="34" charset="0"/>
                <a:ea typeface="Segoe UI Black" panose="020B0A02040204020203" pitchFamily="34" charset="0"/>
              </a:rPr>
              <a:t>BUS</a:t>
            </a:r>
          </a:p>
        </p:txBody>
      </p:sp>
      <p:sp>
        <p:nvSpPr>
          <p:cNvPr id="22" name="41 CuadroTexto">
            <a:extLst>
              <a:ext uri="{FF2B5EF4-FFF2-40B4-BE49-F238E27FC236}">
                <a16:creationId xmlns:a16="http://schemas.microsoft.com/office/drawing/2014/main" id="{996B5C5A-3CD2-4A67-9026-F5C4957AA82C}"/>
              </a:ext>
            </a:extLst>
          </p:cNvPr>
          <p:cNvSpPr txBox="1">
            <a:spLocks noChangeArrowheads="1"/>
          </p:cNvSpPr>
          <p:nvPr/>
        </p:nvSpPr>
        <p:spPr bwMode="auto">
          <a:xfrm>
            <a:off x="5805007" y="562834"/>
            <a:ext cx="1250342" cy="461665"/>
          </a:xfrm>
          <a:prstGeom prst="rect">
            <a:avLst/>
          </a:prstGeom>
          <a:noFill/>
          <a:ln w="9525">
            <a:noFill/>
            <a:miter lim="800000"/>
            <a:headEnd/>
            <a:tailEnd/>
          </a:ln>
        </p:spPr>
        <p:txBody>
          <a:bodyPr wrap="square">
            <a:spAutoFit/>
          </a:bodyPr>
          <a:lstStyle/>
          <a:p>
            <a:r>
              <a:rPr lang="es-ES" sz="2400" b="1" dirty="0">
                <a:solidFill>
                  <a:schemeClr val="bg1"/>
                </a:solidFill>
                <a:latin typeface="Segoe UI Black" panose="020B0A02040204020203" pitchFamily="34" charset="0"/>
                <a:ea typeface="Segoe UI Black" panose="020B0A02040204020203" pitchFamily="34" charset="0"/>
              </a:rPr>
              <a:t>CAN</a:t>
            </a:r>
          </a:p>
        </p:txBody>
      </p:sp>
      <p:sp>
        <p:nvSpPr>
          <p:cNvPr id="23" name="41 CuadroTexto">
            <a:extLst>
              <a:ext uri="{FF2B5EF4-FFF2-40B4-BE49-F238E27FC236}">
                <a16:creationId xmlns:a16="http://schemas.microsoft.com/office/drawing/2014/main" id="{B90F8CA4-1E9C-481B-80BE-A5435102FD46}"/>
              </a:ext>
            </a:extLst>
          </p:cNvPr>
          <p:cNvSpPr txBox="1">
            <a:spLocks noChangeArrowheads="1"/>
          </p:cNvSpPr>
          <p:nvPr/>
        </p:nvSpPr>
        <p:spPr bwMode="auto">
          <a:xfrm>
            <a:off x="291148" y="5078413"/>
            <a:ext cx="8395652" cy="1015663"/>
          </a:xfrm>
          <a:prstGeom prst="rect">
            <a:avLst/>
          </a:prstGeom>
          <a:noFill/>
          <a:ln w="9525">
            <a:noFill/>
            <a:miter lim="800000"/>
            <a:headEnd/>
            <a:tailEnd/>
          </a:ln>
        </p:spPr>
        <p:txBody>
          <a:bodyPr wrap="square">
            <a:spAutoFit/>
          </a:bodyPr>
          <a:lstStyle/>
          <a:p>
            <a:r>
              <a:rPr lang="es-ES" sz="2000" dirty="0">
                <a:solidFill>
                  <a:schemeClr val="bg1"/>
                </a:solidFill>
                <a:latin typeface="Calibri" pitchFamily="34" charset="0"/>
              </a:rPr>
              <a:t>So lets recap … The NEXU system </a:t>
            </a:r>
            <a:r>
              <a:rPr lang="es-ES" sz="2000" dirty="0" err="1">
                <a:solidFill>
                  <a:schemeClr val="bg1"/>
                </a:solidFill>
                <a:latin typeface="Calibri" pitchFamily="34" charset="0"/>
              </a:rPr>
              <a:t>is</a:t>
            </a:r>
            <a:r>
              <a:rPr lang="es-ES" sz="2000" dirty="0">
                <a:solidFill>
                  <a:schemeClr val="bg1"/>
                </a:solidFill>
                <a:latin typeface="Calibri" pitchFamily="34" charset="0"/>
              </a:rPr>
              <a:t> flexible and can conform to the customers wants and needs.  Its not only good for standard dealership use but can also be flexible enough to meet complex industrial applications and fluids.</a:t>
            </a:r>
          </a:p>
        </p:txBody>
      </p:sp>
      <p:sp>
        <p:nvSpPr>
          <p:cNvPr id="24" name="16 Marcador de número de diapositiva">
            <a:extLst>
              <a:ext uri="{FF2B5EF4-FFF2-40B4-BE49-F238E27FC236}">
                <a16:creationId xmlns:a16="http://schemas.microsoft.com/office/drawing/2014/main" id="{1FCA88F2-3986-4392-9FE6-333C369C4F44}"/>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29</a:t>
            </a:fld>
            <a:endParaRPr lang="es-ES"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601DFF-F592-423B-88F0-64789AA0CF93}"/>
              </a:ext>
            </a:extLst>
          </p:cNvPr>
          <p:cNvSpPr txBox="1"/>
          <p:nvPr/>
        </p:nvSpPr>
        <p:spPr>
          <a:xfrm>
            <a:off x="310718" y="1421811"/>
            <a:ext cx="3581827" cy="3562065"/>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NEX·U·®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Main components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U·net – Network Computer</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3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U·track - Software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sz="3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U·dat</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Keypad</a:t>
            </a: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sz="3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U·vision</a:t>
            </a:r>
            <a:r>
              <a:rPr lang="en-US" b="1" dirty="0">
                <a:latin typeface="Calibri" panose="020F0502020204030204" pitchFamily="34" charset="0"/>
                <a:ea typeface="Calibri" panose="020F0502020204030204" pitchFamily="34" charset="0"/>
                <a:cs typeface="Times New Roman" panose="02020603050405020304" pitchFamily="18" charset="0"/>
              </a:rPr>
              <a:t>(+) – Handle Module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sz="3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U·valve (+) – Meter,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sz="3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U·tank – Tank/Pump 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4DE17EB7-5ED7-4B0E-BEAD-3B52B11ABE8C}"/>
              </a:ext>
            </a:extLst>
          </p:cNvPr>
          <p:cNvSpPr>
            <a:spLocks noGrp="1"/>
          </p:cNvSpPr>
          <p:nvPr>
            <p:ph type="title"/>
          </p:nvPr>
        </p:nvSpPr>
        <p:spPr>
          <a:xfrm>
            <a:off x="190500" y="34652"/>
            <a:ext cx="8782050" cy="955948"/>
          </a:xfrm>
        </p:spPr>
        <p:txBody>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NEX·U·® </a:t>
            </a:r>
            <a:r>
              <a:rPr lang="es-ES" dirty="0">
                <a:sym typeface="Myriad Pro Light"/>
              </a:rPr>
              <a:t>System components</a:t>
            </a:r>
          </a:p>
        </p:txBody>
      </p:sp>
      <p:grpSp>
        <p:nvGrpSpPr>
          <p:cNvPr id="3" name="Group 2">
            <a:extLst>
              <a:ext uri="{FF2B5EF4-FFF2-40B4-BE49-F238E27FC236}">
                <a16:creationId xmlns:a16="http://schemas.microsoft.com/office/drawing/2014/main" id="{B4DF8B07-24FD-405F-A6B5-30440375B756}"/>
              </a:ext>
            </a:extLst>
          </p:cNvPr>
          <p:cNvGrpSpPr/>
          <p:nvPr/>
        </p:nvGrpSpPr>
        <p:grpSpPr>
          <a:xfrm>
            <a:off x="4174709" y="1535679"/>
            <a:ext cx="3335038" cy="3995564"/>
            <a:chOff x="3894968" y="1872495"/>
            <a:chExt cx="2694664" cy="3545977"/>
          </a:xfrm>
        </p:grpSpPr>
        <p:pic>
          <p:nvPicPr>
            <p:cNvPr id="4" name="Picture 9" descr="C:\Users\ivan.fernandez\Desktop\iconos\Unet.png">
              <a:extLst>
                <a:ext uri="{FF2B5EF4-FFF2-40B4-BE49-F238E27FC236}">
                  <a16:creationId xmlns:a16="http://schemas.microsoft.com/office/drawing/2014/main" id="{AD5CEC4B-86E2-4E37-9C89-9CC34C70D4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4968" y="1872495"/>
              <a:ext cx="953257" cy="953257"/>
            </a:xfrm>
            <a:prstGeom prst="rect">
              <a:avLst/>
            </a:prstGeom>
            <a:noFill/>
            <a:ln w="9525">
              <a:noFill/>
              <a:miter lim="800000"/>
              <a:headEnd/>
              <a:tailEnd/>
            </a:ln>
          </p:spPr>
        </p:pic>
        <p:pic>
          <p:nvPicPr>
            <p:cNvPr id="5" name="Picture 2" descr="C:\Users\ivan.fernandez\Desktop\iconos\Uvalve.png">
              <a:extLst>
                <a:ext uri="{FF2B5EF4-FFF2-40B4-BE49-F238E27FC236}">
                  <a16:creationId xmlns:a16="http://schemas.microsoft.com/office/drawing/2014/main" id="{B1FCC6E8-A3E2-4480-B93B-E8EE812219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0500" y="3863381"/>
              <a:ext cx="969132" cy="971554"/>
            </a:xfrm>
            <a:prstGeom prst="rect">
              <a:avLst/>
            </a:prstGeom>
            <a:noFill/>
            <a:ln w="9525">
              <a:noFill/>
              <a:miter lim="800000"/>
              <a:headEnd/>
              <a:tailEnd/>
            </a:ln>
          </p:spPr>
        </p:pic>
        <p:pic>
          <p:nvPicPr>
            <p:cNvPr id="7" name="Picture 3" descr="C:\Users\ivan.fernandez\Desktop\iconos\Udat.png">
              <a:extLst>
                <a:ext uri="{FF2B5EF4-FFF2-40B4-BE49-F238E27FC236}">
                  <a16:creationId xmlns:a16="http://schemas.microsoft.com/office/drawing/2014/main" id="{487585E8-2F5E-48CB-A137-252F3FD62DF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3575" y="2619024"/>
              <a:ext cx="813399" cy="810776"/>
            </a:xfrm>
            <a:prstGeom prst="rect">
              <a:avLst/>
            </a:prstGeom>
            <a:noFill/>
            <a:ln w="9525">
              <a:noFill/>
              <a:miter lim="800000"/>
              <a:headEnd/>
              <a:tailEnd/>
            </a:ln>
          </p:spPr>
        </p:pic>
        <p:pic>
          <p:nvPicPr>
            <p:cNvPr id="8" name="Picture 10" descr="C:\Users\ivan.fernandez\Desktop\iconos\Utank.png">
              <a:extLst>
                <a:ext uri="{FF2B5EF4-FFF2-40B4-BE49-F238E27FC236}">
                  <a16:creationId xmlns:a16="http://schemas.microsoft.com/office/drawing/2014/main" id="{CDDD8AEA-68D8-4DEC-9C27-56E5D9B91C3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38503" y="4446919"/>
              <a:ext cx="971553" cy="971553"/>
            </a:xfrm>
            <a:prstGeom prst="rect">
              <a:avLst/>
            </a:prstGeom>
            <a:noFill/>
            <a:ln w="9525">
              <a:noFill/>
              <a:miter lim="800000"/>
              <a:headEnd/>
              <a:tailEnd/>
            </a:ln>
          </p:spPr>
        </p:pic>
        <p:pic>
          <p:nvPicPr>
            <p:cNvPr id="9" name="Picture 7" descr="C:\Users\ivan.fernandez\Desktop\iconos\Uvision.png">
              <a:extLst>
                <a:ext uri="{FF2B5EF4-FFF2-40B4-BE49-F238E27FC236}">
                  <a16:creationId xmlns:a16="http://schemas.microsoft.com/office/drawing/2014/main" id="{5D2C9ACC-E369-48E5-A633-1AF1B64F32B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25430" y="3125608"/>
              <a:ext cx="1223549" cy="1223549"/>
            </a:xfrm>
            <a:prstGeom prst="rect">
              <a:avLst/>
            </a:prstGeom>
            <a:noFill/>
            <a:ln w="9525">
              <a:noFill/>
              <a:miter lim="800000"/>
              <a:headEnd/>
              <a:tailEnd/>
            </a:ln>
          </p:spPr>
        </p:pic>
      </p:grpSp>
      <p:sp>
        <p:nvSpPr>
          <p:cNvPr id="10" name="16 Marcador de número de diapositiva">
            <a:extLst>
              <a:ext uri="{FF2B5EF4-FFF2-40B4-BE49-F238E27FC236}">
                <a16:creationId xmlns:a16="http://schemas.microsoft.com/office/drawing/2014/main" id="{4F6913E9-6C10-4A6C-A3B8-C4376B07EBAA}"/>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3</a:t>
            </a:fld>
            <a:endParaRPr lang="es-ES" dirty="0"/>
          </a:p>
        </p:txBody>
      </p:sp>
    </p:spTree>
    <p:extLst>
      <p:ext uri="{BB962C8B-B14F-4D97-AF65-F5344CB8AC3E}">
        <p14:creationId xmlns:p14="http://schemas.microsoft.com/office/powerpoint/2010/main" val="58350178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89E0E6-5377-4E23-8F41-1AD51C8BF6FB}"/>
              </a:ext>
            </a:extLst>
          </p:cNvPr>
          <p:cNvSpPr txBox="1">
            <a:spLocks/>
          </p:cNvSpPr>
          <p:nvPr/>
        </p:nvSpPr>
        <p:spPr>
          <a:xfrm>
            <a:off x="190500" y="1265254"/>
            <a:ext cx="8686800" cy="9906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Helvetica Neue"/>
              <a:buNone/>
              <a:defRPr sz="28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FFFF"/>
              </a:buClr>
              <a:buSzPts val="1800"/>
              <a:buFont typeface="Helvetica Neue"/>
              <a:buNone/>
              <a:tabLst/>
              <a:defRPr/>
            </a:pPr>
            <a:r>
              <a:rPr kumimoji="0" lang="en-US" sz="2400" b="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sym typeface="Helvetica Neue"/>
              </a:rPr>
              <a:t>On behalf of Balcrank, I thank you </a:t>
            </a:r>
            <a:br>
              <a:rPr kumimoji="0" lang="en-US" sz="2400" b="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sym typeface="Helvetica Neue"/>
              </a:rPr>
            </a:br>
            <a:r>
              <a:rPr kumimoji="0" lang="en-US" sz="2400" b="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sym typeface="Helvetica Neue"/>
              </a:rPr>
              <a:t>for investing your time with us today.</a:t>
            </a:r>
            <a:endParaRPr kumimoji="0" lang="en-US" sz="2400" b="0" u="none" strike="noStrike" kern="0" cap="none" spc="0" normalizeH="0" baseline="0" noProof="0" dirty="0">
              <a:ln>
                <a:noFill/>
              </a:ln>
              <a:solidFill>
                <a:schemeClr val="tx1"/>
              </a:solidFill>
              <a:effectLst/>
              <a:uLnTx/>
              <a:uFillTx/>
              <a:latin typeface="+mn-lt"/>
              <a:cs typeface="Times New Roman" panose="02020603050405020304" pitchFamily="18" charset="0"/>
              <a:sym typeface="Helvetica Neue"/>
            </a:endParaRPr>
          </a:p>
        </p:txBody>
      </p:sp>
      <p:sp>
        <p:nvSpPr>
          <p:cNvPr id="5" name="TextBox 4">
            <a:extLst>
              <a:ext uri="{FF2B5EF4-FFF2-40B4-BE49-F238E27FC236}">
                <a16:creationId xmlns:a16="http://schemas.microsoft.com/office/drawing/2014/main" id="{EEDF4F45-DA7C-44D6-B67A-28F6B13430A4}"/>
              </a:ext>
            </a:extLst>
          </p:cNvPr>
          <p:cNvSpPr txBox="1"/>
          <p:nvPr/>
        </p:nvSpPr>
        <p:spPr>
          <a:xfrm>
            <a:off x="685800" y="2204098"/>
            <a:ext cx="7696200" cy="3046988"/>
          </a:xfrm>
          <a:prstGeom prst="rect">
            <a:avLst/>
          </a:prstGeom>
          <a:noFill/>
        </p:spPr>
        <p:txBody>
          <a:bodyPr wrap="square" rtlCol="0">
            <a:spAutoFit/>
          </a:bodyPr>
          <a:lstStyle/>
          <a:p>
            <a:pPr>
              <a:defRPr/>
            </a:pPr>
            <a:endParaRPr lang="en-US" sz="1600" dirty="0">
              <a:solidFill>
                <a:prstClr val="black"/>
              </a:solidFill>
              <a:cs typeface="Arial"/>
              <a:sym typeface="Arial"/>
            </a:endParaRPr>
          </a:p>
          <a:p>
            <a:pPr>
              <a:defRPr/>
            </a:pPr>
            <a:r>
              <a:rPr lang="en-US" sz="1600" dirty="0">
                <a:solidFill>
                  <a:prstClr val="black"/>
                </a:solidFill>
                <a:cs typeface="Arial"/>
                <a:sym typeface="Arial"/>
              </a:rPr>
              <a:t>Contact your regional manager</a:t>
            </a:r>
          </a:p>
          <a:p>
            <a:pPr>
              <a:defRPr/>
            </a:pPr>
            <a:r>
              <a:rPr lang="en-US" sz="1600" dirty="0">
                <a:solidFill>
                  <a:prstClr val="black"/>
                </a:solidFill>
                <a:cs typeface="Arial"/>
                <a:sym typeface="Arial"/>
              </a:rPr>
              <a:t>for further discussion:</a:t>
            </a:r>
            <a:endParaRPr lang="en-US" b="1" dirty="0">
              <a:solidFill>
                <a:prstClr val="black"/>
              </a:solidFill>
              <a:cs typeface="Arial"/>
              <a:sym typeface="Arial"/>
            </a:endParaRPr>
          </a:p>
          <a:p>
            <a:pPr>
              <a:defRPr/>
            </a:pPr>
            <a:r>
              <a:rPr lang="en-US" b="1" dirty="0">
                <a:solidFill>
                  <a:prstClr val="black"/>
                </a:solidFill>
                <a:cs typeface="Arial"/>
                <a:sym typeface="Arial"/>
              </a:rPr>
              <a:t>Donald Smith</a:t>
            </a:r>
          </a:p>
          <a:p>
            <a:pPr>
              <a:defRPr/>
            </a:pPr>
            <a:r>
              <a:rPr lang="en-US" b="1" dirty="0">
                <a:solidFill>
                  <a:prstClr val="black"/>
                </a:solidFill>
                <a:cs typeface="Arial"/>
                <a:sym typeface="Arial"/>
              </a:rPr>
              <a:t>SE Regional Sales Manager</a:t>
            </a:r>
          </a:p>
          <a:p>
            <a:pPr>
              <a:defRPr/>
            </a:pPr>
            <a:r>
              <a:rPr lang="en-US" b="1" dirty="0">
                <a:solidFill>
                  <a:prstClr val="black"/>
                </a:solidFill>
                <a:cs typeface="Arial"/>
                <a:sym typeface="Arial"/>
              </a:rPr>
              <a:t>P 404-307-5423</a:t>
            </a:r>
          </a:p>
          <a:p>
            <a:pPr>
              <a:defRPr/>
            </a:pPr>
            <a:r>
              <a:rPr lang="en-US" b="1" dirty="0">
                <a:solidFill>
                  <a:prstClr val="black"/>
                </a:solidFill>
                <a:cs typeface="Arial"/>
                <a:sym typeface="Arial"/>
                <a:hlinkClick r:id="rId2"/>
              </a:rPr>
              <a:t>dsmith@balcrank.com</a:t>
            </a:r>
            <a:endParaRPr lang="en-US" b="1" dirty="0">
              <a:solidFill>
                <a:prstClr val="black"/>
              </a:solidFill>
              <a:cs typeface="Arial"/>
              <a:sym typeface="Arial"/>
            </a:endParaRPr>
          </a:p>
          <a:p>
            <a:pPr>
              <a:defRPr/>
            </a:pPr>
            <a:r>
              <a:rPr lang="en-US" b="1" dirty="0">
                <a:solidFill>
                  <a:prstClr val="black"/>
                </a:solidFill>
                <a:cs typeface="Arial"/>
                <a:sym typeface="Arial"/>
                <a:hlinkClick r:id="rId3"/>
              </a:rPr>
              <a:t>www.balcrank.com</a:t>
            </a:r>
            <a:r>
              <a:rPr lang="en-US" b="1" dirty="0">
                <a:solidFill>
                  <a:prstClr val="black"/>
                </a:solidFill>
                <a:cs typeface="Arial"/>
                <a:sym typeface="Arial"/>
              </a:rPr>
              <a:t>                                          </a:t>
            </a:r>
          </a:p>
          <a:p>
            <a:pPr>
              <a:defRPr/>
            </a:pPr>
            <a:r>
              <a:rPr lang="en-US" b="1" dirty="0">
                <a:solidFill>
                  <a:prstClr val="black"/>
                </a:solidFill>
                <a:cs typeface="Arial"/>
                <a:sym typeface="Arial"/>
              </a:rPr>
              <a:t>				      </a:t>
            </a:r>
            <a:r>
              <a:rPr lang="en-US" dirty="0">
                <a:solidFill>
                  <a:prstClr val="black"/>
                </a:solidFill>
                <a:cs typeface="Arial"/>
                <a:sym typeface="Arial"/>
              </a:rPr>
              <a:t>US Mfg. - Weaverville NC</a:t>
            </a:r>
          </a:p>
          <a:p>
            <a:pPr>
              <a:defRPr/>
            </a:pPr>
            <a:endParaRPr lang="en-US" b="1" dirty="0">
              <a:solidFill>
                <a:prstClr val="black"/>
              </a:solidFill>
              <a:cs typeface="Arial"/>
              <a:sym typeface="Arial"/>
            </a:endParaRPr>
          </a:p>
          <a:p>
            <a:pPr>
              <a:defRPr/>
            </a:pPr>
            <a:endParaRPr lang="en-US" b="1" dirty="0">
              <a:solidFill>
                <a:prstClr val="black"/>
              </a:solidFill>
              <a:cs typeface="Arial"/>
              <a:sym typeface="Arial"/>
            </a:endParaRPr>
          </a:p>
        </p:txBody>
      </p:sp>
      <p:pic>
        <p:nvPicPr>
          <p:cNvPr id="6" name="Picture 5">
            <a:extLst>
              <a:ext uri="{FF2B5EF4-FFF2-40B4-BE49-F238E27FC236}">
                <a16:creationId xmlns:a16="http://schemas.microsoft.com/office/drawing/2014/main" id="{217A2360-1A55-4DD4-A9DC-394F154B9E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5921" y="2572475"/>
            <a:ext cx="4265650" cy="1676400"/>
          </a:xfrm>
          <a:prstGeom prst="rect">
            <a:avLst/>
          </a:prstGeom>
        </p:spPr>
      </p:pic>
      <p:sp>
        <p:nvSpPr>
          <p:cNvPr id="7" name="Subtitle 6">
            <a:extLst>
              <a:ext uri="{FF2B5EF4-FFF2-40B4-BE49-F238E27FC236}">
                <a16:creationId xmlns:a16="http://schemas.microsoft.com/office/drawing/2014/main" id="{0404544C-9677-488C-ACD4-8E179E5193B3}"/>
              </a:ext>
            </a:extLst>
          </p:cNvPr>
          <p:cNvSpPr txBox="1">
            <a:spLocks/>
          </p:cNvSpPr>
          <p:nvPr/>
        </p:nvSpPr>
        <p:spPr>
          <a:xfrm>
            <a:off x="2069944" y="4970856"/>
            <a:ext cx="4858197" cy="9043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buClr>
                <a:srgbClr val="000000">
                  <a:lumMod val="40000"/>
                  <a:lumOff val="60000"/>
                </a:srgbClr>
              </a:buClr>
              <a:defRPr/>
            </a:pPr>
            <a:r>
              <a:rPr lang="en-US" sz="1600" dirty="0">
                <a:solidFill>
                  <a:srgbClr val="000000"/>
                </a:solidFill>
                <a:latin typeface="+mn-lt"/>
                <a:sym typeface="Arial"/>
              </a:rPr>
              <a:t>Business Is Done Through The Lens Of </a:t>
            </a:r>
            <a:r>
              <a:rPr lang="en-US" sz="1600" dirty="0">
                <a:solidFill>
                  <a:schemeClr val="tx1"/>
                </a:solidFill>
                <a:latin typeface="+mn-lt"/>
                <a:sym typeface="Arial"/>
              </a:rPr>
              <a:t>Mutual Trust, Integrity, Professionalism An</a:t>
            </a:r>
            <a:r>
              <a:rPr lang="en-US" sz="1600" dirty="0">
                <a:solidFill>
                  <a:srgbClr val="000000"/>
                </a:solidFill>
                <a:latin typeface="+mn-lt"/>
                <a:sym typeface="Arial"/>
              </a:rPr>
              <a:t>d Long Standing Relationships.</a:t>
            </a:r>
          </a:p>
        </p:txBody>
      </p:sp>
      <p:sp>
        <p:nvSpPr>
          <p:cNvPr id="8" name="TextBox 7">
            <a:extLst>
              <a:ext uri="{FF2B5EF4-FFF2-40B4-BE49-F238E27FC236}">
                <a16:creationId xmlns:a16="http://schemas.microsoft.com/office/drawing/2014/main" id="{81563BD3-C89E-4D19-B164-933DB732E681}"/>
              </a:ext>
            </a:extLst>
          </p:cNvPr>
          <p:cNvSpPr txBox="1"/>
          <p:nvPr/>
        </p:nvSpPr>
        <p:spPr>
          <a:xfrm>
            <a:off x="650695" y="5953132"/>
            <a:ext cx="7556685" cy="307777"/>
          </a:xfrm>
          <a:prstGeom prst="rect">
            <a:avLst/>
          </a:prstGeom>
          <a:noFill/>
        </p:spPr>
        <p:txBody>
          <a:bodyPr wrap="square" rtlCol="0">
            <a:spAutoFit/>
          </a:bodyPr>
          <a:lstStyle/>
          <a:p>
            <a:pPr algn="ctr" defTabSz="457200">
              <a:spcBef>
                <a:spcPts val="1000"/>
              </a:spcBef>
              <a:buClr>
                <a:srgbClr val="000000">
                  <a:lumMod val="40000"/>
                  <a:lumOff val="60000"/>
                </a:srgbClr>
              </a:buClr>
              <a:buSzPct val="80000"/>
              <a:buFont typeface="Wingdings 3" charset="2"/>
              <a:buNone/>
              <a:defRPr/>
            </a:pPr>
            <a:r>
              <a:rPr lang="en-US" sz="1400" b="1" cap="all" dirty="0">
                <a:solidFill>
                  <a:srgbClr val="000000"/>
                </a:solidFill>
                <a:cs typeface="Arial"/>
                <a:sym typeface="Arial"/>
              </a:rPr>
              <a:t>“We believe firmly that when you build strong relationships, business will follow.” </a:t>
            </a:r>
          </a:p>
        </p:txBody>
      </p:sp>
      <p:sp>
        <p:nvSpPr>
          <p:cNvPr id="9" name="Title 2">
            <a:extLst>
              <a:ext uri="{FF2B5EF4-FFF2-40B4-BE49-F238E27FC236}">
                <a16:creationId xmlns:a16="http://schemas.microsoft.com/office/drawing/2014/main" id="{E863AED6-6C32-45B1-9AB1-4624CC16EB8F}"/>
              </a:ext>
            </a:extLst>
          </p:cNvPr>
          <p:cNvSpPr>
            <a:spLocks noGrp="1"/>
          </p:cNvSpPr>
          <p:nvPr>
            <p:ph type="title"/>
          </p:nvPr>
        </p:nvSpPr>
        <p:spPr>
          <a:xfrm>
            <a:off x="190500" y="34652"/>
            <a:ext cx="8782050" cy="955948"/>
          </a:xfrm>
        </p:spPr>
        <p:txBody>
          <a:bodyPr/>
          <a:lstStyle/>
          <a:p>
            <a:r>
              <a:rPr lang="en-US" dirty="0"/>
              <a:t>NEX·U·®  SMART – ACCURATE &amp; COST EFFECTIVE</a:t>
            </a:r>
          </a:p>
        </p:txBody>
      </p:sp>
      <p:sp>
        <p:nvSpPr>
          <p:cNvPr id="10" name="16 Marcador de número de diapositiva">
            <a:extLst>
              <a:ext uri="{FF2B5EF4-FFF2-40B4-BE49-F238E27FC236}">
                <a16:creationId xmlns:a16="http://schemas.microsoft.com/office/drawing/2014/main" id="{BC2A9147-2B21-4000-94D9-7706639048A7}"/>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30</a:t>
            </a:fld>
            <a:endParaRPr lang="es-ES" dirty="0"/>
          </a:p>
        </p:txBody>
      </p:sp>
    </p:spTree>
    <p:extLst>
      <p:ext uri="{BB962C8B-B14F-4D97-AF65-F5344CB8AC3E}">
        <p14:creationId xmlns:p14="http://schemas.microsoft.com/office/powerpoint/2010/main" val="344633030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601DFF-F592-423B-88F0-64789AA0CF93}"/>
              </a:ext>
            </a:extLst>
          </p:cNvPr>
          <p:cNvSpPr txBox="1"/>
          <p:nvPr/>
        </p:nvSpPr>
        <p:spPr>
          <a:xfrm>
            <a:off x="310718" y="1433241"/>
            <a:ext cx="8534702" cy="4785605"/>
          </a:xfrm>
          <a:prstGeom prst="rect">
            <a:avLst/>
          </a:prstGeom>
          <a:noFill/>
        </p:spPr>
        <p:txBody>
          <a:bodyPr wrap="square">
            <a:spAutoFit/>
          </a:bodyPr>
          <a:lstStyle/>
          <a:p>
            <a:pP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Central Processing Unit. It stores the U-track software and controls and manages all functions and communications.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U·net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2.4 GHz processor</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4 GB RAM</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controls the system Functions and it manages both wired and wireless communication between the NEX·U·® components.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offers </a:t>
            </a:r>
            <a:r>
              <a:rPr lang="en-US" dirty="0">
                <a:latin typeface="Calibri" panose="020F0502020204030204" pitchFamily="34" charset="0"/>
                <a:ea typeface="Calibri" panose="020F0502020204030204" pitchFamily="34" charset="0"/>
                <a:cs typeface="Times New Roman" panose="02020603050405020304" pitchFamily="18" charset="0"/>
              </a:rPr>
              <a:t>(2)</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BUS ports (in/out) for wired communication                                          and an ethernet port to connect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shop LAN</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R="0">
              <a:lnSpc>
                <a:spcPct val="107000"/>
              </a:lnSpc>
              <a:spcBef>
                <a:spcPts val="0"/>
              </a:spcBef>
              <a:spcAft>
                <a:spcPts val="800"/>
              </a:spcAft>
              <a:buClr>
                <a:srgbClr val="C00000"/>
              </a:buCl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Clr>
                <a:srgbClr val="C00000"/>
              </a:buCl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Clr>
                <a:srgbClr val="C00000"/>
              </a:buCl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Clr>
                <a:srgbClr val="C00000"/>
              </a:buCl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buClr>
                <a:srgbClr val="C00000"/>
              </a:buCl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BALCRANK may deploy a dedicated network with an additional                               Wi-Fi® router (U·net is not a router), contact BALCRANK for further information. </a:t>
            </a: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99757607-A3BF-4E11-8D49-6D7181CE1BB1}"/>
              </a:ext>
            </a:extLst>
          </p:cNvPr>
          <p:cNvGrpSpPr/>
          <p:nvPr/>
        </p:nvGrpSpPr>
        <p:grpSpPr>
          <a:xfrm>
            <a:off x="5546167" y="3181842"/>
            <a:ext cx="3147566" cy="1846737"/>
            <a:chOff x="819019" y="3671261"/>
            <a:chExt cx="3837197" cy="2251357"/>
          </a:xfrm>
        </p:grpSpPr>
        <p:pic>
          <p:nvPicPr>
            <p:cNvPr id="11" name="Picture 3" descr="\\192.168.130.80\ot\COMPARTIDA\IVAN\Unet.png">
              <a:extLst>
                <a:ext uri="{FF2B5EF4-FFF2-40B4-BE49-F238E27FC236}">
                  <a16:creationId xmlns:a16="http://schemas.microsoft.com/office/drawing/2014/main" id="{498A28D9-AB2E-4710-9FF5-9507ED6E8ACE}"/>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4030" b="93367" l="1946" r="96350">
                          <a14:foregroundMark x1="46959" y1="8564" x2="63601" y2="4114"/>
                          <a14:foregroundMark x1="63601" y1="4114" x2="47445" y2="9404"/>
                          <a14:foregroundMark x1="81071" y1="20739" x2="91046" y2="19144"/>
                          <a14:foregroundMark x1="91046" y1="19144" x2="90365" y2="16709"/>
                          <a14:foregroundMark x1="89878" y1="15869" x2="97470" y2="19647"/>
                          <a14:foregroundMark x1="97470" y1="19647" x2="96496" y2="45424"/>
                          <a14:foregroundMark x1="96496" y1="45424" x2="90511" y2="56591"/>
                          <a14:foregroundMark x1="90511" y1="56591" x2="83650" y2="46096"/>
                          <a14:foregroundMark x1="83650" y1="46096" x2="85158" y2="24937"/>
                          <a14:foregroundMark x1="85158" y1="24937" x2="90024" y2="15701"/>
                          <a14:foregroundMark x1="90024" y1="15701" x2="90024" y2="15701"/>
                          <a14:foregroundMark x1="86715" y1="37028" x2="85693" y2="38707"/>
                          <a14:foregroundMark x1="85207" y1="37867" x2="89392" y2="34089"/>
                          <a14:foregroundMark x1="42433" y1="76994" x2="38151" y2="81528"/>
                          <a14:foregroundMark x1="41703" y1="87238" x2="30900" y2="93451"/>
                          <a14:foregroundMark x1="18637" y1="79261" x2="11046" y2="78589"/>
                          <a14:foregroundMark x1="11046" y1="78589" x2="5304" y2="71453"/>
                          <a14:foregroundMark x1="5304" y1="71453" x2="1946" y2="25777"/>
                          <a14:foregroundMark x1="1946" y1="25777" x2="9878" y2="17045"/>
                          <a14:foregroundMark x1="10462" y1="16373" x2="20146" y2="69773"/>
                          <a14:foregroundMark x1="20146" y1="69773" x2="18881" y2="79261"/>
                          <a14:foregroundMark x1="89781" y1="44752" x2="90122" y2="46432"/>
                          <a14:backgroundMark x1="9927" y1="16541" x2="9927" y2="16541"/>
                          <a14:backgroundMark x1="10803" y1="16541" x2="10900" y2="16709"/>
                          <a14:backgroundMark x1="9927" y1="17380" x2="9927" y2="16541"/>
                          <a14:backgroundMark x1="10657" y1="16541" x2="10657" y2="16541"/>
                          <a14:backgroundMark x1="10414" y1="16289" x2="10414" y2="16289"/>
                          <a14:backgroundMark x1="10414" y1="16961" x2="10414" y2="16961"/>
                          <a14:backgroundMark x1="10414" y1="16961" x2="10414" y2="16961"/>
                          <a14:backgroundMark x1="10414" y1="16541" x2="10414" y2="16541"/>
                          <a14:backgroundMark x1="10414" y1="16541" x2="10414" y2="16541"/>
                          <a14:backgroundMark x1="10414" y1="16541" x2="10414" y2="16541"/>
                          <a14:backgroundMark x1="10414" y1="16961" x2="10414" y2="16961"/>
                          <a14:backgroundMark x1="9830" y1="16541" x2="9830" y2="16541"/>
                          <a14:backgroundMark x1="9440" y1="16961" x2="9440" y2="16961"/>
                          <a14:backgroundMark x1="9440" y1="17128" x2="9440" y2="17128"/>
                          <a14:backgroundMark x1="9440" y1="17128" x2="9440" y2="17128"/>
                        </a14:backgroundRemoval>
                      </a14:imgEffect>
                      <a14:imgEffect>
                        <a14:sharpenSoften amount="25000"/>
                      </a14:imgEffect>
                      <a14:imgEffect>
                        <a14:saturation sat="40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819019" y="3671261"/>
              <a:ext cx="3837197" cy="2251357"/>
            </a:xfrm>
            <a:prstGeom prst="rect">
              <a:avLst/>
            </a:prstGeom>
            <a:noFill/>
            <a:ln w="9525">
              <a:noFill/>
              <a:miter lim="800000"/>
              <a:headEnd/>
              <a:tailEnd/>
            </a:ln>
          </p:spPr>
        </p:pic>
        <p:sp>
          <p:nvSpPr>
            <p:cNvPr id="12" name="Rectangle 11">
              <a:extLst>
                <a:ext uri="{FF2B5EF4-FFF2-40B4-BE49-F238E27FC236}">
                  <a16:creationId xmlns:a16="http://schemas.microsoft.com/office/drawing/2014/main" id="{913B4735-A161-41E4-B1B9-3C87EEBA4D6E}"/>
                </a:ext>
              </a:extLst>
            </p:cNvPr>
            <p:cNvSpPr/>
            <p:nvPr/>
          </p:nvSpPr>
          <p:spPr>
            <a:xfrm rot="20451477">
              <a:off x="3735945" y="4357797"/>
              <a:ext cx="701804" cy="263204"/>
            </a:xfrm>
            <a:prstGeom prst="rect">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E51E5750-76CD-46E9-A286-DD46D557C06A}"/>
              </a:ext>
            </a:extLst>
          </p:cNvPr>
          <p:cNvSpPr>
            <a:spLocks noGrp="1"/>
          </p:cNvSpPr>
          <p:nvPr>
            <p:ph type="title"/>
          </p:nvPr>
        </p:nvSpPr>
        <p:spPr>
          <a:xfrm>
            <a:off x="190500" y="34652"/>
            <a:ext cx="8782050" cy="95594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U·net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“The Brains”</a:t>
            </a:r>
            <a:endParaRPr lang="es-ES" dirty="0">
              <a:sym typeface="Myriad Pro Light"/>
            </a:endParaRPr>
          </a:p>
        </p:txBody>
      </p:sp>
      <p:sp>
        <p:nvSpPr>
          <p:cNvPr id="7" name="16 Marcador de número de diapositiva">
            <a:extLst>
              <a:ext uri="{FF2B5EF4-FFF2-40B4-BE49-F238E27FC236}">
                <a16:creationId xmlns:a16="http://schemas.microsoft.com/office/drawing/2014/main" id="{9BA969B1-DDD7-4851-997E-EBC1F695075C}"/>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4</a:t>
            </a:fld>
            <a:endParaRPr lang="es-ES" dirty="0"/>
          </a:p>
        </p:txBody>
      </p:sp>
    </p:spTree>
    <p:extLst>
      <p:ext uri="{BB962C8B-B14F-4D97-AF65-F5344CB8AC3E}">
        <p14:creationId xmlns:p14="http://schemas.microsoft.com/office/powerpoint/2010/main" val="278568620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550717-3135-429C-887C-DC27D5CCCAAA}"/>
              </a:ext>
            </a:extLst>
          </p:cNvPr>
          <p:cNvSpPr txBox="1"/>
          <p:nvPr/>
        </p:nvSpPr>
        <p:spPr>
          <a:xfrm>
            <a:off x="284084" y="1747539"/>
            <a:ext cx="8859915" cy="4057329"/>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U·track</a:t>
            </a:r>
            <a:r>
              <a:rPr lang="en-US" sz="1800" dirty="0">
                <a:effectLst/>
                <a:latin typeface="Calibri" panose="020F0502020204030204" pitchFamily="34" charset="0"/>
                <a:ea typeface="Calibri" panose="020F0502020204030204" pitchFamily="34" charset="0"/>
                <a:cs typeface="Times New Roman" panose="02020603050405020304" pitchFamily="18" charset="0"/>
              </a:rPr>
              <a:t> software:</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Maintains and manages: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users, tanks,                                                                                      fluid inventory, and tank levels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Records and manages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 fluid transactions                                                                              (validated </a:t>
            </a:r>
            <a:r>
              <a:rPr lang="en-US"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reset </a:t>
            </a:r>
            <a:r>
              <a:rPr lang="en-US" dirty="0">
                <a:latin typeface="Calibri" panose="020F0502020204030204" pitchFamily="34" charset="0"/>
                <a:ea typeface="Calibri" panose="020F0502020204030204" pitchFamily="34" charset="0"/>
                <a:cs typeface="Times New Roman" panose="02020603050405020304" pitchFamily="18" charset="0"/>
              </a:rPr>
              <a:t>t</a:t>
            </a:r>
            <a:r>
              <a:rPr lang="en-US" sz="1800" dirty="0">
                <a:effectLst/>
                <a:latin typeface="Calibri" panose="020F0502020204030204" pitchFamily="34" charset="0"/>
                <a:ea typeface="Calibri" panose="020F0502020204030204" pitchFamily="34" charset="0"/>
                <a:cs typeface="Times New Roman" panose="02020603050405020304" pitchFamily="18" charset="0"/>
              </a:rPr>
              <a:t>ransactions require DMS connection)</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Control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track all fluid quantities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dispensed in the system</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Generates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automatic warnings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email notifications for reorders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predefined levels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Generates reports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track dispensed information by date and time, technician, work order, fluid type (CSV or TXT formats)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U·track is compatible with: Chrome, Firefox, and Microsoft Edge.</a:t>
            </a: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1C1E180D-199B-4D28-9401-A365BB009E1D}"/>
              </a:ext>
            </a:extLst>
          </p:cNvPr>
          <p:cNvGrpSpPr/>
          <p:nvPr/>
        </p:nvGrpSpPr>
        <p:grpSpPr>
          <a:xfrm>
            <a:off x="5262465" y="1142565"/>
            <a:ext cx="3390955" cy="1815240"/>
            <a:chOff x="323850" y="1015010"/>
            <a:chExt cx="8583613" cy="4824412"/>
          </a:xfrm>
        </p:grpSpPr>
        <p:pic>
          <p:nvPicPr>
            <p:cNvPr id="10" name="Picture 4">
              <a:extLst>
                <a:ext uri="{FF2B5EF4-FFF2-40B4-BE49-F238E27FC236}">
                  <a16:creationId xmlns:a16="http://schemas.microsoft.com/office/drawing/2014/main" id="{C8E6EB08-8D01-462F-8546-05B74A1D42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015010"/>
              <a:ext cx="8583613" cy="482441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ectangle 10">
              <a:extLst>
                <a:ext uri="{FF2B5EF4-FFF2-40B4-BE49-F238E27FC236}">
                  <a16:creationId xmlns:a16="http://schemas.microsoft.com/office/drawing/2014/main" id="{5C2E6DE0-A60F-42AB-BEE4-D7C7CF379AD8}"/>
                </a:ext>
              </a:extLst>
            </p:cNvPr>
            <p:cNvSpPr/>
            <p:nvPr/>
          </p:nvSpPr>
          <p:spPr>
            <a:xfrm>
              <a:off x="335280" y="5509260"/>
              <a:ext cx="1230630" cy="2171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2E485DF-B7EB-4030-82B4-FB076631ECA1}"/>
              </a:ext>
            </a:extLst>
          </p:cNvPr>
          <p:cNvSpPr>
            <a:spLocks noGrp="1"/>
          </p:cNvSpPr>
          <p:nvPr>
            <p:ph type="title"/>
          </p:nvPr>
        </p:nvSpPr>
        <p:spPr>
          <a:xfrm>
            <a:off x="190500" y="34652"/>
            <a:ext cx="8782050" cy="95594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U·track</a:t>
            </a:r>
            <a:r>
              <a:rPr lang="en-US" sz="2800" dirty="0">
                <a:effectLst/>
                <a:latin typeface="Calibri" panose="020F0502020204030204" pitchFamily="34" charset="0"/>
                <a:ea typeface="Calibri" panose="020F0502020204030204" pitchFamily="34" charset="0"/>
                <a:cs typeface="Times New Roman" panose="02020603050405020304" pitchFamily="18" charset="0"/>
              </a:rPr>
              <a:t> s</a:t>
            </a:r>
            <a:r>
              <a:rPr lang="en-US" dirty="0"/>
              <a:t>oftware</a:t>
            </a:r>
          </a:p>
        </p:txBody>
      </p:sp>
      <p:sp>
        <p:nvSpPr>
          <p:cNvPr id="8" name="16 Marcador de número de diapositiva">
            <a:extLst>
              <a:ext uri="{FF2B5EF4-FFF2-40B4-BE49-F238E27FC236}">
                <a16:creationId xmlns:a16="http://schemas.microsoft.com/office/drawing/2014/main" id="{797CF683-FB95-49D6-8478-645D93A8411B}"/>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5</a:t>
            </a:fld>
            <a:endParaRPr lang="es-ES" dirty="0"/>
          </a:p>
        </p:txBody>
      </p:sp>
    </p:spTree>
    <p:extLst>
      <p:ext uri="{BB962C8B-B14F-4D97-AF65-F5344CB8AC3E}">
        <p14:creationId xmlns:p14="http://schemas.microsoft.com/office/powerpoint/2010/main" val="421470232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8DB46A-55B8-4598-A7D7-40A74A289462}"/>
              </a:ext>
            </a:extLst>
          </p:cNvPr>
          <p:cNvSpPr txBox="1"/>
          <p:nvPr/>
        </p:nvSpPr>
        <p:spPr>
          <a:xfrm>
            <a:off x="331470" y="1412335"/>
            <a:ext cx="5214891" cy="4580421"/>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With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U·track</a:t>
            </a:r>
            <a:r>
              <a:rPr lang="en-US" sz="1800" dirty="0">
                <a:effectLst/>
                <a:latin typeface="Calibri" panose="020F0502020204030204" pitchFamily="34" charset="0"/>
                <a:ea typeface="Calibri" panose="020F0502020204030204" pitchFamily="34" charset="0"/>
                <a:cs typeface="Times New Roman" panose="02020603050405020304" pitchFamily="18" charset="0"/>
              </a:rPr>
              <a:t> software </a:t>
            </a:r>
            <a:r>
              <a:rPr lang="en-US" dirty="0">
                <a:latin typeface="Calibri" panose="020F0502020204030204" pitchFamily="34" charset="0"/>
                <a:ea typeface="Calibri" panose="020F0502020204030204" pitchFamily="34" charset="0"/>
                <a:cs typeface="Times New Roman" panose="02020603050405020304" pitchFamily="18" charset="0"/>
              </a:rPr>
              <a:t>the shop manager will experience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better shop flow and profitability:</a:t>
            </a: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U·track dashboard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instant inventory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fluid usage just by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clicking on any tank</a:t>
            </a: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Clr>
                <a:srgbClr val="C00000"/>
              </a:buClr>
              <a:buFont typeface="Wingdings" panose="05000000000000000000" pitchFamily="2"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U</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·track allows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any computer, smart phone or tablet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connect to the network </a:t>
            </a:r>
            <a:r>
              <a:rPr lang="en-US" sz="1800" dirty="0">
                <a:effectLst/>
                <a:latin typeface="Calibri" panose="020F0502020204030204" pitchFamily="34" charset="0"/>
                <a:ea typeface="Calibri" panose="020F0502020204030204" pitchFamily="34" charset="0"/>
                <a:cs typeface="Times New Roman" panose="02020603050405020304" pitchFamily="18" charset="0"/>
              </a:rPr>
              <a:t>creating a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mobile access keypad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converting any devise into a secure fluid dispense keypad.                                 (additional access licenses </a:t>
            </a:r>
            <a:r>
              <a:rPr lang="en-US" dirty="0">
                <a:latin typeface="Calibri" panose="020F0502020204030204" pitchFamily="34" charset="0"/>
                <a:ea typeface="Calibri" panose="020F0502020204030204" pitchFamily="34" charset="0"/>
                <a:cs typeface="Times New Roman" panose="02020603050405020304" pitchFamily="18" charset="0"/>
              </a:rPr>
              <a:t>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required)</a:t>
            </a:r>
          </a:p>
        </p:txBody>
      </p:sp>
      <p:sp>
        <p:nvSpPr>
          <p:cNvPr id="2" name="Title 1">
            <a:extLst>
              <a:ext uri="{FF2B5EF4-FFF2-40B4-BE49-F238E27FC236}">
                <a16:creationId xmlns:a16="http://schemas.microsoft.com/office/drawing/2014/main" id="{2D8857EA-8F6B-47EC-8A8B-AA62B3020A24}"/>
              </a:ext>
            </a:extLst>
          </p:cNvPr>
          <p:cNvSpPr>
            <a:spLocks noGrp="1"/>
          </p:cNvSpPr>
          <p:nvPr>
            <p:ph type="title"/>
          </p:nvPr>
        </p:nvSpPr>
        <p:spPr>
          <a:xfrm>
            <a:off x="190500" y="34652"/>
            <a:ext cx="8782050" cy="955948"/>
          </a:xfrm>
        </p:spPr>
        <p:txBody>
          <a:bodyPr>
            <a:normAutofit/>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U·track </a:t>
            </a:r>
            <a:r>
              <a:rPr lang="en-US" dirty="0"/>
              <a:t>Equals efficiency and profitability</a:t>
            </a:r>
          </a:p>
        </p:txBody>
      </p:sp>
      <p:sp>
        <p:nvSpPr>
          <p:cNvPr id="20" name="16 Marcador de número de diapositiva">
            <a:extLst>
              <a:ext uri="{FF2B5EF4-FFF2-40B4-BE49-F238E27FC236}">
                <a16:creationId xmlns:a16="http://schemas.microsoft.com/office/drawing/2014/main" id="{051FC6FB-165D-4401-8729-2675BB10C5CA}"/>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6</a:t>
            </a:fld>
            <a:endParaRPr lang="es-ES" dirty="0"/>
          </a:p>
        </p:txBody>
      </p:sp>
      <p:grpSp>
        <p:nvGrpSpPr>
          <p:cNvPr id="3" name="Group 2">
            <a:extLst>
              <a:ext uri="{FF2B5EF4-FFF2-40B4-BE49-F238E27FC236}">
                <a16:creationId xmlns:a16="http://schemas.microsoft.com/office/drawing/2014/main" id="{16D10FC0-0688-4A55-ACFC-2A5AEB3F883E}"/>
              </a:ext>
            </a:extLst>
          </p:cNvPr>
          <p:cNvGrpSpPr/>
          <p:nvPr/>
        </p:nvGrpSpPr>
        <p:grpSpPr>
          <a:xfrm>
            <a:off x="5772632" y="1445738"/>
            <a:ext cx="3023582" cy="4625835"/>
            <a:chOff x="5772632" y="1445738"/>
            <a:chExt cx="3023582" cy="4625835"/>
          </a:xfrm>
        </p:grpSpPr>
        <p:pic>
          <p:nvPicPr>
            <p:cNvPr id="1026" name="Picture 1">
              <a:extLst>
                <a:ext uri="{FF2B5EF4-FFF2-40B4-BE49-F238E27FC236}">
                  <a16:creationId xmlns:a16="http://schemas.microsoft.com/office/drawing/2014/main" id="{C686F334-6A51-408F-AD7E-8F1AC7B72F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2890" y="3945910"/>
              <a:ext cx="2628900"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C79B6075-6361-47C1-A727-7A425D2D47B9}"/>
                </a:ext>
              </a:extLst>
            </p:cNvPr>
            <p:cNvGrpSpPr/>
            <p:nvPr/>
          </p:nvGrpSpPr>
          <p:grpSpPr>
            <a:xfrm>
              <a:off x="5772632" y="1445738"/>
              <a:ext cx="3023582" cy="2105380"/>
              <a:chOff x="323850" y="1015010"/>
              <a:chExt cx="8583613" cy="4824412"/>
            </a:xfrm>
          </p:grpSpPr>
          <p:pic>
            <p:nvPicPr>
              <p:cNvPr id="22" name="Picture 4">
                <a:extLst>
                  <a:ext uri="{FF2B5EF4-FFF2-40B4-BE49-F238E27FC236}">
                    <a16:creationId xmlns:a16="http://schemas.microsoft.com/office/drawing/2014/main" id="{77F163C7-93C6-45D9-A4A8-840474DFC9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1015010"/>
                <a:ext cx="8583613" cy="482441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le 22">
                <a:extLst>
                  <a:ext uri="{FF2B5EF4-FFF2-40B4-BE49-F238E27FC236}">
                    <a16:creationId xmlns:a16="http://schemas.microsoft.com/office/drawing/2014/main" id="{E07DF8EB-A2DD-4FBA-9623-8223E68BFB4A}"/>
                  </a:ext>
                </a:extLst>
              </p:cNvPr>
              <p:cNvSpPr/>
              <p:nvPr/>
            </p:nvSpPr>
            <p:spPr>
              <a:xfrm>
                <a:off x="335280" y="5509260"/>
                <a:ext cx="1230630" cy="2171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4939400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B276C8C-154A-4E54-9575-8385A3C117E8}"/>
              </a:ext>
            </a:extLst>
          </p:cNvPr>
          <p:cNvSpPr>
            <a:spLocks noGrp="1"/>
          </p:cNvSpPr>
          <p:nvPr>
            <p:ph type="title"/>
          </p:nvPr>
        </p:nvSpPr>
        <p:spPr>
          <a:xfrm>
            <a:off x="190500" y="34652"/>
            <a:ext cx="8782050" cy="955948"/>
          </a:xfrm>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U·track</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t>Home page</a:t>
            </a:r>
          </a:p>
        </p:txBody>
      </p:sp>
      <p:sp>
        <p:nvSpPr>
          <p:cNvPr id="10" name="Title 2">
            <a:extLst>
              <a:ext uri="{FF2B5EF4-FFF2-40B4-BE49-F238E27FC236}">
                <a16:creationId xmlns:a16="http://schemas.microsoft.com/office/drawing/2014/main" id="{FA618ACE-97A4-4282-8F26-536D09588773}"/>
              </a:ext>
            </a:extLst>
          </p:cNvPr>
          <p:cNvSpPr txBox="1">
            <a:spLocks/>
          </p:cNvSpPr>
          <p:nvPr/>
        </p:nvSpPr>
        <p:spPr>
          <a:xfrm>
            <a:off x="342900" y="187052"/>
            <a:ext cx="8782050" cy="95594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endParaRPr lang="en-US" dirty="0"/>
          </a:p>
        </p:txBody>
      </p:sp>
      <p:sp>
        <p:nvSpPr>
          <p:cNvPr id="8" name="16 Marcador de número de diapositiva">
            <a:extLst>
              <a:ext uri="{FF2B5EF4-FFF2-40B4-BE49-F238E27FC236}">
                <a16:creationId xmlns:a16="http://schemas.microsoft.com/office/drawing/2014/main" id="{3976C0AE-81BF-4ABB-9AF6-13100E4BCA22}"/>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7</a:t>
            </a:fld>
            <a:endParaRPr lang="es-ES" dirty="0"/>
          </a:p>
        </p:txBody>
      </p:sp>
      <p:sp>
        <p:nvSpPr>
          <p:cNvPr id="9" name="TextBox 8">
            <a:extLst>
              <a:ext uri="{FF2B5EF4-FFF2-40B4-BE49-F238E27FC236}">
                <a16:creationId xmlns:a16="http://schemas.microsoft.com/office/drawing/2014/main" id="{E2C922C7-17FB-4713-A621-3BB9A7DD99DA}"/>
              </a:ext>
            </a:extLst>
          </p:cNvPr>
          <p:cNvSpPr txBox="1"/>
          <p:nvPr/>
        </p:nvSpPr>
        <p:spPr>
          <a:xfrm>
            <a:off x="542343" y="5388516"/>
            <a:ext cx="830912" cy="261610"/>
          </a:xfrm>
          <a:prstGeom prst="rect">
            <a:avLst/>
          </a:prstGeom>
          <a:solidFill>
            <a:schemeClr val="bg1"/>
          </a:solidFill>
        </p:spPr>
        <p:txBody>
          <a:bodyPr wrap="square" rtlCol="0">
            <a:spAutoFit/>
          </a:bodyPr>
          <a:lstStyle/>
          <a:p>
            <a:r>
              <a:rPr lang="en-US" sz="1100" b="1" dirty="0">
                <a:solidFill>
                  <a:srgbClr val="FF9900"/>
                </a:solidFill>
              </a:rPr>
              <a:t>PRODUCTS</a:t>
            </a:r>
          </a:p>
        </p:txBody>
      </p:sp>
      <p:sp>
        <p:nvSpPr>
          <p:cNvPr id="12" name="TextBox 11">
            <a:extLst>
              <a:ext uri="{FF2B5EF4-FFF2-40B4-BE49-F238E27FC236}">
                <a16:creationId xmlns:a16="http://schemas.microsoft.com/office/drawing/2014/main" id="{63EEFBBD-B027-44A3-A805-DDE7C4C4ECBE}"/>
              </a:ext>
            </a:extLst>
          </p:cNvPr>
          <p:cNvSpPr txBox="1"/>
          <p:nvPr/>
        </p:nvSpPr>
        <p:spPr>
          <a:xfrm>
            <a:off x="3232670" y="5382293"/>
            <a:ext cx="830912" cy="261610"/>
          </a:xfrm>
          <a:prstGeom prst="rect">
            <a:avLst/>
          </a:prstGeom>
          <a:solidFill>
            <a:schemeClr val="bg1"/>
          </a:solidFill>
        </p:spPr>
        <p:txBody>
          <a:bodyPr wrap="square" rtlCol="0">
            <a:spAutoFit/>
          </a:bodyPr>
          <a:lstStyle/>
          <a:p>
            <a:r>
              <a:rPr lang="en-US" sz="1100" b="1" dirty="0">
                <a:solidFill>
                  <a:srgbClr val="FF9900"/>
                </a:solidFill>
              </a:rPr>
              <a:t>PRODUCTS</a:t>
            </a:r>
          </a:p>
        </p:txBody>
      </p:sp>
      <p:sp>
        <p:nvSpPr>
          <p:cNvPr id="13" name="TextBox 12">
            <a:extLst>
              <a:ext uri="{FF2B5EF4-FFF2-40B4-BE49-F238E27FC236}">
                <a16:creationId xmlns:a16="http://schemas.microsoft.com/office/drawing/2014/main" id="{1A8DF01E-18D2-40FC-9B22-59BB6EF261E4}"/>
              </a:ext>
            </a:extLst>
          </p:cNvPr>
          <p:cNvSpPr txBox="1"/>
          <p:nvPr/>
        </p:nvSpPr>
        <p:spPr>
          <a:xfrm>
            <a:off x="5893258" y="5387193"/>
            <a:ext cx="830912" cy="261610"/>
          </a:xfrm>
          <a:prstGeom prst="rect">
            <a:avLst/>
          </a:prstGeom>
          <a:solidFill>
            <a:schemeClr val="bg1"/>
          </a:solidFill>
        </p:spPr>
        <p:txBody>
          <a:bodyPr wrap="square" rtlCol="0">
            <a:spAutoFit/>
          </a:bodyPr>
          <a:lstStyle/>
          <a:p>
            <a:r>
              <a:rPr lang="en-US" sz="1100" b="1" dirty="0">
                <a:solidFill>
                  <a:srgbClr val="FF9900"/>
                </a:solidFill>
              </a:rPr>
              <a:t>DEPOSITS</a:t>
            </a:r>
          </a:p>
        </p:txBody>
      </p:sp>
      <p:grpSp>
        <p:nvGrpSpPr>
          <p:cNvPr id="4" name="Group 3">
            <a:extLst>
              <a:ext uri="{FF2B5EF4-FFF2-40B4-BE49-F238E27FC236}">
                <a16:creationId xmlns:a16="http://schemas.microsoft.com/office/drawing/2014/main" id="{993494E0-FD36-4D63-8056-326EF5485F16}"/>
              </a:ext>
            </a:extLst>
          </p:cNvPr>
          <p:cNvGrpSpPr/>
          <p:nvPr/>
        </p:nvGrpSpPr>
        <p:grpSpPr>
          <a:xfrm>
            <a:off x="190500" y="1404938"/>
            <a:ext cx="8583613" cy="4824412"/>
            <a:chOff x="190500" y="1404938"/>
            <a:chExt cx="8583613" cy="4824412"/>
          </a:xfrm>
        </p:grpSpPr>
        <p:grpSp>
          <p:nvGrpSpPr>
            <p:cNvPr id="3" name="Group 2">
              <a:extLst>
                <a:ext uri="{FF2B5EF4-FFF2-40B4-BE49-F238E27FC236}">
                  <a16:creationId xmlns:a16="http://schemas.microsoft.com/office/drawing/2014/main" id="{3E4A84B3-D789-45BF-A458-B6597FDAD826}"/>
                </a:ext>
              </a:extLst>
            </p:cNvPr>
            <p:cNvGrpSpPr/>
            <p:nvPr/>
          </p:nvGrpSpPr>
          <p:grpSpPr>
            <a:xfrm>
              <a:off x="190500" y="1404938"/>
              <a:ext cx="8583613" cy="4824412"/>
              <a:chOff x="323850" y="1015010"/>
              <a:chExt cx="8583613" cy="4824412"/>
            </a:xfrm>
          </p:grpSpPr>
          <p:pic>
            <p:nvPicPr>
              <p:cNvPr id="12083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015010"/>
                <a:ext cx="8583613" cy="4824412"/>
              </a:xfrm>
              <a:prstGeom prst="rect">
                <a:avLst/>
              </a:prstGeom>
              <a:noFill/>
              <a:ln w="9525">
                <a:noFill/>
                <a:miter lim="800000"/>
                <a:headEnd/>
                <a:tailEnd/>
              </a:ln>
            </p:spPr>
          </p:pic>
          <p:sp>
            <p:nvSpPr>
              <p:cNvPr id="2" name="Rectangle 1">
                <a:extLst>
                  <a:ext uri="{FF2B5EF4-FFF2-40B4-BE49-F238E27FC236}">
                    <a16:creationId xmlns:a16="http://schemas.microsoft.com/office/drawing/2014/main" id="{2C8186BC-C983-47E5-8959-2274F4A04F47}"/>
                  </a:ext>
                </a:extLst>
              </p:cNvPr>
              <p:cNvSpPr/>
              <p:nvPr/>
            </p:nvSpPr>
            <p:spPr>
              <a:xfrm>
                <a:off x="335280" y="5509260"/>
                <a:ext cx="1230630" cy="21717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3025034E-E7BA-4576-9C9B-4C4059DE24D2}"/>
                </a:ext>
              </a:extLst>
            </p:cNvPr>
            <p:cNvSpPr txBox="1"/>
            <p:nvPr/>
          </p:nvSpPr>
          <p:spPr>
            <a:xfrm>
              <a:off x="5523522" y="2209800"/>
              <a:ext cx="633438" cy="215444"/>
            </a:xfrm>
            <a:prstGeom prst="rect">
              <a:avLst/>
            </a:prstGeom>
            <a:solidFill>
              <a:schemeClr val="tx1">
                <a:lumMod val="65000"/>
                <a:lumOff val="35000"/>
              </a:schemeClr>
            </a:solidFill>
          </p:spPr>
          <p:txBody>
            <a:bodyPr wrap="square" rtlCol="0">
              <a:spAutoFit/>
            </a:bodyPr>
            <a:lstStyle/>
            <a:p>
              <a:r>
                <a:rPr lang="en-US" sz="800" b="1" dirty="0">
                  <a:solidFill>
                    <a:schemeClr val="bg1"/>
                  </a:solidFill>
                </a:rPr>
                <a:t>DEPOSITS</a:t>
              </a:r>
            </a:p>
          </p:txBody>
        </p:sp>
        <p:sp>
          <p:nvSpPr>
            <p:cNvPr id="15" name="TextBox 14">
              <a:extLst>
                <a:ext uri="{FF2B5EF4-FFF2-40B4-BE49-F238E27FC236}">
                  <a16:creationId xmlns:a16="http://schemas.microsoft.com/office/drawing/2014/main" id="{108BA306-782A-40F1-B8D7-FDDE5ACA978F}"/>
                </a:ext>
              </a:extLst>
            </p:cNvPr>
            <p:cNvSpPr txBox="1"/>
            <p:nvPr/>
          </p:nvSpPr>
          <p:spPr>
            <a:xfrm>
              <a:off x="4601502" y="2209800"/>
              <a:ext cx="830912" cy="215444"/>
            </a:xfrm>
            <a:prstGeom prst="rect">
              <a:avLst/>
            </a:prstGeom>
            <a:solidFill>
              <a:schemeClr val="tx1">
                <a:lumMod val="65000"/>
                <a:lumOff val="35000"/>
              </a:schemeClr>
            </a:solidFill>
          </p:spPr>
          <p:txBody>
            <a:bodyPr wrap="square" rtlCol="0">
              <a:spAutoFit/>
            </a:bodyPr>
            <a:lstStyle/>
            <a:p>
              <a:r>
                <a:rPr lang="en-US" sz="800" b="1" dirty="0">
                  <a:solidFill>
                    <a:schemeClr val="bg1"/>
                  </a:solidFill>
                </a:rPr>
                <a:t>DISPOSTIONS</a:t>
              </a:r>
            </a:p>
          </p:txBody>
        </p:sp>
        <p:sp>
          <p:nvSpPr>
            <p:cNvPr id="16" name="TextBox 15">
              <a:extLst>
                <a:ext uri="{FF2B5EF4-FFF2-40B4-BE49-F238E27FC236}">
                  <a16:creationId xmlns:a16="http://schemas.microsoft.com/office/drawing/2014/main" id="{89937C53-A62C-480A-9CAD-E478BBF062AF}"/>
                </a:ext>
              </a:extLst>
            </p:cNvPr>
            <p:cNvSpPr txBox="1"/>
            <p:nvPr/>
          </p:nvSpPr>
          <p:spPr>
            <a:xfrm>
              <a:off x="6300762" y="2209800"/>
              <a:ext cx="884898" cy="215444"/>
            </a:xfrm>
            <a:prstGeom prst="rect">
              <a:avLst/>
            </a:prstGeom>
            <a:solidFill>
              <a:schemeClr val="tx1">
                <a:lumMod val="65000"/>
                <a:lumOff val="35000"/>
              </a:schemeClr>
            </a:solidFill>
          </p:spPr>
          <p:txBody>
            <a:bodyPr wrap="square" rtlCol="0">
              <a:spAutoFit/>
            </a:bodyPr>
            <a:lstStyle/>
            <a:p>
              <a:r>
                <a:rPr lang="en-US" sz="800" b="1" dirty="0">
                  <a:solidFill>
                    <a:schemeClr val="bg1"/>
                  </a:solidFill>
                </a:rPr>
                <a:t>TRANSACTIONS</a:t>
              </a:r>
            </a:p>
          </p:txBody>
        </p:sp>
        <p:sp>
          <p:nvSpPr>
            <p:cNvPr id="17" name="TextBox 16">
              <a:extLst>
                <a:ext uri="{FF2B5EF4-FFF2-40B4-BE49-F238E27FC236}">
                  <a16:creationId xmlns:a16="http://schemas.microsoft.com/office/drawing/2014/main" id="{D3257BB8-DD21-460B-8C9D-8BDF412A890C}"/>
                </a:ext>
              </a:extLst>
            </p:cNvPr>
            <p:cNvSpPr txBox="1"/>
            <p:nvPr/>
          </p:nvSpPr>
          <p:spPr>
            <a:xfrm>
              <a:off x="7344702" y="2209800"/>
              <a:ext cx="633438" cy="215444"/>
            </a:xfrm>
            <a:prstGeom prst="rect">
              <a:avLst/>
            </a:prstGeom>
            <a:solidFill>
              <a:schemeClr val="tx1">
                <a:lumMod val="65000"/>
                <a:lumOff val="35000"/>
              </a:schemeClr>
            </a:solidFill>
          </p:spPr>
          <p:txBody>
            <a:bodyPr wrap="square" rtlCol="0">
              <a:spAutoFit/>
            </a:bodyPr>
            <a:lstStyle/>
            <a:p>
              <a:r>
                <a:rPr lang="en-US" sz="800" b="1" dirty="0">
                  <a:solidFill>
                    <a:schemeClr val="bg1"/>
                  </a:solidFill>
                </a:rPr>
                <a:t>EVENTS</a:t>
              </a:r>
            </a:p>
          </p:txBody>
        </p:sp>
        <p:sp>
          <p:nvSpPr>
            <p:cNvPr id="18" name="TextBox 17">
              <a:extLst>
                <a:ext uri="{FF2B5EF4-FFF2-40B4-BE49-F238E27FC236}">
                  <a16:creationId xmlns:a16="http://schemas.microsoft.com/office/drawing/2014/main" id="{21DD5882-67A5-4F36-85CC-C983BEB5C819}"/>
                </a:ext>
              </a:extLst>
            </p:cNvPr>
            <p:cNvSpPr txBox="1"/>
            <p:nvPr/>
          </p:nvSpPr>
          <p:spPr>
            <a:xfrm>
              <a:off x="8030502" y="2209800"/>
              <a:ext cx="633438" cy="215444"/>
            </a:xfrm>
            <a:prstGeom prst="rect">
              <a:avLst/>
            </a:prstGeom>
            <a:solidFill>
              <a:schemeClr val="tx1">
                <a:lumMod val="65000"/>
                <a:lumOff val="35000"/>
              </a:schemeClr>
            </a:solidFill>
          </p:spPr>
          <p:txBody>
            <a:bodyPr wrap="square" rtlCol="0">
              <a:spAutoFit/>
            </a:bodyPr>
            <a:lstStyle/>
            <a:p>
              <a:r>
                <a:rPr lang="en-US" sz="800" b="1" dirty="0">
                  <a:solidFill>
                    <a:schemeClr val="bg1"/>
                  </a:solidFill>
                </a:rPr>
                <a:t>USERS</a:t>
              </a:r>
            </a:p>
          </p:txBody>
        </p:sp>
        <p:sp>
          <p:nvSpPr>
            <p:cNvPr id="19" name="TextBox 18">
              <a:extLst>
                <a:ext uri="{FF2B5EF4-FFF2-40B4-BE49-F238E27FC236}">
                  <a16:creationId xmlns:a16="http://schemas.microsoft.com/office/drawing/2014/main" id="{94E8BEED-785D-4FFF-B75D-2656D25A372B}"/>
                </a:ext>
              </a:extLst>
            </p:cNvPr>
            <p:cNvSpPr txBox="1"/>
            <p:nvPr/>
          </p:nvSpPr>
          <p:spPr>
            <a:xfrm>
              <a:off x="1279182" y="2570024"/>
              <a:ext cx="671538" cy="217170"/>
            </a:xfrm>
            <a:prstGeom prst="rect">
              <a:avLst/>
            </a:prstGeom>
            <a:solidFill>
              <a:srgbClr val="B3BDA7"/>
            </a:solidFill>
          </p:spPr>
          <p:txBody>
            <a:bodyPr wrap="square" rtlCol="0">
              <a:spAutoFit/>
            </a:bodyPr>
            <a:lstStyle/>
            <a:p>
              <a:r>
                <a:rPr lang="en-US" sz="800" b="1" dirty="0"/>
                <a:t>CALENDAR</a:t>
              </a:r>
            </a:p>
          </p:txBody>
        </p:sp>
        <p:sp>
          <p:nvSpPr>
            <p:cNvPr id="21" name="TextBox 20">
              <a:extLst>
                <a:ext uri="{FF2B5EF4-FFF2-40B4-BE49-F238E27FC236}">
                  <a16:creationId xmlns:a16="http://schemas.microsoft.com/office/drawing/2014/main" id="{C003E5DD-0661-44B6-BC80-E3A73BCEAAE1}"/>
                </a:ext>
              </a:extLst>
            </p:cNvPr>
            <p:cNvSpPr txBox="1"/>
            <p:nvPr/>
          </p:nvSpPr>
          <p:spPr>
            <a:xfrm>
              <a:off x="501942" y="2570024"/>
              <a:ext cx="458178" cy="217170"/>
            </a:xfrm>
            <a:prstGeom prst="rect">
              <a:avLst/>
            </a:prstGeom>
            <a:solidFill>
              <a:srgbClr val="B3BDA7"/>
            </a:solidFill>
          </p:spPr>
          <p:txBody>
            <a:bodyPr wrap="square" rtlCol="0">
              <a:spAutoFit/>
            </a:bodyPr>
            <a:lstStyle/>
            <a:p>
              <a:r>
                <a:rPr lang="en-US" sz="800" b="1" dirty="0"/>
                <a:t>TABLE</a:t>
              </a:r>
            </a:p>
          </p:txBody>
        </p:sp>
      </p:grpSp>
    </p:spTree>
    <p:extLst>
      <p:ext uri="{BB962C8B-B14F-4D97-AF65-F5344CB8AC3E}">
        <p14:creationId xmlns:p14="http://schemas.microsoft.com/office/powerpoint/2010/main" val="422936257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9258" y="1356360"/>
            <a:ext cx="8608363" cy="2727290"/>
          </a:xfrm>
          <a:prstGeom prst="rect">
            <a:avLst/>
          </a:prstGeom>
          <a:noFill/>
          <a:ln w="9525">
            <a:noFill/>
            <a:miter lim="800000"/>
            <a:headEnd/>
            <a:tailEnd/>
          </a:ln>
        </p:spPr>
      </p:pic>
      <p:sp>
        <p:nvSpPr>
          <p:cNvPr id="7" name="Title 3">
            <a:extLst>
              <a:ext uri="{FF2B5EF4-FFF2-40B4-BE49-F238E27FC236}">
                <a16:creationId xmlns:a16="http://schemas.microsoft.com/office/drawing/2014/main" id="{F36CBB28-BB32-4F87-80B6-0DD82FA5876E}"/>
              </a:ext>
            </a:extLst>
          </p:cNvPr>
          <p:cNvSpPr>
            <a:spLocks noGrp="1"/>
          </p:cNvSpPr>
          <p:nvPr>
            <p:ph type="title"/>
          </p:nvPr>
        </p:nvSpPr>
        <p:spPr/>
        <p:txBody>
          <a:bodyPr/>
          <a:lstStyle/>
          <a:p>
            <a:r>
              <a:rPr lang="en-US" sz="2800" b="1" dirty="0">
                <a:effectLst/>
                <a:latin typeface="Calibri" panose="020F0502020204030204" pitchFamily="34" charset="0"/>
                <a:ea typeface="Calibri" panose="020F0502020204030204" pitchFamily="34" charset="0"/>
                <a:cs typeface="Times New Roman" panose="02020603050405020304" pitchFamily="18" charset="0"/>
              </a:rPr>
              <a:t>U·track</a:t>
            </a:r>
            <a:r>
              <a:rPr lang="en-US" sz="2400" b="1" dirty="0">
                <a:latin typeface="Calibri" panose="020F0502020204030204" pitchFamily="34" charset="0"/>
                <a:ea typeface="Calibri" panose="020F0502020204030204" pitchFamily="34" charset="0"/>
                <a:cs typeface="Times New Roman" panose="02020603050405020304" pitchFamily="18" charset="0"/>
              </a:rPr>
              <a:t>,</a:t>
            </a:r>
            <a:r>
              <a:rPr lang="es-ES" dirty="0"/>
              <a:t> Fluid activity &amp; Tank level deposits</a:t>
            </a:r>
            <a:endParaRPr lang="en-US" dirty="0"/>
          </a:p>
        </p:txBody>
      </p:sp>
      <p:sp>
        <p:nvSpPr>
          <p:cNvPr id="2" name="Rectangle 1">
            <a:extLst>
              <a:ext uri="{FF2B5EF4-FFF2-40B4-BE49-F238E27FC236}">
                <a16:creationId xmlns:a16="http://schemas.microsoft.com/office/drawing/2014/main" id="{222E4532-7039-4AAA-80C5-3828FAAF03B4}"/>
              </a:ext>
            </a:extLst>
          </p:cNvPr>
          <p:cNvSpPr/>
          <p:nvPr/>
        </p:nvSpPr>
        <p:spPr>
          <a:xfrm>
            <a:off x="319258" y="1356360"/>
            <a:ext cx="690392" cy="26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1795E7-8F93-4D08-A5B0-FABFAB934636}"/>
              </a:ext>
            </a:extLst>
          </p:cNvPr>
          <p:cNvSpPr/>
          <p:nvPr/>
        </p:nvSpPr>
        <p:spPr>
          <a:xfrm>
            <a:off x="3310108" y="1375410"/>
            <a:ext cx="690392" cy="26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3680983-3D1E-4824-BAEE-5CDF46BA224D}"/>
              </a:ext>
            </a:extLst>
          </p:cNvPr>
          <p:cNvSpPr/>
          <p:nvPr/>
        </p:nvSpPr>
        <p:spPr>
          <a:xfrm>
            <a:off x="6272383" y="1356360"/>
            <a:ext cx="690392" cy="262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66BDE15-59A0-440F-AD9C-5EF1A5A9E759}"/>
              </a:ext>
            </a:extLst>
          </p:cNvPr>
          <p:cNvSpPr txBox="1"/>
          <p:nvPr/>
        </p:nvSpPr>
        <p:spPr>
          <a:xfrm>
            <a:off x="514350" y="1356360"/>
            <a:ext cx="830912" cy="261610"/>
          </a:xfrm>
          <a:prstGeom prst="rect">
            <a:avLst/>
          </a:prstGeom>
          <a:noFill/>
        </p:spPr>
        <p:txBody>
          <a:bodyPr wrap="square" rtlCol="0">
            <a:spAutoFit/>
          </a:bodyPr>
          <a:lstStyle/>
          <a:p>
            <a:r>
              <a:rPr lang="en-US" sz="1100" b="1" dirty="0">
                <a:solidFill>
                  <a:srgbClr val="FF9900"/>
                </a:solidFill>
              </a:rPr>
              <a:t>PRODUCTS</a:t>
            </a:r>
          </a:p>
        </p:txBody>
      </p:sp>
      <p:sp>
        <p:nvSpPr>
          <p:cNvPr id="10" name="TextBox 9">
            <a:extLst>
              <a:ext uri="{FF2B5EF4-FFF2-40B4-BE49-F238E27FC236}">
                <a16:creationId xmlns:a16="http://schemas.microsoft.com/office/drawing/2014/main" id="{842424BE-05C4-45CC-ADEF-DAB48CB04582}"/>
              </a:ext>
            </a:extLst>
          </p:cNvPr>
          <p:cNvSpPr txBox="1"/>
          <p:nvPr/>
        </p:nvSpPr>
        <p:spPr>
          <a:xfrm>
            <a:off x="3248025" y="1356360"/>
            <a:ext cx="830912" cy="261610"/>
          </a:xfrm>
          <a:prstGeom prst="rect">
            <a:avLst/>
          </a:prstGeom>
          <a:noFill/>
        </p:spPr>
        <p:txBody>
          <a:bodyPr wrap="square" rtlCol="0">
            <a:spAutoFit/>
          </a:bodyPr>
          <a:lstStyle/>
          <a:p>
            <a:r>
              <a:rPr lang="en-US" sz="1100" b="1" dirty="0">
                <a:solidFill>
                  <a:srgbClr val="FF9900"/>
                </a:solidFill>
              </a:rPr>
              <a:t>PRODUCTS</a:t>
            </a:r>
          </a:p>
        </p:txBody>
      </p:sp>
      <p:sp>
        <p:nvSpPr>
          <p:cNvPr id="11" name="TextBox 10">
            <a:extLst>
              <a:ext uri="{FF2B5EF4-FFF2-40B4-BE49-F238E27FC236}">
                <a16:creationId xmlns:a16="http://schemas.microsoft.com/office/drawing/2014/main" id="{20AC153D-ED15-4212-B552-08BF59995F12}"/>
              </a:ext>
            </a:extLst>
          </p:cNvPr>
          <p:cNvSpPr txBox="1"/>
          <p:nvPr/>
        </p:nvSpPr>
        <p:spPr>
          <a:xfrm>
            <a:off x="6219825" y="1356360"/>
            <a:ext cx="830912" cy="261610"/>
          </a:xfrm>
          <a:prstGeom prst="rect">
            <a:avLst/>
          </a:prstGeom>
          <a:noFill/>
        </p:spPr>
        <p:txBody>
          <a:bodyPr wrap="square" rtlCol="0">
            <a:spAutoFit/>
          </a:bodyPr>
          <a:lstStyle/>
          <a:p>
            <a:r>
              <a:rPr lang="en-US" sz="1100" b="1" dirty="0">
                <a:solidFill>
                  <a:srgbClr val="FF9900"/>
                </a:solidFill>
              </a:rPr>
              <a:t>DEPOSITS</a:t>
            </a:r>
          </a:p>
        </p:txBody>
      </p:sp>
      <p:sp>
        <p:nvSpPr>
          <p:cNvPr id="12" name="16 Marcador de número de diapositiva">
            <a:extLst>
              <a:ext uri="{FF2B5EF4-FFF2-40B4-BE49-F238E27FC236}">
                <a16:creationId xmlns:a16="http://schemas.microsoft.com/office/drawing/2014/main" id="{43E15ADF-30E7-4E6F-B654-1FDB4D7637E1}"/>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8</a:t>
            </a:fld>
            <a:endParaRPr lang="es-ES" dirty="0"/>
          </a:p>
        </p:txBody>
      </p:sp>
      <p:sp>
        <p:nvSpPr>
          <p:cNvPr id="13" name="TextBox 12">
            <a:extLst>
              <a:ext uri="{FF2B5EF4-FFF2-40B4-BE49-F238E27FC236}">
                <a16:creationId xmlns:a16="http://schemas.microsoft.com/office/drawing/2014/main" id="{235FB5D9-A905-45D1-89A5-56EA50456987}"/>
              </a:ext>
            </a:extLst>
          </p:cNvPr>
          <p:cNvSpPr txBox="1"/>
          <p:nvPr/>
        </p:nvSpPr>
        <p:spPr>
          <a:xfrm>
            <a:off x="806169" y="4682822"/>
            <a:ext cx="7619378" cy="1001236"/>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NEX·U·® </a:t>
            </a:r>
            <a:r>
              <a:rPr lang="en-US" b="1" dirty="0">
                <a:latin typeface="Calibri" panose="020F0502020204030204" pitchFamily="34" charset="0"/>
                <a:ea typeface="Calibri" panose="020F0502020204030204" pitchFamily="34" charset="0"/>
                <a:cs typeface="Times New Roman" panose="02020603050405020304" pitchFamily="18" charset="0"/>
              </a:rPr>
              <a:t>U-track can be set to show the manager in several different views as illustrated above.  The manager can choose which best fits his style of viewing and capturing these data points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2369123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A224F59-313D-48B8-BDD5-BE1DE39192B6}"/>
              </a:ext>
            </a:extLst>
          </p:cNvPr>
          <p:cNvSpPr txBox="1"/>
          <p:nvPr/>
        </p:nvSpPr>
        <p:spPr>
          <a:xfrm>
            <a:off x="274320" y="1400894"/>
            <a:ext cx="8309610" cy="4101700"/>
          </a:xfrm>
          <a:prstGeom prst="rect">
            <a:avLst/>
          </a:prstGeom>
          <a:noFill/>
        </p:spPr>
        <p:txBody>
          <a:bodyPr wrap="square">
            <a:spAutoFit/>
          </a:bodyPr>
          <a:lstStyle/>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NEX·U·® </a:t>
            </a:r>
            <a:r>
              <a:rPr lang="en-US" sz="1800" dirty="0">
                <a:effectLst/>
                <a:latin typeface="Calibri" panose="020F0502020204030204" pitchFamily="34" charset="0"/>
                <a:ea typeface="Calibri" panose="020F0502020204030204" pitchFamily="34" charset="0"/>
                <a:cs typeface="Times New Roman" panose="02020603050405020304" pitchFamily="18" charset="0"/>
              </a:rPr>
              <a:t>DMS interface offers bidirectional communication to integrate the shop job transaction information.</a:t>
            </a:r>
          </a:p>
          <a:p>
            <a:pPr marL="0" marR="0">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DMS Features:</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Enhanced security: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work orders are checked and validated</a:t>
            </a:r>
            <a:r>
              <a:rPr lang="en-US" sz="1800" dirty="0">
                <a:effectLst/>
                <a:latin typeface="Calibri" panose="020F0502020204030204" pitchFamily="34" charset="0"/>
                <a:ea typeface="Calibri" panose="020F0502020204030204" pitchFamily="34" charset="0"/>
                <a:cs typeface="Times New Roman" panose="02020603050405020304" pitchFamily="18" charset="0"/>
              </a:rPr>
              <a:t> before fluid is dispensed</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Automated data entry</a:t>
            </a:r>
            <a:r>
              <a:rPr lang="en-US" sz="1800" dirty="0">
                <a:effectLst/>
                <a:latin typeface="Calibri" panose="020F0502020204030204" pitchFamily="34" charset="0"/>
                <a:ea typeface="Calibri" panose="020F0502020204030204" pitchFamily="34" charset="0"/>
                <a:cs typeface="Times New Roman" panose="02020603050405020304" pitchFamily="18" charset="0"/>
              </a:rPr>
              <a:t>: automatically downloaded from the DMS</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BALCRANK Distributor to assist with the DMS license software)</a:t>
            </a:r>
          </a:p>
          <a:p>
            <a:pPr marL="285750" marR="0" indent="-285750">
              <a:lnSpc>
                <a:spcPct val="107000"/>
              </a:lnSpc>
              <a:spcBef>
                <a:spcPts val="0"/>
              </a:spcBef>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Bidirectional Interface communication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established through web service.</a:t>
            </a:r>
          </a:p>
          <a:p>
            <a:pPr marL="742950" lvl="1" indent="-285750">
              <a:lnSpc>
                <a:spcPct val="107000"/>
              </a:lnSpc>
              <a:spcAft>
                <a:spcPts val="800"/>
              </a:spcAft>
              <a:buClr>
                <a:srgbClr val="C00000"/>
              </a:buClr>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Technician</a:t>
            </a:r>
            <a:r>
              <a:rPr lang="en-US" dirty="0">
                <a:effectLst/>
                <a:latin typeface="Calibri" panose="020F0502020204030204" pitchFamily="34" charset="0"/>
                <a:ea typeface="Calibri" panose="020F0502020204030204" pitchFamily="34" charset="0"/>
                <a:cs typeface="Times New Roman" panose="02020603050405020304" pitchFamily="18" charset="0"/>
              </a:rPr>
              <a:t> enters PIN number and work order</a:t>
            </a:r>
          </a:p>
          <a:p>
            <a:pPr marL="742950" lvl="1" indent="-285750">
              <a:lnSpc>
                <a:spcPct val="107000"/>
              </a:lnSpc>
              <a:spcAft>
                <a:spcPts val="800"/>
              </a:spcAft>
              <a:buClr>
                <a:srgbClr val="C00000"/>
              </a:buClr>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DMS will prompt a message whether this information exists or not</a:t>
            </a:r>
          </a:p>
          <a:p>
            <a:pPr marL="285750" indent="-285750">
              <a:lnSpc>
                <a:spcPct val="107000"/>
              </a:lnSpc>
              <a:spcAft>
                <a:spcPts val="800"/>
              </a:spcAft>
              <a:buClr>
                <a:srgbClr val="C00000"/>
              </a:buClr>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Fast and effective</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technician to use</a:t>
            </a:r>
          </a:p>
          <a:p>
            <a:pPr marL="285750" indent="-285750">
              <a:lnSpc>
                <a:spcPct val="107000"/>
              </a:lnSpc>
              <a:spcAft>
                <a:spcPts val="800"/>
              </a:spcAft>
              <a:buClr>
                <a:srgbClr val="C00000"/>
              </a:buCl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Bidirectional integration with CDK / For other DMS suppliers contact Balcrank.</a:t>
            </a:r>
          </a:p>
        </p:txBody>
      </p:sp>
      <p:sp>
        <p:nvSpPr>
          <p:cNvPr id="2" name="Title 1">
            <a:extLst>
              <a:ext uri="{FF2B5EF4-FFF2-40B4-BE49-F238E27FC236}">
                <a16:creationId xmlns:a16="http://schemas.microsoft.com/office/drawing/2014/main" id="{6DD522B0-2272-4048-AF8B-0E42BA25A240}"/>
              </a:ext>
            </a:extLst>
          </p:cNvPr>
          <p:cNvSpPr>
            <a:spLocks noGrp="1"/>
          </p:cNvSpPr>
          <p:nvPr>
            <p:ph type="title"/>
          </p:nvPr>
        </p:nvSpPr>
        <p:spPr/>
        <p:txBody>
          <a:bodyPr/>
          <a:lstStyle/>
          <a:p>
            <a:r>
              <a:rPr lang="en-US" dirty="0"/>
              <a:t>DMS – Dealer Management System Interface</a:t>
            </a:r>
          </a:p>
        </p:txBody>
      </p:sp>
      <p:sp>
        <p:nvSpPr>
          <p:cNvPr id="4" name="16 Marcador de número de diapositiva">
            <a:extLst>
              <a:ext uri="{FF2B5EF4-FFF2-40B4-BE49-F238E27FC236}">
                <a16:creationId xmlns:a16="http://schemas.microsoft.com/office/drawing/2014/main" id="{6033ACC5-AA42-4CCB-833E-C9955C68A602}"/>
              </a:ext>
            </a:extLst>
          </p:cNvPr>
          <p:cNvSpPr>
            <a:spLocks noGrp="1"/>
          </p:cNvSpPr>
          <p:nvPr>
            <p:ph type="sldNum" sz="quarter" idx="12"/>
          </p:nvPr>
        </p:nvSpPr>
        <p:spPr bwMode="auto">
          <a:xfrm>
            <a:off x="6989916" y="6491517"/>
            <a:ext cx="418754" cy="360643"/>
          </a:xfrm>
          <a:ln>
            <a:miter lim="800000"/>
            <a:headEnd/>
            <a:tailEnd/>
          </a:ln>
        </p:spPr>
        <p:txBody>
          <a:bodyPr/>
          <a:lstStyle/>
          <a:p>
            <a:fld id="{DE2DA8BF-3562-42A5-B9C2-0EE82CD5CD0E}" type="slidenum">
              <a:rPr lang="es-ES" smtClean="0"/>
              <a:pPr/>
              <a:t>9</a:t>
            </a:fld>
            <a:endParaRPr lang="es-ES" dirty="0"/>
          </a:p>
        </p:txBody>
      </p:sp>
    </p:spTree>
    <p:extLst>
      <p:ext uri="{BB962C8B-B14F-4D97-AF65-F5344CB8AC3E}">
        <p14:creationId xmlns:p14="http://schemas.microsoft.com/office/powerpoint/2010/main" val="4131680794"/>
      </p:ext>
    </p:extLst>
  </p:cSld>
  <p:clrMapOvr>
    <a:masterClrMapping/>
  </p:clrMapOvr>
  <p:transition spd="slow">
    <p:fade/>
  </p:transition>
</p:sld>
</file>

<file path=ppt/theme/theme1.xml><?xml version="1.0" encoding="utf-8"?>
<a:theme xmlns:a="http://schemas.openxmlformats.org/drawingml/2006/main" name="2019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10538</TotalTime>
  <Words>2354</Words>
  <Application>Microsoft Office PowerPoint</Application>
  <PresentationFormat>On-screen Show (4:3)</PresentationFormat>
  <Paragraphs>310</Paragraphs>
  <Slides>30</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Acumin Pro</vt:lpstr>
      <vt:lpstr>Arial</vt:lpstr>
      <vt:lpstr>Arial Narrow</vt:lpstr>
      <vt:lpstr>Calibri</vt:lpstr>
      <vt:lpstr>Calibri Light</vt:lpstr>
      <vt:lpstr>Helvetica Neue</vt:lpstr>
      <vt:lpstr>Helvetica Oblique</vt:lpstr>
      <vt:lpstr>HelveticaNeueLT Std</vt:lpstr>
      <vt:lpstr>HelveticaNeueLT Std Lt</vt:lpstr>
      <vt:lpstr>HelveticaNeueLT Std Lt Cn</vt:lpstr>
      <vt:lpstr>Segoe UI Black</vt:lpstr>
      <vt:lpstr>Wingdings</vt:lpstr>
      <vt:lpstr>Wingdings 3</vt:lpstr>
      <vt:lpstr>2019 template</vt:lpstr>
      <vt:lpstr>PowerPoint Presentation</vt:lpstr>
      <vt:lpstr>NEX·U·®  Wireless Flexibility and Hard-wired reliability</vt:lpstr>
      <vt:lpstr>NEX·U·® System components</vt:lpstr>
      <vt:lpstr>U·net “The Brains”</vt:lpstr>
      <vt:lpstr>U·track software</vt:lpstr>
      <vt:lpstr>U·track Equals efficiency and profitability</vt:lpstr>
      <vt:lpstr>U·track Home page</vt:lpstr>
      <vt:lpstr>U·track, Fluid activity &amp; Tank level deposits</vt:lpstr>
      <vt:lpstr>DMS – Dealer Management System Interface</vt:lpstr>
      <vt:lpstr>NEX·U·® can be accessed through</vt:lpstr>
      <vt:lpstr>NEX·U·® U-dat Connected Dispense</vt:lpstr>
      <vt:lpstr>NEX·U·® U-vision+ Connected Dispense</vt:lpstr>
      <vt:lpstr>NEX·U·® PC-Laptop Connection</vt:lpstr>
      <vt:lpstr>U•Dat• Dispense mode access, Keypad</vt:lpstr>
      <vt:lpstr>U•Dat• Screen shots, Products</vt:lpstr>
      <vt:lpstr>U•Dat• Screen shots, Inventory</vt:lpstr>
      <vt:lpstr>U-vision &amp; U-vision+ Simple installation </vt:lpstr>
      <vt:lpstr>U·vision+ Handheld display with access keypad </vt:lpstr>
      <vt:lpstr>U·vision+ Dispense modes</vt:lpstr>
      <vt:lpstr>U·vision+ Dispensing mode options</vt:lpstr>
      <vt:lpstr>U·vision+ Dispensing mode options</vt:lpstr>
      <vt:lpstr>NEX·U·® Remote displays </vt:lpstr>
      <vt:lpstr>U·valve &amp; U·valve+ Volume meters</vt:lpstr>
      <vt:lpstr>U·valve &amp; U·valve+ Features</vt:lpstr>
      <vt:lpstr>U·power  Provides reliable power - 110V to 24V</vt:lpstr>
      <vt:lpstr>U·tank General overview</vt:lpstr>
      <vt:lpstr>U·tank Level module</vt:lpstr>
      <vt:lpstr>NEX·U·® Tank monitoring</vt:lpstr>
      <vt:lpstr>PowerPoint Presentation</vt:lpstr>
      <vt:lpstr>NEX·U·®  SMART – ACCURATE &amp; COST EFFECTIVE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Sales Meeting</dc:title>
  <dc:creator>Don Youman</dc:creator>
  <cp:lastModifiedBy>donald smith</cp:lastModifiedBy>
  <cp:revision>162</cp:revision>
  <cp:lastPrinted>2021-05-06T13:56:55Z</cp:lastPrinted>
  <dcterms:created xsi:type="dcterms:W3CDTF">2021-05-05T17:32:06Z</dcterms:created>
  <dcterms:modified xsi:type="dcterms:W3CDTF">2022-03-21T19:37:45Z</dcterms:modified>
</cp:coreProperties>
</file>